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rts/chart1.xml" ContentType="application/vnd.openxmlformats-officedocument.drawingml.chart+xml"/>
  <Override PartName="/ppt/notesSlides/notesSlide28.xml" ContentType="application/vnd.openxmlformats-officedocument.presentationml.notesSlide+xml"/>
  <Override PartName="/ppt/charts/chart2.xml" ContentType="application/vnd.openxmlformats-officedocument.drawingml.chart+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tags/tag1.xml" ContentType="application/vnd.openxmlformats-officedocument.presentationml.tags+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Lst>
  <p:notesMasterIdLst>
    <p:notesMasterId r:id="rId83"/>
  </p:notesMasterIdLst>
  <p:handoutMasterIdLst>
    <p:handoutMasterId r:id="rId84"/>
  </p:handoutMasterIdLst>
  <p:sldIdLst>
    <p:sldId id="707" r:id="rId2"/>
    <p:sldId id="650" r:id="rId3"/>
    <p:sldId id="512" r:id="rId4"/>
    <p:sldId id="787" r:id="rId5"/>
    <p:sldId id="714" r:id="rId6"/>
    <p:sldId id="788" r:id="rId7"/>
    <p:sldId id="500" r:id="rId8"/>
    <p:sldId id="524" r:id="rId9"/>
    <p:sldId id="525" r:id="rId10"/>
    <p:sldId id="529" r:id="rId11"/>
    <p:sldId id="617" r:id="rId12"/>
    <p:sldId id="649" r:id="rId13"/>
    <p:sldId id="669" r:id="rId14"/>
    <p:sldId id="670" r:id="rId15"/>
    <p:sldId id="684" r:id="rId16"/>
    <p:sldId id="685" r:id="rId17"/>
    <p:sldId id="421" r:id="rId18"/>
    <p:sldId id="431" r:id="rId19"/>
    <p:sldId id="687" r:id="rId20"/>
    <p:sldId id="424" r:id="rId21"/>
    <p:sldId id="487" r:id="rId22"/>
    <p:sldId id="545" r:id="rId23"/>
    <p:sldId id="736" r:id="rId24"/>
    <p:sldId id="488" r:id="rId25"/>
    <p:sldId id="427" r:id="rId26"/>
    <p:sldId id="428" r:id="rId27"/>
    <p:sldId id="429" r:id="rId28"/>
    <p:sldId id="430" r:id="rId29"/>
    <p:sldId id="784" r:id="rId30"/>
    <p:sldId id="785" r:id="rId31"/>
    <p:sldId id="786" r:id="rId32"/>
    <p:sldId id="782" r:id="rId33"/>
    <p:sldId id="737" r:id="rId34"/>
    <p:sldId id="738" r:id="rId35"/>
    <p:sldId id="739" r:id="rId36"/>
    <p:sldId id="740" r:id="rId37"/>
    <p:sldId id="741" r:id="rId38"/>
    <p:sldId id="742" r:id="rId39"/>
    <p:sldId id="743" r:id="rId40"/>
    <p:sldId id="744" r:id="rId41"/>
    <p:sldId id="745" r:id="rId42"/>
    <p:sldId id="746" r:id="rId43"/>
    <p:sldId id="747" r:id="rId44"/>
    <p:sldId id="748" r:id="rId45"/>
    <p:sldId id="749" r:id="rId46"/>
    <p:sldId id="750" r:id="rId47"/>
    <p:sldId id="789" r:id="rId48"/>
    <p:sldId id="751" r:id="rId49"/>
    <p:sldId id="753" r:id="rId50"/>
    <p:sldId id="754" r:id="rId51"/>
    <p:sldId id="755" r:id="rId52"/>
    <p:sldId id="756" r:id="rId53"/>
    <p:sldId id="757" r:id="rId54"/>
    <p:sldId id="758" r:id="rId55"/>
    <p:sldId id="763" r:id="rId56"/>
    <p:sldId id="764" r:id="rId57"/>
    <p:sldId id="765" r:id="rId58"/>
    <p:sldId id="766" r:id="rId59"/>
    <p:sldId id="767" r:id="rId60"/>
    <p:sldId id="768" r:id="rId61"/>
    <p:sldId id="769" r:id="rId62"/>
    <p:sldId id="770" r:id="rId63"/>
    <p:sldId id="780" r:id="rId64"/>
    <p:sldId id="781" r:id="rId65"/>
    <p:sldId id="708" r:id="rId66"/>
    <p:sldId id="579" r:id="rId67"/>
    <p:sldId id="783" r:id="rId68"/>
    <p:sldId id="581" r:id="rId69"/>
    <p:sldId id="582" r:id="rId70"/>
    <p:sldId id="619" r:id="rId71"/>
    <p:sldId id="472" r:id="rId72"/>
    <p:sldId id="709" r:id="rId73"/>
    <p:sldId id="591" r:id="rId74"/>
    <p:sldId id="595" r:id="rId75"/>
    <p:sldId id="596" r:id="rId76"/>
    <p:sldId id="598" r:id="rId77"/>
    <p:sldId id="624" r:id="rId78"/>
    <p:sldId id="584" r:id="rId79"/>
    <p:sldId id="771" r:id="rId80"/>
    <p:sldId id="772" r:id="rId81"/>
    <p:sldId id="773" r:id="rId82"/>
  </p:sldIdLst>
  <p:sldSz cx="9144000" cy="6858000" type="screen4x3"/>
  <p:notesSz cx="6815138" cy="9942513"/>
  <p:defaultTextStyle>
    <a:defPPr>
      <a:defRPr lang="zh-CN"/>
    </a:defPPr>
    <a:lvl1pPr algn="ctr" rtl="0" fontAlgn="base">
      <a:spcBef>
        <a:spcPct val="0"/>
      </a:spcBef>
      <a:spcAft>
        <a:spcPct val="0"/>
      </a:spcAft>
      <a:defRPr sz="2000" kern="1200">
        <a:solidFill>
          <a:schemeClr val="tx1"/>
        </a:solidFill>
        <a:latin typeface="Verdana" pitchFamily="34" charset="0"/>
        <a:ea typeface="宋体" pitchFamily="2" charset="-122"/>
        <a:cs typeface="+mn-cs"/>
      </a:defRPr>
    </a:lvl1pPr>
    <a:lvl2pPr marL="457200" algn="ctr" rtl="0" fontAlgn="base">
      <a:spcBef>
        <a:spcPct val="0"/>
      </a:spcBef>
      <a:spcAft>
        <a:spcPct val="0"/>
      </a:spcAft>
      <a:defRPr sz="2000" kern="1200">
        <a:solidFill>
          <a:schemeClr val="tx1"/>
        </a:solidFill>
        <a:latin typeface="Verdana" pitchFamily="34" charset="0"/>
        <a:ea typeface="宋体" pitchFamily="2" charset="-122"/>
        <a:cs typeface="+mn-cs"/>
      </a:defRPr>
    </a:lvl2pPr>
    <a:lvl3pPr marL="914400" algn="ctr" rtl="0" fontAlgn="base">
      <a:spcBef>
        <a:spcPct val="0"/>
      </a:spcBef>
      <a:spcAft>
        <a:spcPct val="0"/>
      </a:spcAft>
      <a:defRPr sz="2000" kern="1200">
        <a:solidFill>
          <a:schemeClr val="tx1"/>
        </a:solidFill>
        <a:latin typeface="Verdana" pitchFamily="34" charset="0"/>
        <a:ea typeface="宋体" pitchFamily="2" charset="-122"/>
        <a:cs typeface="+mn-cs"/>
      </a:defRPr>
    </a:lvl3pPr>
    <a:lvl4pPr marL="1371600" algn="ctr" rtl="0" fontAlgn="base">
      <a:spcBef>
        <a:spcPct val="0"/>
      </a:spcBef>
      <a:spcAft>
        <a:spcPct val="0"/>
      </a:spcAft>
      <a:defRPr sz="2000" kern="1200">
        <a:solidFill>
          <a:schemeClr val="tx1"/>
        </a:solidFill>
        <a:latin typeface="Verdana" pitchFamily="34" charset="0"/>
        <a:ea typeface="宋体" pitchFamily="2" charset="-122"/>
        <a:cs typeface="+mn-cs"/>
      </a:defRPr>
    </a:lvl4pPr>
    <a:lvl5pPr marL="1828800" algn="ctr" rtl="0" fontAlgn="base">
      <a:spcBef>
        <a:spcPct val="0"/>
      </a:spcBef>
      <a:spcAft>
        <a:spcPct val="0"/>
      </a:spcAft>
      <a:defRPr sz="2000" kern="1200">
        <a:solidFill>
          <a:schemeClr val="tx1"/>
        </a:solidFill>
        <a:latin typeface="Verdana" pitchFamily="34" charset="0"/>
        <a:ea typeface="宋体" pitchFamily="2" charset="-122"/>
        <a:cs typeface="+mn-cs"/>
      </a:defRPr>
    </a:lvl5pPr>
    <a:lvl6pPr marL="2286000" algn="l" defTabSz="914400" rtl="0" eaLnBrk="1" latinLnBrk="0" hangingPunct="1">
      <a:defRPr sz="2000" kern="1200">
        <a:solidFill>
          <a:schemeClr val="tx1"/>
        </a:solidFill>
        <a:latin typeface="Verdana" pitchFamily="34" charset="0"/>
        <a:ea typeface="宋体" pitchFamily="2" charset="-122"/>
        <a:cs typeface="+mn-cs"/>
      </a:defRPr>
    </a:lvl6pPr>
    <a:lvl7pPr marL="2743200" algn="l" defTabSz="914400" rtl="0" eaLnBrk="1" latinLnBrk="0" hangingPunct="1">
      <a:defRPr sz="2000" kern="1200">
        <a:solidFill>
          <a:schemeClr val="tx1"/>
        </a:solidFill>
        <a:latin typeface="Verdana" pitchFamily="34" charset="0"/>
        <a:ea typeface="宋体" pitchFamily="2" charset="-122"/>
        <a:cs typeface="+mn-cs"/>
      </a:defRPr>
    </a:lvl7pPr>
    <a:lvl8pPr marL="3200400" algn="l" defTabSz="914400" rtl="0" eaLnBrk="1" latinLnBrk="0" hangingPunct="1">
      <a:defRPr sz="2000" kern="1200">
        <a:solidFill>
          <a:schemeClr val="tx1"/>
        </a:solidFill>
        <a:latin typeface="Verdana" pitchFamily="34" charset="0"/>
        <a:ea typeface="宋体" pitchFamily="2" charset="-122"/>
        <a:cs typeface="+mn-cs"/>
      </a:defRPr>
    </a:lvl8pPr>
    <a:lvl9pPr marL="3657600" algn="l" defTabSz="914400" rtl="0" eaLnBrk="1" latinLnBrk="0" hangingPunct="1">
      <a:defRPr sz="2000" kern="1200">
        <a:solidFill>
          <a:schemeClr val="tx1"/>
        </a:solidFill>
        <a:latin typeface="Verdana" pitchFamily="34" charset="0"/>
        <a:ea typeface="宋体"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132">
          <p15:clr>
            <a:srgbClr val="A4A3A4"/>
          </p15:clr>
        </p15:guide>
        <p15:guide id="2" pos="2147">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79797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294" autoAdjust="0"/>
    <p:restoredTop sz="88930" autoAdjust="0"/>
  </p:normalViewPr>
  <p:slideViewPr>
    <p:cSldViewPr>
      <p:cViewPr varScale="1">
        <p:scale>
          <a:sx n="64" d="100"/>
          <a:sy n="64" d="100"/>
        </p:scale>
        <p:origin x="1494"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6" d="100"/>
          <a:sy n="56" d="100"/>
        </p:scale>
        <p:origin x="-1236" y="-96"/>
      </p:cViewPr>
      <p:guideLst>
        <p:guide orient="horz" pos="3132"/>
        <p:guide pos="2147"/>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handoutMaster" Target="handoutMasters/handoutMaster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notesMaster" Target="notesMasters/notesMaster1.xml"/><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heme" Target="theme/theme1.xml"/><Relationship Id="rId61" Type="http://schemas.openxmlformats.org/officeDocument/2006/relationships/slide" Target="slides/slide60.xml"/><Relationship Id="rId82" Type="http://schemas.openxmlformats.org/officeDocument/2006/relationships/slide" Target="slides/slide81.xml"/></Relationships>
</file>

<file path=ppt/charts/_rels/chart1.xml.rels><?xml version="1.0" encoding="UTF-8" standalone="yes"?>
<Relationships xmlns="http://schemas.openxmlformats.org/package/2006/relationships"><Relationship Id="rId1" Type="http://schemas.openxmlformats.org/officeDocument/2006/relationships/oleObject" Target="NULL"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NULL"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barChart>
        <c:barDir val="col"/>
        <c:grouping val="clustered"/>
        <c:varyColors val="0"/>
        <c:ser>
          <c:idx val="0"/>
          <c:order val="0"/>
          <c:tx>
            <c:strRef>
              <c:f>post!$D$1</c:f>
              <c:strCache>
                <c:ptCount val="1"/>
                <c:pt idx="0">
                  <c:v>post</c:v>
                </c:pt>
              </c:strCache>
            </c:strRef>
          </c:tx>
          <c:invertIfNegative val="0"/>
          <c:cat>
            <c:numRef>
              <c:f>post!$A$2:$A$97</c:f>
              <c:numCache>
                <c:formatCode>[$-409]mmm/yy;@</c:formatCode>
                <c:ptCount val="96"/>
                <c:pt idx="0">
                  <c:v>37987</c:v>
                </c:pt>
                <c:pt idx="1">
                  <c:v>38018</c:v>
                </c:pt>
                <c:pt idx="2">
                  <c:v>38047</c:v>
                </c:pt>
                <c:pt idx="3">
                  <c:v>38078</c:v>
                </c:pt>
                <c:pt idx="4">
                  <c:v>38108</c:v>
                </c:pt>
                <c:pt idx="5">
                  <c:v>38139</c:v>
                </c:pt>
                <c:pt idx="6">
                  <c:v>38169</c:v>
                </c:pt>
                <c:pt idx="7">
                  <c:v>38200</c:v>
                </c:pt>
                <c:pt idx="8">
                  <c:v>38231</c:v>
                </c:pt>
                <c:pt idx="9">
                  <c:v>38261</c:v>
                </c:pt>
                <c:pt idx="10">
                  <c:v>38292</c:v>
                </c:pt>
                <c:pt idx="11">
                  <c:v>38322</c:v>
                </c:pt>
                <c:pt idx="12">
                  <c:v>38353</c:v>
                </c:pt>
                <c:pt idx="13">
                  <c:v>38384</c:v>
                </c:pt>
                <c:pt idx="14">
                  <c:v>38412</c:v>
                </c:pt>
                <c:pt idx="15">
                  <c:v>38443</c:v>
                </c:pt>
                <c:pt idx="16">
                  <c:v>38473</c:v>
                </c:pt>
                <c:pt idx="17">
                  <c:v>38504</c:v>
                </c:pt>
                <c:pt idx="18">
                  <c:v>38534</c:v>
                </c:pt>
                <c:pt idx="19">
                  <c:v>38565</c:v>
                </c:pt>
                <c:pt idx="20">
                  <c:v>38596</c:v>
                </c:pt>
                <c:pt idx="21">
                  <c:v>38626</c:v>
                </c:pt>
                <c:pt idx="22">
                  <c:v>38657</c:v>
                </c:pt>
                <c:pt idx="23">
                  <c:v>38687</c:v>
                </c:pt>
                <c:pt idx="24">
                  <c:v>38718</c:v>
                </c:pt>
                <c:pt idx="25">
                  <c:v>38749</c:v>
                </c:pt>
                <c:pt idx="26">
                  <c:v>38777</c:v>
                </c:pt>
                <c:pt idx="27">
                  <c:v>38808</c:v>
                </c:pt>
                <c:pt idx="28">
                  <c:v>38838</c:v>
                </c:pt>
                <c:pt idx="29">
                  <c:v>38869</c:v>
                </c:pt>
                <c:pt idx="30">
                  <c:v>38899</c:v>
                </c:pt>
                <c:pt idx="31">
                  <c:v>38930</c:v>
                </c:pt>
                <c:pt idx="32">
                  <c:v>38961</c:v>
                </c:pt>
                <c:pt idx="33">
                  <c:v>38991</c:v>
                </c:pt>
                <c:pt idx="34">
                  <c:v>39022</c:v>
                </c:pt>
                <c:pt idx="35">
                  <c:v>39052</c:v>
                </c:pt>
                <c:pt idx="36">
                  <c:v>39083</c:v>
                </c:pt>
                <c:pt idx="37">
                  <c:v>39114</c:v>
                </c:pt>
                <c:pt idx="38">
                  <c:v>39142</c:v>
                </c:pt>
                <c:pt idx="39">
                  <c:v>39173</c:v>
                </c:pt>
                <c:pt idx="40">
                  <c:v>39203</c:v>
                </c:pt>
                <c:pt idx="41">
                  <c:v>39234</c:v>
                </c:pt>
                <c:pt idx="42">
                  <c:v>39264</c:v>
                </c:pt>
                <c:pt idx="43">
                  <c:v>39295</c:v>
                </c:pt>
                <c:pt idx="44">
                  <c:v>39326</c:v>
                </c:pt>
                <c:pt idx="45">
                  <c:v>39356</c:v>
                </c:pt>
                <c:pt idx="46">
                  <c:v>39387</c:v>
                </c:pt>
                <c:pt idx="47">
                  <c:v>39417</c:v>
                </c:pt>
                <c:pt idx="48">
                  <c:v>39448</c:v>
                </c:pt>
                <c:pt idx="49">
                  <c:v>39479</c:v>
                </c:pt>
                <c:pt idx="50">
                  <c:v>39508</c:v>
                </c:pt>
                <c:pt idx="51">
                  <c:v>39539</c:v>
                </c:pt>
                <c:pt idx="52">
                  <c:v>39569</c:v>
                </c:pt>
                <c:pt idx="53">
                  <c:v>39600</c:v>
                </c:pt>
                <c:pt idx="54">
                  <c:v>39630</c:v>
                </c:pt>
                <c:pt idx="55">
                  <c:v>39661</c:v>
                </c:pt>
                <c:pt idx="56">
                  <c:v>39692</c:v>
                </c:pt>
                <c:pt idx="57">
                  <c:v>39722</c:v>
                </c:pt>
                <c:pt idx="58">
                  <c:v>39753</c:v>
                </c:pt>
                <c:pt idx="59">
                  <c:v>39783</c:v>
                </c:pt>
                <c:pt idx="60">
                  <c:v>39814</c:v>
                </c:pt>
                <c:pt idx="61">
                  <c:v>39845</c:v>
                </c:pt>
                <c:pt idx="62">
                  <c:v>39873</c:v>
                </c:pt>
                <c:pt idx="63">
                  <c:v>39904</c:v>
                </c:pt>
                <c:pt idx="64">
                  <c:v>39934</c:v>
                </c:pt>
                <c:pt idx="65">
                  <c:v>39965</c:v>
                </c:pt>
                <c:pt idx="66">
                  <c:v>39995</c:v>
                </c:pt>
                <c:pt idx="67">
                  <c:v>40026</c:v>
                </c:pt>
                <c:pt idx="68">
                  <c:v>40057</c:v>
                </c:pt>
                <c:pt idx="69">
                  <c:v>40087</c:v>
                </c:pt>
                <c:pt idx="70">
                  <c:v>40118</c:v>
                </c:pt>
                <c:pt idx="71">
                  <c:v>40148</c:v>
                </c:pt>
                <c:pt idx="72">
                  <c:v>40179</c:v>
                </c:pt>
                <c:pt idx="73">
                  <c:v>40210</c:v>
                </c:pt>
                <c:pt idx="74">
                  <c:v>40238</c:v>
                </c:pt>
                <c:pt idx="75">
                  <c:v>40269</c:v>
                </c:pt>
                <c:pt idx="76">
                  <c:v>40299</c:v>
                </c:pt>
                <c:pt idx="77">
                  <c:v>40330</c:v>
                </c:pt>
                <c:pt idx="78">
                  <c:v>40360</c:v>
                </c:pt>
                <c:pt idx="79">
                  <c:v>40391</c:v>
                </c:pt>
                <c:pt idx="80">
                  <c:v>40422</c:v>
                </c:pt>
                <c:pt idx="81">
                  <c:v>40452</c:v>
                </c:pt>
                <c:pt idx="82">
                  <c:v>40483</c:v>
                </c:pt>
                <c:pt idx="83">
                  <c:v>40513</c:v>
                </c:pt>
                <c:pt idx="84">
                  <c:v>40544</c:v>
                </c:pt>
                <c:pt idx="85">
                  <c:v>40575</c:v>
                </c:pt>
                <c:pt idx="86">
                  <c:v>40603</c:v>
                </c:pt>
                <c:pt idx="87">
                  <c:v>40634</c:v>
                </c:pt>
                <c:pt idx="88">
                  <c:v>40664</c:v>
                </c:pt>
                <c:pt idx="89">
                  <c:v>40695</c:v>
                </c:pt>
                <c:pt idx="90">
                  <c:v>40725</c:v>
                </c:pt>
                <c:pt idx="91">
                  <c:v>40756</c:v>
                </c:pt>
                <c:pt idx="92">
                  <c:v>40787</c:v>
                </c:pt>
                <c:pt idx="93">
                  <c:v>40817</c:v>
                </c:pt>
                <c:pt idx="94">
                  <c:v>40848</c:v>
                </c:pt>
                <c:pt idx="95">
                  <c:v>40878</c:v>
                </c:pt>
              </c:numCache>
            </c:numRef>
          </c:cat>
          <c:val>
            <c:numRef>
              <c:f>post!$D$2:$D$97</c:f>
              <c:numCache>
                <c:formatCode>General</c:formatCode>
                <c:ptCount val="96"/>
                <c:pt idx="0">
                  <c:v>12</c:v>
                </c:pt>
                <c:pt idx="1">
                  <c:v>15</c:v>
                </c:pt>
                <c:pt idx="2">
                  <c:v>7</c:v>
                </c:pt>
                <c:pt idx="3">
                  <c:v>10</c:v>
                </c:pt>
                <c:pt idx="4">
                  <c:v>49</c:v>
                </c:pt>
                <c:pt idx="5">
                  <c:v>93</c:v>
                </c:pt>
                <c:pt idx="6">
                  <c:v>37</c:v>
                </c:pt>
                <c:pt idx="7">
                  <c:v>34</c:v>
                </c:pt>
                <c:pt idx="8">
                  <c:v>59</c:v>
                </c:pt>
                <c:pt idx="9">
                  <c:v>3392</c:v>
                </c:pt>
                <c:pt idx="10">
                  <c:v>1147</c:v>
                </c:pt>
                <c:pt idx="11">
                  <c:v>420</c:v>
                </c:pt>
                <c:pt idx="12">
                  <c:v>500</c:v>
                </c:pt>
                <c:pt idx="13">
                  <c:v>152</c:v>
                </c:pt>
                <c:pt idx="14">
                  <c:v>200</c:v>
                </c:pt>
                <c:pt idx="15">
                  <c:v>288</c:v>
                </c:pt>
                <c:pt idx="16">
                  <c:v>652</c:v>
                </c:pt>
                <c:pt idx="17">
                  <c:v>488</c:v>
                </c:pt>
                <c:pt idx="18">
                  <c:v>603</c:v>
                </c:pt>
                <c:pt idx="19">
                  <c:v>882</c:v>
                </c:pt>
                <c:pt idx="20">
                  <c:v>321</c:v>
                </c:pt>
                <c:pt idx="21">
                  <c:v>364</c:v>
                </c:pt>
                <c:pt idx="22">
                  <c:v>450</c:v>
                </c:pt>
                <c:pt idx="23">
                  <c:v>419</c:v>
                </c:pt>
                <c:pt idx="24">
                  <c:v>359</c:v>
                </c:pt>
                <c:pt idx="25">
                  <c:v>265</c:v>
                </c:pt>
                <c:pt idx="26">
                  <c:v>390</c:v>
                </c:pt>
                <c:pt idx="27">
                  <c:v>373</c:v>
                </c:pt>
                <c:pt idx="28">
                  <c:v>523</c:v>
                </c:pt>
                <c:pt idx="29">
                  <c:v>526</c:v>
                </c:pt>
                <c:pt idx="30">
                  <c:v>655</c:v>
                </c:pt>
                <c:pt idx="31">
                  <c:v>1049</c:v>
                </c:pt>
                <c:pt idx="32">
                  <c:v>1718</c:v>
                </c:pt>
                <c:pt idx="33">
                  <c:v>2418</c:v>
                </c:pt>
                <c:pt idx="34">
                  <c:v>2641</c:v>
                </c:pt>
                <c:pt idx="35">
                  <c:v>1893</c:v>
                </c:pt>
                <c:pt idx="36">
                  <c:v>2479</c:v>
                </c:pt>
                <c:pt idx="37">
                  <c:v>2118</c:v>
                </c:pt>
                <c:pt idx="38">
                  <c:v>3065</c:v>
                </c:pt>
                <c:pt idx="39">
                  <c:v>5369</c:v>
                </c:pt>
                <c:pt idx="40">
                  <c:v>5106</c:v>
                </c:pt>
                <c:pt idx="41">
                  <c:v>5999</c:v>
                </c:pt>
                <c:pt idx="42">
                  <c:v>6672</c:v>
                </c:pt>
                <c:pt idx="43">
                  <c:v>7134</c:v>
                </c:pt>
                <c:pt idx="44">
                  <c:v>5205</c:v>
                </c:pt>
                <c:pt idx="45">
                  <c:v>4835</c:v>
                </c:pt>
                <c:pt idx="46">
                  <c:v>4418</c:v>
                </c:pt>
                <c:pt idx="47">
                  <c:v>5443</c:v>
                </c:pt>
                <c:pt idx="48">
                  <c:v>5921</c:v>
                </c:pt>
                <c:pt idx="49">
                  <c:v>5972</c:v>
                </c:pt>
                <c:pt idx="50">
                  <c:v>10042</c:v>
                </c:pt>
                <c:pt idx="51">
                  <c:v>9761</c:v>
                </c:pt>
                <c:pt idx="52">
                  <c:v>10251</c:v>
                </c:pt>
                <c:pt idx="53">
                  <c:v>9496</c:v>
                </c:pt>
                <c:pt idx="54">
                  <c:v>9967</c:v>
                </c:pt>
                <c:pt idx="55">
                  <c:v>7327</c:v>
                </c:pt>
                <c:pt idx="56">
                  <c:v>5937</c:v>
                </c:pt>
                <c:pt idx="57">
                  <c:v>6049</c:v>
                </c:pt>
                <c:pt idx="58">
                  <c:v>6270</c:v>
                </c:pt>
                <c:pt idx="59">
                  <c:v>5169</c:v>
                </c:pt>
                <c:pt idx="60">
                  <c:v>3518</c:v>
                </c:pt>
                <c:pt idx="61">
                  <c:v>4322</c:v>
                </c:pt>
                <c:pt idx="62">
                  <c:v>6612</c:v>
                </c:pt>
                <c:pt idx="63">
                  <c:v>7760</c:v>
                </c:pt>
                <c:pt idx="64">
                  <c:v>9985</c:v>
                </c:pt>
                <c:pt idx="65">
                  <c:v>10354</c:v>
                </c:pt>
                <c:pt idx="66">
                  <c:v>10139</c:v>
                </c:pt>
                <c:pt idx="67">
                  <c:v>11587</c:v>
                </c:pt>
                <c:pt idx="68">
                  <c:v>9147</c:v>
                </c:pt>
                <c:pt idx="69">
                  <c:v>9148</c:v>
                </c:pt>
                <c:pt idx="70">
                  <c:v>7509</c:v>
                </c:pt>
                <c:pt idx="71">
                  <c:v>8444</c:v>
                </c:pt>
                <c:pt idx="72">
                  <c:v>8504</c:v>
                </c:pt>
                <c:pt idx="73">
                  <c:v>6772</c:v>
                </c:pt>
                <c:pt idx="74">
                  <c:v>12751</c:v>
                </c:pt>
                <c:pt idx="75">
                  <c:v>14489</c:v>
                </c:pt>
                <c:pt idx="76">
                  <c:v>16106</c:v>
                </c:pt>
                <c:pt idx="77">
                  <c:v>15932</c:v>
                </c:pt>
                <c:pt idx="78">
                  <c:v>17241</c:v>
                </c:pt>
                <c:pt idx="79">
                  <c:v>19076</c:v>
                </c:pt>
                <c:pt idx="80">
                  <c:v>13968</c:v>
                </c:pt>
                <c:pt idx="81">
                  <c:v>13180</c:v>
                </c:pt>
                <c:pt idx="82">
                  <c:v>12195</c:v>
                </c:pt>
                <c:pt idx="83">
                  <c:v>10981</c:v>
                </c:pt>
                <c:pt idx="84">
                  <c:v>12040</c:v>
                </c:pt>
                <c:pt idx="85">
                  <c:v>11402</c:v>
                </c:pt>
                <c:pt idx="86">
                  <c:v>17105</c:v>
                </c:pt>
                <c:pt idx="87">
                  <c:v>17319</c:v>
                </c:pt>
                <c:pt idx="88">
                  <c:v>20002</c:v>
                </c:pt>
                <c:pt idx="89">
                  <c:v>23272</c:v>
                </c:pt>
                <c:pt idx="90">
                  <c:v>34141</c:v>
                </c:pt>
                <c:pt idx="91">
                  <c:v>51033</c:v>
                </c:pt>
                <c:pt idx="92">
                  <c:v>33316</c:v>
                </c:pt>
                <c:pt idx="93">
                  <c:v>34769</c:v>
                </c:pt>
                <c:pt idx="94">
                  <c:v>27576</c:v>
                </c:pt>
                <c:pt idx="95">
                  <c:v>38701</c:v>
                </c:pt>
              </c:numCache>
            </c:numRef>
          </c:val>
          <c:extLst>
            <c:ext xmlns:c16="http://schemas.microsoft.com/office/drawing/2014/chart" uri="{C3380CC4-5D6E-409C-BE32-E72D297353CC}">
              <c16:uniqueId val="{00000000-FE61-4D10-A1E7-6561F34B5575}"/>
            </c:ext>
          </c:extLst>
        </c:ser>
        <c:ser>
          <c:idx val="1"/>
          <c:order val="1"/>
          <c:tx>
            <c:strRef>
              <c:f>post!$E$1</c:f>
              <c:strCache>
                <c:ptCount val="1"/>
                <c:pt idx="0">
                  <c:v>thread</c:v>
                </c:pt>
              </c:strCache>
            </c:strRef>
          </c:tx>
          <c:invertIfNegative val="0"/>
          <c:cat>
            <c:numRef>
              <c:f>post!$A$2:$A$97</c:f>
              <c:numCache>
                <c:formatCode>[$-409]mmm/yy;@</c:formatCode>
                <c:ptCount val="96"/>
                <c:pt idx="0">
                  <c:v>37987</c:v>
                </c:pt>
                <c:pt idx="1">
                  <c:v>38018</c:v>
                </c:pt>
                <c:pt idx="2">
                  <c:v>38047</c:v>
                </c:pt>
                <c:pt idx="3">
                  <c:v>38078</c:v>
                </c:pt>
                <c:pt idx="4">
                  <c:v>38108</c:v>
                </c:pt>
                <c:pt idx="5">
                  <c:v>38139</c:v>
                </c:pt>
                <c:pt idx="6">
                  <c:v>38169</c:v>
                </c:pt>
                <c:pt idx="7">
                  <c:v>38200</c:v>
                </c:pt>
                <c:pt idx="8">
                  <c:v>38231</c:v>
                </c:pt>
                <c:pt idx="9">
                  <c:v>38261</c:v>
                </c:pt>
                <c:pt idx="10">
                  <c:v>38292</c:v>
                </c:pt>
                <c:pt idx="11">
                  <c:v>38322</c:v>
                </c:pt>
                <c:pt idx="12">
                  <c:v>38353</c:v>
                </c:pt>
                <c:pt idx="13">
                  <c:v>38384</c:v>
                </c:pt>
                <c:pt idx="14">
                  <c:v>38412</c:v>
                </c:pt>
                <c:pt idx="15">
                  <c:v>38443</c:v>
                </c:pt>
                <c:pt idx="16">
                  <c:v>38473</c:v>
                </c:pt>
                <c:pt idx="17">
                  <c:v>38504</c:v>
                </c:pt>
                <c:pt idx="18">
                  <c:v>38534</c:v>
                </c:pt>
                <c:pt idx="19">
                  <c:v>38565</c:v>
                </c:pt>
                <c:pt idx="20">
                  <c:v>38596</c:v>
                </c:pt>
                <c:pt idx="21">
                  <c:v>38626</c:v>
                </c:pt>
                <c:pt idx="22">
                  <c:v>38657</c:v>
                </c:pt>
                <c:pt idx="23">
                  <c:v>38687</c:v>
                </c:pt>
                <c:pt idx="24">
                  <c:v>38718</c:v>
                </c:pt>
                <c:pt idx="25">
                  <c:v>38749</c:v>
                </c:pt>
                <c:pt idx="26">
                  <c:v>38777</c:v>
                </c:pt>
                <c:pt idx="27">
                  <c:v>38808</c:v>
                </c:pt>
                <c:pt idx="28">
                  <c:v>38838</c:v>
                </c:pt>
                <c:pt idx="29">
                  <c:v>38869</c:v>
                </c:pt>
                <c:pt idx="30">
                  <c:v>38899</c:v>
                </c:pt>
                <c:pt idx="31">
                  <c:v>38930</c:v>
                </c:pt>
                <c:pt idx="32">
                  <c:v>38961</c:v>
                </c:pt>
                <c:pt idx="33">
                  <c:v>38991</c:v>
                </c:pt>
                <c:pt idx="34">
                  <c:v>39022</c:v>
                </c:pt>
                <c:pt idx="35">
                  <c:v>39052</c:v>
                </c:pt>
                <c:pt idx="36">
                  <c:v>39083</c:v>
                </c:pt>
                <c:pt idx="37">
                  <c:v>39114</c:v>
                </c:pt>
                <c:pt idx="38">
                  <c:v>39142</c:v>
                </c:pt>
                <c:pt idx="39">
                  <c:v>39173</c:v>
                </c:pt>
                <c:pt idx="40">
                  <c:v>39203</c:v>
                </c:pt>
                <c:pt idx="41">
                  <c:v>39234</c:v>
                </c:pt>
                <c:pt idx="42">
                  <c:v>39264</c:v>
                </c:pt>
                <c:pt idx="43">
                  <c:v>39295</c:v>
                </c:pt>
                <c:pt idx="44">
                  <c:v>39326</c:v>
                </c:pt>
                <c:pt idx="45">
                  <c:v>39356</c:v>
                </c:pt>
                <c:pt idx="46">
                  <c:v>39387</c:v>
                </c:pt>
                <c:pt idx="47">
                  <c:v>39417</c:v>
                </c:pt>
                <c:pt idx="48">
                  <c:v>39448</c:v>
                </c:pt>
                <c:pt idx="49">
                  <c:v>39479</c:v>
                </c:pt>
                <c:pt idx="50">
                  <c:v>39508</c:v>
                </c:pt>
                <c:pt idx="51">
                  <c:v>39539</c:v>
                </c:pt>
                <c:pt idx="52">
                  <c:v>39569</c:v>
                </c:pt>
                <c:pt idx="53">
                  <c:v>39600</c:v>
                </c:pt>
                <c:pt idx="54">
                  <c:v>39630</c:v>
                </c:pt>
                <c:pt idx="55">
                  <c:v>39661</c:v>
                </c:pt>
                <c:pt idx="56">
                  <c:v>39692</c:v>
                </c:pt>
                <c:pt idx="57">
                  <c:v>39722</c:v>
                </c:pt>
                <c:pt idx="58">
                  <c:v>39753</c:v>
                </c:pt>
                <c:pt idx="59">
                  <c:v>39783</c:v>
                </c:pt>
                <c:pt idx="60">
                  <c:v>39814</c:v>
                </c:pt>
                <c:pt idx="61">
                  <c:v>39845</c:v>
                </c:pt>
                <c:pt idx="62">
                  <c:v>39873</c:v>
                </c:pt>
                <c:pt idx="63">
                  <c:v>39904</c:v>
                </c:pt>
                <c:pt idx="64">
                  <c:v>39934</c:v>
                </c:pt>
                <c:pt idx="65">
                  <c:v>39965</c:v>
                </c:pt>
                <c:pt idx="66">
                  <c:v>39995</c:v>
                </c:pt>
                <c:pt idx="67">
                  <c:v>40026</c:v>
                </c:pt>
                <c:pt idx="68">
                  <c:v>40057</c:v>
                </c:pt>
                <c:pt idx="69">
                  <c:v>40087</c:v>
                </c:pt>
                <c:pt idx="70">
                  <c:v>40118</c:v>
                </c:pt>
                <c:pt idx="71">
                  <c:v>40148</c:v>
                </c:pt>
                <c:pt idx="72">
                  <c:v>40179</c:v>
                </c:pt>
                <c:pt idx="73">
                  <c:v>40210</c:v>
                </c:pt>
                <c:pt idx="74">
                  <c:v>40238</c:v>
                </c:pt>
                <c:pt idx="75">
                  <c:v>40269</c:v>
                </c:pt>
                <c:pt idx="76">
                  <c:v>40299</c:v>
                </c:pt>
                <c:pt idx="77">
                  <c:v>40330</c:v>
                </c:pt>
                <c:pt idx="78">
                  <c:v>40360</c:v>
                </c:pt>
                <c:pt idx="79">
                  <c:v>40391</c:v>
                </c:pt>
                <c:pt idx="80">
                  <c:v>40422</c:v>
                </c:pt>
                <c:pt idx="81">
                  <c:v>40452</c:v>
                </c:pt>
                <c:pt idx="82">
                  <c:v>40483</c:v>
                </c:pt>
                <c:pt idx="83">
                  <c:v>40513</c:v>
                </c:pt>
                <c:pt idx="84">
                  <c:v>40544</c:v>
                </c:pt>
                <c:pt idx="85">
                  <c:v>40575</c:v>
                </c:pt>
                <c:pt idx="86">
                  <c:v>40603</c:v>
                </c:pt>
                <c:pt idx="87">
                  <c:v>40634</c:v>
                </c:pt>
                <c:pt idx="88">
                  <c:v>40664</c:v>
                </c:pt>
                <c:pt idx="89">
                  <c:v>40695</c:v>
                </c:pt>
                <c:pt idx="90">
                  <c:v>40725</c:v>
                </c:pt>
                <c:pt idx="91">
                  <c:v>40756</c:v>
                </c:pt>
                <c:pt idx="92">
                  <c:v>40787</c:v>
                </c:pt>
                <c:pt idx="93">
                  <c:v>40817</c:v>
                </c:pt>
                <c:pt idx="94">
                  <c:v>40848</c:v>
                </c:pt>
                <c:pt idx="95">
                  <c:v>40878</c:v>
                </c:pt>
              </c:numCache>
            </c:numRef>
          </c:cat>
          <c:val>
            <c:numRef>
              <c:f>post!$E$2:$E$97</c:f>
              <c:numCache>
                <c:formatCode>General</c:formatCode>
                <c:ptCount val="96"/>
                <c:pt idx="0">
                  <c:v>11</c:v>
                </c:pt>
                <c:pt idx="1">
                  <c:v>12</c:v>
                </c:pt>
                <c:pt idx="2">
                  <c:v>5</c:v>
                </c:pt>
                <c:pt idx="3">
                  <c:v>8</c:v>
                </c:pt>
                <c:pt idx="4">
                  <c:v>22</c:v>
                </c:pt>
                <c:pt idx="5">
                  <c:v>50</c:v>
                </c:pt>
                <c:pt idx="6">
                  <c:v>31</c:v>
                </c:pt>
                <c:pt idx="7">
                  <c:v>26</c:v>
                </c:pt>
                <c:pt idx="8">
                  <c:v>27</c:v>
                </c:pt>
                <c:pt idx="9">
                  <c:v>470</c:v>
                </c:pt>
                <c:pt idx="10">
                  <c:v>204</c:v>
                </c:pt>
                <c:pt idx="11">
                  <c:v>84</c:v>
                </c:pt>
                <c:pt idx="12">
                  <c:v>96</c:v>
                </c:pt>
                <c:pt idx="13">
                  <c:v>55</c:v>
                </c:pt>
                <c:pt idx="14">
                  <c:v>91</c:v>
                </c:pt>
                <c:pt idx="15">
                  <c:v>90</c:v>
                </c:pt>
                <c:pt idx="16">
                  <c:v>143</c:v>
                </c:pt>
                <c:pt idx="17">
                  <c:v>141</c:v>
                </c:pt>
                <c:pt idx="18">
                  <c:v>220</c:v>
                </c:pt>
                <c:pt idx="19">
                  <c:v>283</c:v>
                </c:pt>
                <c:pt idx="20">
                  <c:v>135</c:v>
                </c:pt>
                <c:pt idx="21">
                  <c:v>153</c:v>
                </c:pt>
                <c:pt idx="22">
                  <c:v>149</c:v>
                </c:pt>
                <c:pt idx="23">
                  <c:v>169</c:v>
                </c:pt>
                <c:pt idx="24">
                  <c:v>170</c:v>
                </c:pt>
                <c:pt idx="25">
                  <c:v>174</c:v>
                </c:pt>
                <c:pt idx="26">
                  <c:v>252</c:v>
                </c:pt>
                <c:pt idx="27">
                  <c:v>233</c:v>
                </c:pt>
                <c:pt idx="28">
                  <c:v>286</c:v>
                </c:pt>
                <c:pt idx="29">
                  <c:v>303</c:v>
                </c:pt>
                <c:pt idx="30">
                  <c:v>358</c:v>
                </c:pt>
                <c:pt idx="31">
                  <c:v>535</c:v>
                </c:pt>
                <c:pt idx="32">
                  <c:v>769</c:v>
                </c:pt>
                <c:pt idx="33">
                  <c:v>1112</c:v>
                </c:pt>
                <c:pt idx="34">
                  <c:v>1090</c:v>
                </c:pt>
                <c:pt idx="35">
                  <c:v>1002</c:v>
                </c:pt>
                <c:pt idx="36">
                  <c:v>1363</c:v>
                </c:pt>
                <c:pt idx="37">
                  <c:v>1125</c:v>
                </c:pt>
                <c:pt idx="38">
                  <c:v>1636</c:v>
                </c:pt>
                <c:pt idx="39">
                  <c:v>2632</c:v>
                </c:pt>
                <c:pt idx="40">
                  <c:v>2502</c:v>
                </c:pt>
                <c:pt idx="41">
                  <c:v>2995</c:v>
                </c:pt>
                <c:pt idx="42">
                  <c:v>3622</c:v>
                </c:pt>
                <c:pt idx="43">
                  <c:v>3711</c:v>
                </c:pt>
                <c:pt idx="44">
                  <c:v>2915</c:v>
                </c:pt>
                <c:pt idx="45">
                  <c:v>2848</c:v>
                </c:pt>
                <c:pt idx="46">
                  <c:v>2594</c:v>
                </c:pt>
                <c:pt idx="47">
                  <c:v>2898</c:v>
                </c:pt>
                <c:pt idx="48">
                  <c:v>3016</c:v>
                </c:pt>
                <c:pt idx="49">
                  <c:v>3183</c:v>
                </c:pt>
                <c:pt idx="50">
                  <c:v>4823</c:v>
                </c:pt>
                <c:pt idx="51">
                  <c:v>4813</c:v>
                </c:pt>
                <c:pt idx="52">
                  <c:v>5683</c:v>
                </c:pt>
                <c:pt idx="53">
                  <c:v>4647</c:v>
                </c:pt>
                <c:pt idx="54">
                  <c:v>4543</c:v>
                </c:pt>
                <c:pt idx="55">
                  <c:v>3599</c:v>
                </c:pt>
                <c:pt idx="56">
                  <c:v>3132</c:v>
                </c:pt>
                <c:pt idx="57">
                  <c:v>3347</c:v>
                </c:pt>
                <c:pt idx="58">
                  <c:v>3230</c:v>
                </c:pt>
                <c:pt idx="59">
                  <c:v>2703</c:v>
                </c:pt>
                <c:pt idx="60">
                  <c:v>1881</c:v>
                </c:pt>
                <c:pt idx="61">
                  <c:v>2340</c:v>
                </c:pt>
                <c:pt idx="62">
                  <c:v>3468</c:v>
                </c:pt>
                <c:pt idx="63">
                  <c:v>3670</c:v>
                </c:pt>
                <c:pt idx="64">
                  <c:v>4346</c:v>
                </c:pt>
                <c:pt idx="65">
                  <c:v>4433</c:v>
                </c:pt>
                <c:pt idx="66">
                  <c:v>4745</c:v>
                </c:pt>
                <c:pt idx="67">
                  <c:v>5268</c:v>
                </c:pt>
                <c:pt idx="68">
                  <c:v>4287</c:v>
                </c:pt>
                <c:pt idx="69">
                  <c:v>4283</c:v>
                </c:pt>
                <c:pt idx="70">
                  <c:v>2888</c:v>
                </c:pt>
                <c:pt idx="71">
                  <c:v>2955</c:v>
                </c:pt>
                <c:pt idx="72">
                  <c:v>3249</c:v>
                </c:pt>
                <c:pt idx="73">
                  <c:v>2660</c:v>
                </c:pt>
                <c:pt idx="74">
                  <c:v>5866</c:v>
                </c:pt>
                <c:pt idx="75">
                  <c:v>6815</c:v>
                </c:pt>
                <c:pt idx="76">
                  <c:v>6783</c:v>
                </c:pt>
                <c:pt idx="77">
                  <c:v>6750</c:v>
                </c:pt>
                <c:pt idx="78">
                  <c:v>7342</c:v>
                </c:pt>
                <c:pt idx="79">
                  <c:v>7706</c:v>
                </c:pt>
                <c:pt idx="80">
                  <c:v>5979</c:v>
                </c:pt>
                <c:pt idx="81">
                  <c:v>5585</c:v>
                </c:pt>
                <c:pt idx="82">
                  <c:v>5138</c:v>
                </c:pt>
                <c:pt idx="83">
                  <c:v>4579</c:v>
                </c:pt>
                <c:pt idx="84">
                  <c:v>4681</c:v>
                </c:pt>
                <c:pt idx="85">
                  <c:v>4361</c:v>
                </c:pt>
                <c:pt idx="86">
                  <c:v>6309</c:v>
                </c:pt>
                <c:pt idx="87">
                  <c:v>6691</c:v>
                </c:pt>
                <c:pt idx="88">
                  <c:v>6488</c:v>
                </c:pt>
                <c:pt idx="89">
                  <c:v>6686</c:v>
                </c:pt>
                <c:pt idx="90">
                  <c:v>9005</c:v>
                </c:pt>
                <c:pt idx="91">
                  <c:v>13905</c:v>
                </c:pt>
                <c:pt idx="92">
                  <c:v>9343</c:v>
                </c:pt>
                <c:pt idx="93">
                  <c:v>10586</c:v>
                </c:pt>
                <c:pt idx="94">
                  <c:v>8125</c:v>
                </c:pt>
                <c:pt idx="95">
                  <c:v>11230</c:v>
                </c:pt>
              </c:numCache>
            </c:numRef>
          </c:val>
          <c:extLst>
            <c:ext xmlns:c16="http://schemas.microsoft.com/office/drawing/2014/chart" uri="{C3380CC4-5D6E-409C-BE32-E72D297353CC}">
              <c16:uniqueId val="{00000001-FE61-4D10-A1E7-6561F34B5575}"/>
            </c:ext>
          </c:extLst>
        </c:ser>
        <c:dLbls>
          <c:showLegendKey val="0"/>
          <c:showVal val="0"/>
          <c:showCatName val="0"/>
          <c:showSerName val="0"/>
          <c:showPercent val="0"/>
          <c:showBubbleSize val="0"/>
        </c:dLbls>
        <c:gapWidth val="75"/>
        <c:overlap val="-25"/>
        <c:axId val="242387584"/>
        <c:axId val="242397568"/>
      </c:barChart>
      <c:dateAx>
        <c:axId val="242387584"/>
        <c:scaling>
          <c:orientation val="minMax"/>
        </c:scaling>
        <c:delete val="0"/>
        <c:axPos val="b"/>
        <c:numFmt formatCode="[$-409]mmm/yy;@" sourceLinked="1"/>
        <c:majorTickMark val="none"/>
        <c:minorTickMark val="none"/>
        <c:tickLblPos val="nextTo"/>
        <c:txPr>
          <a:bodyPr/>
          <a:lstStyle/>
          <a:p>
            <a:pPr>
              <a:defRPr sz="800"/>
            </a:pPr>
            <a:endParaRPr lang="zh-CN"/>
          </a:p>
        </c:txPr>
        <c:crossAx val="242397568"/>
        <c:crosses val="autoZero"/>
        <c:auto val="1"/>
        <c:lblOffset val="100"/>
        <c:baseTimeUnit val="months"/>
      </c:dateAx>
      <c:valAx>
        <c:axId val="242397568"/>
        <c:scaling>
          <c:orientation val="minMax"/>
        </c:scaling>
        <c:delete val="0"/>
        <c:axPos val="l"/>
        <c:majorGridlines/>
        <c:numFmt formatCode="General" sourceLinked="1"/>
        <c:majorTickMark val="none"/>
        <c:minorTickMark val="none"/>
        <c:tickLblPos val="nextTo"/>
        <c:spPr>
          <a:ln w="9525">
            <a:noFill/>
          </a:ln>
        </c:spPr>
        <c:txPr>
          <a:bodyPr/>
          <a:lstStyle/>
          <a:p>
            <a:pPr>
              <a:defRPr sz="800"/>
            </a:pPr>
            <a:endParaRPr lang="zh-CN"/>
          </a:p>
        </c:txPr>
        <c:crossAx val="242387584"/>
        <c:crosses val="autoZero"/>
        <c:crossBetween val="between"/>
      </c:valAx>
    </c:plotArea>
    <c:legend>
      <c:legendPos val="b"/>
      <c:overlay val="0"/>
    </c:legend>
    <c:plotVisOnly val="1"/>
    <c:dispBlanksAs val="gap"/>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barChart>
        <c:barDir val="col"/>
        <c:grouping val="stacked"/>
        <c:varyColors val="0"/>
        <c:ser>
          <c:idx val="0"/>
          <c:order val="0"/>
          <c:tx>
            <c:strRef>
              <c:f>author!$D$1</c:f>
              <c:strCache>
                <c:ptCount val="1"/>
                <c:pt idx="0">
                  <c:v>registered participant</c:v>
                </c:pt>
              </c:strCache>
            </c:strRef>
          </c:tx>
          <c:invertIfNegative val="0"/>
          <c:cat>
            <c:numRef>
              <c:f>author!$A$2:$A$97</c:f>
              <c:numCache>
                <c:formatCode>[$-409]mmm/yy;@</c:formatCode>
                <c:ptCount val="96"/>
                <c:pt idx="0">
                  <c:v>37987</c:v>
                </c:pt>
                <c:pt idx="1">
                  <c:v>38018</c:v>
                </c:pt>
                <c:pt idx="2">
                  <c:v>38047</c:v>
                </c:pt>
                <c:pt idx="3">
                  <c:v>38078</c:v>
                </c:pt>
                <c:pt idx="4">
                  <c:v>38108</c:v>
                </c:pt>
                <c:pt idx="5">
                  <c:v>38139</c:v>
                </c:pt>
                <c:pt idx="6">
                  <c:v>38169</c:v>
                </c:pt>
                <c:pt idx="7">
                  <c:v>38200</c:v>
                </c:pt>
                <c:pt idx="8">
                  <c:v>38231</c:v>
                </c:pt>
                <c:pt idx="9">
                  <c:v>38261</c:v>
                </c:pt>
                <c:pt idx="10">
                  <c:v>38292</c:v>
                </c:pt>
                <c:pt idx="11">
                  <c:v>38322</c:v>
                </c:pt>
                <c:pt idx="12">
                  <c:v>38353</c:v>
                </c:pt>
                <c:pt idx="13">
                  <c:v>38384</c:v>
                </c:pt>
                <c:pt idx="14">
                  <c:v>38412</c:v>
                </c:pt>
                <c:pt idx="15">
                  <c:v>38443</c:v>
                </c:pt>
                <c:pt idx="16">
                  <c:v>38473</c:v>
                </c:pt>
                <c:pt idx="17">
                  <c:v>38504</c:v>
                </c:pt>
                <c:pt idx="18">
                  <c:v>38534</c:v>
                </c:pt>
                <c:pt idx="19">
                  <c:v>38565</c:v>
                </c:pt>
                <c:pt idx="20">
                  <c:v>38596</c:v>
                </c:pt>
                <c:pt idx="21">
                  <c:v>38626</c:v>
                </c:pt>
                <c:pt idx="22">
                  <c:v>38657</c:v>
                </c:pt>
                <c:pt idx="23">
                  <c:v>38687</c:v>
                </c:pt>
                <c:pt idx="24">
                  <c:v>38718</c:v>
                </c:pt>
                <c:pt idx="25">
                  <c:v>38749</c:v>
                </c:pt>
                <c:pt idx="26">
                  <c:v>38777</c:v>
                </c:pt>
                <c:pt idx="27">
                  <c:v>38808</c:v>
                </c:pt>
                <c:pt idx="28">
                  <c:v>38838</c:v>
                </c:pt>
                <c:pt idx="29">
                  <c:v>38869</c:v>
                </c:pt>
                <c:pt idx="30">
                  <c:v>38899</c:v>
                </c:pt>
                <c:pt idx="31">
                  <c:v>38930</c:v>
                </c:pt>
                <c:pt idx="32">
                  <c:v>38961</c:v>
                </c:pt>
                <c:pt idx="33">
                  <c:v>38991</c:v>
                </c:pt>
                <c:pt idx="34">
                  <c:v>39022</c:v>
                </c:pt>
                <c:pt idx="35">
                  <c:v>39052</c:v>
                </c:pt>
                <c:pt idx="36">
                  <c:v>39083</c:v>
                </c:pt>
                <c:pt idx="37">
                  <c:v>39114</c:v>
                </c:pt>
                <c:pt idx="38">
                  <c:v>39142</c:v>
                </c:pt>
                <c:pt idx="39">
                  <c:v>39173</c:v>
                </c:pt>
                <c:pt idx="40">
                  <c:v>39203</c:v>
                </c:pt>
                <c:pt idx="41">
                  <c:v>39234</c:v>
                </c:pt>
                <c:pt idx="42">
                  <c:v>39264</c:v>
                </c:pt>
                <c:pt idx="43">
                  <c:v>39295</c:v>
                </c:pt>
                <c:pt idx="44">
                  <c:v>39326</c:v>
                </c:pt>
                <c:pt idx="45">
                  <c:v>39356</c:v>
                </c:pt>
                <c:pt idx="46">
                  <c:v>39387</c:v>
                </c:pt>
                <c:pt idx="47">
                  <c:v>39417</c:v>
                </c:pt>
                <c:pt idx="48">
                  <c:v>39448</c:v>
                </c:pt>
                <c:pt idx="49">
                  <c:v>39479</c:v>
                </c:pt>
                <c:pt idx="50">
                  <c:v>39508</c:v>
                </c:pt>
                <c:pt idx="51">
                  <c:v>39539</c:v>
                </c:pt>
                <c:pt idx="52">
                  <c:v>39569</c:v>
                </c:pt>
                <c:pt idx="53">
                  <c:v>39600</c:v>
                </c:pt>
                <c:pt idx="54">
                  <c:v>39630</c:v>
                </c:pt>
                <c:pt idx="55">
                  <c:v>39661</c:v>
                </c:pt>
                <c:pt idx="56">
                  <c:v>39692</c:v>
                </c:pt>
                <c:pt idx="57">
                  <c:v>39722</c:v>
                </c:pt>
                <c:pt idx="58">
                  <c:v>39753</c:v>
                </c:pt>
                <c:pt idx="59">
                  <c:v>39783</c:v>
                </c:pt>
                <c:pt idx="60">
                  <c:v>39814</c:v>
                </c:pt>
                <c:pt idx="61">
                  <c:v>39845</c:v>
                </c:pt>
                <c:pt idx="62">
                  <c:v>39873</c:v>
                </c:pt>
                <c:pt idx="63">
                  <c:v>39904</c:v>
                </c:pt>
                <c:pt idx="64">
                  <c:v>39934</c:v>
                </c:pt>
                <c:pt idx="65">
                  <c:v>39965</c:v>
                </c:pt>
                <c:pt idx="66">
                  <c:v>39995</c:v>
                </c:pt>
                <c:pt idx="67">
                  <c:v>40026</c:v>
                </c:pt>
                <c:pt idx="68">
                  <c:v>40057</c:v>
                </c:pt>
                <c:pt idx="69">
                  <c:v>40087</c:v>
                </c:pt>
                <c:pt idx="70">
                  <c:v>40118</c:v>
                </c:pt>
                <c:pt idx="71">
                  <c:v>40148</c:v>
                </c:pt>
                <c:pt idx="72">
                  <c:v>40179</c:v>
                </c:pt>
                <c:pt idx="73">
                  <c:v>40210</c:v>
                </c:pt>
                <c:pt idx="74">
                  <c:v>40238</c:v>
                </c:pt>
                <c:pt idx="75">
                  <c:v>40269</c:v>
                </c:pt>
                <c:pt idx="76">
                  <c:v>40299</c:v>
                </c:pt>
                <c:pt idx="77">
                  <c:v>40330</c:v>
                </c:pt>
                <c:pt idx="78">
                  <c:v>40360</c:v>
                </c:pt>
                <c:pt idx="79">
                  <c:v>40391</c:v>
                </c:pt>
                <c:pt idx="80">
                  <c:v>40422</c:v>
                </c:pt>
                <c:pt idx="81">
                  <c:v>40452</c:v>
                </c:pt>
                <c:pt idx="82">
                  <c:v>40483</c:v>
                </c:pt>
                <c:pt idx="83">
                  <c:v>40513</c:v>
                </c:pt>
                <c:pt idx="84">
                  <c:v>40544</c:v>
                </c:pt>
                <c:pt idx="85">
                  <c:v>40575</c:v>
                </c:pt>
                <c:pt idx="86">
                  <c:v>40603</c:v>
                </c:pt>
                <c:pt idx="87">
                  <c:v>40634</c:v>
                </c:pt>
                <c:pt idx="88">
                  <c:v>40664</c:v>
                </c:pt>
                <c:pt idx="89">
                  <c:v>40695</c:v>
                </c:pt>
                <c:pt idx="90">
                  <c:v>40725</c:v>
                </c:pt>
                <c:pt idx="91">
                  <c:v>40756</c:v>
                </c:pt>
                <c:pt idx="92">
                  <c:v>40787</c:v>
                </c:pt>
                <c:pt idx="93">
                  <c:v>40817</c:v>
                </c:pt>
                <c:pt idx="94">
                  <c:v>40848</c:v>
                </c:pt>
                <c:pt idx="95">
                  <c:v>40878</c:v>
                </c:pt>
              </c:numCache>
            </c:numRef>
          </c:cat>
          <c:val>
            <c:numRef>
              <c:f>author!$D$2:$D$97</c:f>
              <c:numCache>
                <c:formatCode>General</c:formatCode>
                <c:ptCount val="96"/>
                <c:pt idx="0">
                  <c:v>2</c:v>
                </c:pt>
                <c:pt idx="1">
                  <c:v>3</c:v>
                </c:pt>
                <c:pt idx="2">
                  <c:v>3</c:v>
                </c:pt>
                <c:pt idx="3">
                  <c:v>1</c:v>
                </c:pt>
                <c:pt idx="4">
                  <c:v>4</c:v>
                </c:pt>
                <c:pt idx="5">
                  <c:v>16</c:v>
                </c:pt>
                <c:pt idx="6">
                  <c:v>9</c:v>
                </c:pt>
                <c:pt idx="7">
                  <c:v>11</c:v>
                </c:pt>
                <c:pt idx="8">
                  <c:v>8</c:v>
                </c:pt>
                <c:pt idx="9">
                  <c:v>140</c:v>
                </c:pt>
                <c:pt idx="10">
                  <c:v>78</c:v>
                </c:pt>
                <c:pt idx="11">
                  <c:v>38</c:v>
                </c:pt>
                <c:pt idx="12">
                  <c:v>33</c:v>
                </c:pt>
                <c:pt idx="13">
                  <c:v>27</c:v>
                </c:pt>
                <c:pt idx="14">
                  <c:v>32</c:v>
                </c:pt>
                <c:pt idx="15">
                  <c:v>31</c:v>
                </c:pt>
                <c:pt idx="16">
                  <c:v>43</c:v>
                </c:pt>
                <c:pt idx="17">
                  <c:v>48</c:v>
                </c:pt>
                <c:pt idx="18">
                  <c:v>58</c:v>
                </c:pt>
                <c:pt idx="19">
                  <c:v>48</c:v>
                </c:pt>
                <c:pt idx="20">
                  <c:v>37</c:v>
                </c:pt>
                <c:pt idx="21">
                  <c:v>42</c:v>
                </c:pt>
                <c:pt idx="22">
                  <c:v>33</c:v>
                </c:pt>
                <c:pt idx="23">
                  <c:v>38</c:v>
                </c:pt>
                <c:pt idx="24">
                  <c:v>49</c:v>
                </c:pt>
                <c:pt idx="25">
                  <c:v>46</c:v>
                </c:pt>
                <c:pt idx="26">
                  <c:v>52</c:v>
                </c:pt>
                <c:pt idx="27">
                  <c:v>64</c:v>
                </c:pt>
                <c:pt idx="28">
                  <c:v>79</c:v>
                </c:pt>
                <c:pt idx="29">
                  <c:v>104</c:v>
                </c:pt>
                <c:pt idx="30">
                  <c:v>126</c:v>
                </c:pt>
                <c:pt idx="31">
                  <c:v>156</c:v>
                </c:pt>
                <c:pt idx="32">
                  <c:v>223</c:v>
                </c:pt>
                <c:pt idx="33">
                  <c:v>291</c:v>
                </c:pt>
                <c:pt idx="34">
                  <c:v>251</c:v>
                </c:pt>
                <c:pt idx="35">
                  <c:v>260</c:v>
                </c:pt>
                <c:pt idx="36">
                  <c:v>379</c:v>
                </c:pt>
                <c:pt idx="37">
                  <c:v>309</c:v>
                </c:pt>
                <c:pt idx="38">
                  <c:v>447</c:v>
                </c:pt>
                <c:pt idx="39">
                  <c:v>630</c:v>
                </c:pt>
                <c:pt idx="40">
                  <c:v>646</c:v>
                </c:pt>
                <c:pt idx="41">
                  <c:v>714</c:v>
                </c:pt>
                <c:pt idx="42">
                  <c:v>817</c:v>
                </c:pt>
                <c:pt idx="43">
                  <c:v>775</c:v>
                </c:pt>
                <c:pt idx="44">
                  <c:v>611</c:v>
                </c:pt>
                <c:pt idx="45">
                  <c:v>769</c:v>
                </c:pt>
                <c:pt idx="46">
                  <c:v>682</c:v>
                </c:pt>
                <c:pt idx="47">
                  <c:v>644</c:v>
                </c:pt>
                <c:pt idx="48">
                  <c:v>785</c:v>
                </c:pt>
                <c:pt idx="49">
                  <c:v>732</c:v>
                </c:pt>
                <c:pt idx="50">
                  <c:v>1105</c:v>
                </c:pt>
                <c:pt idx="51">
                  <c:v>1227</c:v>
                </c:pt>
                <c:pt idx="52">
                  <c:v>1382</c:v>
                </c:pt>
                <c:pt idx="53">
                  <c:v>1359</c:v>
                </c:pt>
                <c:pt idx="54">
                  <c:v>1253</c:v>
                </c:pt>
                <c:pt idx="55">
                  <c:v>1061</c:v>
                </c:pt>
                <c:pt idx="56">
                  <c:v>754</c:v>
                </c:pt>
                <c:pt idx="57">
                  <c:v>820</c:v>
                </c:pt>
                <c:pt idx="58">
                  <c:v>802</c:v>
                </c:pt>
                <c:pt idx="59">
                  <c:v>658</c:v>
                </c:pt>
                <c:pt idx="60">
                  <c:v>498</c:v>
                </c:pt>
                <c:pt idx="61">
                  <c:v>609</c:v>
                </c:pt>
                <c:pt idx="62">
                  <c:v>787</c:v>
                </c:pt>
                <c:pt idx="63">
                  <c:v>896</c:v>
                </c:pt>
                <c:pt idx="64">
                  <c:v>1059</c:v>
                </c:pt>
                <c:pt idx="65">
                  <c:v>1164</c:v>
                </c:pt>
                <c:pt idx="66">
                  <c:v>1436</c:v>
                </c:pt>
                <c:pt idx="67">
                  <c:v>1574</c:v>
                </c:pt>
                <c:pt idx="68">
                  <c:v>1250</c:v>
                </c:pt>
                <c:pt idx="69">
                  <c:v>1426</c:v>
                </c:pt>
                <c:pt idx="70">
                  <c:v>1194</c:v>
                </c:pt>
                <c:pt idx="71">
                  <c:v>1319</c:v>
                </c:pt>
                <c:pt idx="72">
                  <c:v>1489</c:v>
                </c:pt>
                <c:pt idx="73">
                  <c:v>1507</c:v>
                </c:pt>
                <c:pt idx="74">
                  <c:v>2368</c:v>
                </c:pt>
                <c:pt idx="75">
                  <c:v>2504</c:v>
                </c:pt>
                <c:pt idx="76">
                  <c:v>2992</c:v>
                </c:pt>
                <c:pt idx="77">
                  <c:v>3286</c:v>
                </c:pt>
                <c:pt idx="78">
                  <c:v>3789</c:v>
                </c:pt>
                <c:pt idx="79">
                  <c:v>5407</c:v>
                </c:pt>
                <c:pt idx="80">
                  <c:v>4216</c:v>
                </c:pt>
                <c:pt idx="81">
                  <c:v>3833</c:v>
                </c:pt>
                <c:pt idx="82">
                  <c:v>3527</c:v>
                </c:pt>
                <c:pt idx="83">
                  <c:v>3695</c:v>
                </c:pt>
                <c:pt idx="84">
                  <c:v>3657</c:v>
                </c:pt>
                <c:pt idx="85">
                  <c:v>3863</c:v>
                </c:pt>
                <c:pt idx="86">
                  <c:v>6112</c:v>
                </c:pt>
                <c:pt idx="87">
                  <c:v>5911</c:v>
                </c:pt>
                <c:pt idx="88">
                  <c:v>6440</c:v>
                </c:pt>
                <c:pt idx="89">
                  <c:v>7125</c:v>
                </c:pt>
                <c:pt idx="90">
                  <c:v>9889</c:v>
                </c:pt>
                <c:pt idx="91">
                  <c:v>12584</c:v>
                </c:pt>
                <c:pt idx="92">
                  <c:v>8777</c:v>
                </c:pt>
                <c:pt idx="93">
                  <c:v>8822</c:v>
                </c:pt>
                <c:pt idx="94">
                  <c:v>8016</c:v>
                </c:pt>
                <c:pt idx="95">
                  <c:v>8263</c:v>
                </c:pt>
              </c:numCache>
            </c:numRef>
          </c:val>
          <c:extLst>
            <c:ext xmlns:c16="http://schemas.microsoft.com/office/drawing/2014/chart" uri="{C3380CC4-5D6E-409C-BE32-E72D297353CC}">
              <c16:uniqueId val="{00000000-5173-433C-8B5C-51DA500348A7}"/>
            </c:ext>
          </c:extLst>
        </c:ser>
        <c:ser>
          <c:idx val="1"/>
          <c:order val="1"/>
          <c:tx>
            <c:strRef>
              <c:f>author!$E$1</c:f>
              <c:strCache>
                <c:ptCount val="1"/>
                <c:pt idx="0">
                  <c:v>anonymous participant</c:v>
                </c:pt>
              </c:strCache>
            </c:strRef>
          </c:tx>
          <c:invertIfNegative val="0"/>
          <c:cat>
            <c:numRef>
              <c:f>author!$A$2:$A$97</c:f>
              <c:numCache>
                <c:formatCode>[$-409]mmm/yy;@</c:formatCode>
                <c:ptCount val="96"/>
                <c:pt idx="0">
                  <c:v>37987</c:v>
                </c:pt>
                <c:pt idx="1">
                  <c:v>38018</c:v>
                </c:pt>
                <c:pt idx="2">
                  <c:v>38047</c:v>
                </c:pt>
                <c:pt idx="3">
                  <c:v>38078</c:v>
                </c:pt>
                <c:pt idx="4">
                  <c:v>38108</c:v>
                </c:pt>
                <c:pt idx="5">
                  <c:v>38139</c:v>
                </c:pt>
                <c:pt idx="6">
                  <c:v>38169</c:v>
                </c:pt>
                <c:pt idx="7">
                  <c:v>38200</c:v>
                </c:pt>
                <c:pt idx="8">
                  <c:v>38231</c:v>
                </c:pt>
                <c:pt idx="9">
                  <c:v>38261</c:v>
                </c:pt>
                <c:pt idx="10">
                  <c:v>38292</c:v>
                </c:pt>
                <c:pt idx="11">
                  <c:v>38322</c:v>
                </c:pt>
                <c:pt idx="12">
                  <c:v>38353</c:v>
                </c:pt>
                <c:pt idx="13">
                  <c:v>38384</c:v>
                </c:pt>
                <c:pt idx="14">
                  <c:v>38412</c:v>
                </c:pt>
                <c:pt idx="15">
                  <c:v>38443</c:v>
                </c:pt>
                <c:pt idx="16">
                  <c:v>38473</c:v>
                </c:pt>
                <c:pt idx="17">
                  <c:v>38504</c:v>
                </c:pt>
                <c:pt idx="18">
                  <c:v>38534</c:v>
                </c:pt>
                <c:pt idx="19">
                  <c:v>38565</c:v>
                </c:pt>
                <c:pt idx="20">
                  <c:v>38596</c:v>
                </c:pt>
                <c:pt idx="21">
                  <c:v>38626</c:v>
                </c:pt>
                <c:pt idx="22">
                  <c:v>38657</c:v>
                </c:pt>
                <c:pt idx="23">
                  <c:v>38687</c:v>
                </c:pt>
                <c:pt idx="24">
                  <c:v>38718</c:v>
                </c:pt>
                <c:pt idx="25">
                  <c:v>38749</c:v>
                </c:pt>
                <c:pt idx="26">
                  <c:v>38777</c:v>
                </c:pt>
                <c:pt idx="27">
                  <c:v>38808</c:v>
                </c:pt>
                <c:pt idx="28">
                  <c:v>38838</c:v>
                </c:pt>
                <c:pt idx="29">
                  <c:v>38869</c:v>
                </c:pt>
                <c:pt idx="30">
                  <c:v>38899</c:v>
                </c:pt>
                <c:pt idx="31">
                  <c:v>38930</c:v>
                </c:pt>
                <c:pt idx="32">
                  <c:v>38961</c:v>
                </c:pt>
                <c:pt idx="33">
                  <c:v>38991</c:v>
                </c:pt>
                <c:pt idx="34">
                  <c:v>39022</c:v>
                </c:pt>
                <c:pt idx="35">
                  <c:v>39052</c:v>
                </c:pt>
                <c:pt idx="36">
                  <c:v>39083</c:v>
                </c:pt>
                <c:pt idx="37">
                  <c:v>39114</c:v>
                </c:pt>
                <c:pt idx="38">
                  <c:v>39142</c:v>
                </c:pt>
                <c:pt idx="39">
                  <c:v>39173</c:v>
                </c:pt>
                <c:pt idx="40">
                  <c:v>39203</c:v>
                </c:pt>
                <c:pt idx="41">
                  <c:v>39234</c:v>
                </c:pt>
                <c:pt idx="42">
                  <c:v>39264</c:v>
                </c:pt>
                <c:pt idx="43">
                  <c:v>39295</c:v>
                </c:pt>
                <c:pt idx="44">
                  <c:v>39326</c:v>
                </c:pt>
                <c:pt idx="45">
                  <c:v>39356</c:v>
                </c:pt>
                <c:pt idx="46">
                  <c:v>39387</c:v>
                </c:pt>
                <c:pt idx="47">
                  <c:v>39417</c:v>
                </c:pt>
                <c:pt idx="48">
                  <c:v>39448</c:v>
                </c:pt>
                <c:pt idx="49">
                  <c:v>39479</c:v>
                </c:pt>
                <c:pt idx="50">
                  <c:v>39508</c:v>
                </c:pt>
                <c:pt idx="51">
                  <c:v>39539</c:v>
                </c:pt>
                <c:pt idx="52">
                  <c:v>39569</c:v>
                </c:pt>
                <c:pt idx="53">
                  <c:v>39600</c:v>
                </c:pt>
                <c:pt idx="54">
                  <c:v>39630</c:v>
                </c:pt>
                <c:pt idx="55">
                  <c:v>39661</c:v>
                </c:pt>
                <c:pt idx="56">
                  <c:v>39692</c:v>
                </c:pt>
                <c:pt idx="57">
                  <c:v>39722</c:v>
                </c:pt>
                <c:pt idx="58">
                  <c:v>39753</c:v>
                </c:pt>
                <c:pt idx="59">
                  <c:v>39783</c:v>
                </c:pt>
                <c:pt idx="60">
                  <c:v>39814</c:v>
                </c:pt>
                <c:pt idx="61">
                  <c:v>39845</c:v>
                </c:pt>
                <c:pt idx="62">
                  <c:v>39873</c:v>
                </c:pt>
                <c:pt idx="63">
                  <c:v>39904</c:v>
                </c:pt>
                <c:pt idx="64">
                  <c:v>39934</c:v>
                </c:pt>
                <c:pt idx="65">
                  <c:v>39965</c:v>
                </c:pt>
                <c:pt idx="66">
                  <c:v>39995</c:v>
                </c:pt>
                <c:pt idx="67">
                  <c:v>40026</c:v>
                </c:pt>
                <c:pt idx="68">
                  <c:v>40057</c:v>
                </c:pt>
                <c:pt idx="69">
                  <c:v>40087</c:v>
                </c:pt>
                <c:pt idx="70">
                  <c:v>40118</c:v>
                </c:pt>
                <c:pt idx="71">
                  <c:v>40148</c:v>
                </c:pt>
                <c:pt idx="72">
                  <c:v>40179</c:v>
                </c:pt>
                <c:pt idx="73">
                  <c:v>40210</c:v>
                </c:pt>
                <c:pt idx="74">
                  <c:v>40238</c:v>
                </c:pt>
                <c:pt idx="75">
                  <c:v>40269</c:v>
                </c:pt>
                <c:pt idx="76">
                  <c:v>40299</c:v>
                </c:pt>
                <c:pt idx="77">
                  <c:v>40330</c:v>
                </c:pt>
                <c:pt idx="78">
                  <c:v>40360</c:v>
                </c:pt>
                <c:pt idx="79">
                  <c:v>40391</c:v>
                </c:pt>
                <c:pt idx="80">
                  <c:v>40422</c:v>
                </c:pt>
                <c:pt idx="81">
                  <c:v>40452</c:v>
                </c:pt>
                <c:pt idx="82">
                  <c:v>40483</c:v>
                </c:pt>
                <c:pt idx="83">
                  <c:v>40513</c:v>
                </c:pt>
                <c:pt idx="84">
                  <c:v>40544</c:v>
                </c:pt>
                <c:pt idx="85">
                  <c:v>40575</c:v>
                </c:pt>
                <c:pt idx="86">
                  <c:v>40603</c:v>
                </c:pt>
                <c:pt idx="87">
                  <c:v>40634</c:v>
                </c:pt>
                <c:pt idx="88">
                  <c:v>40664</c:v>
                </c:pt>
                <c:pt idx="89">
                  <c:v>40695</c:v>
                </c:pt>
                <c:pt idx="90">
                  <c:v>40725</c:v>
                </c:pt>
                <c:pt idx="91">
                  <c:v>40756</c:v>
                </c:pt>
                <c:pt idx="92">
                  <c:v>40787</c:v>
                </c:pt>
                <c:pt idx="93">
                  <c:v>40817</c:v>
                </c:pt>
                <c:pt idx="94">
                  <c:v>40848</c:v>
                </c:pt>
                <c:pt idx="95">
                  <c:v>40878</c:v>
                </c:pt>
              </c:numCache>
            </c:numRef>
          </c:cat>
          <c:val>
            <c:numRef>
              <c:f>author!$E$2:$E$97</c:f>
              <c:numCache>
                <c:formatCode>General</c:formatCode>
                <c:ptCount val="96"/>
                <c:pt idx="0">
                  <c:v>10</c:v>
                </c:pt>
                <c:pt idx="1">
                  <c:v>10</c:v>
                </c:pt>
                <c:pt idx="2">
                  <c:v>3</c:v>
                </c:pt>
                <c:pt idx="3">
                  <c:v>10</c:v>
                </c:pt>
                <c:pt idx="4">
                  <c:v>24</c:v>
                </c:pt>
                <c:pt idx="5">
                  <c:v>29</c:v>
                </c:pt>
                <c:pt idx="6">
                  <c:v>20</c:v>
                </c:pt>
                <c:pt idx="7">
                  <c:v>18</c:v>
                </c:pt>
                <c:pt idx="8">
                  <c:v>16</c:v>
                </c:pt>
                <c:pt idx="9">
                  <c:v>35</c:v>
                </c:pt>
                <c:pt idx="10">
                  <c:v>50</c:v>
                </c:pt>
                <c:pt idx="11">
                  <c:v>45</c:v>
                </c:pt>
                <c:pt idx="12">
                  <c:v>27</c:v>
                </c:pt>
                <c:pt idx="13">
                  <c:v>18</c:v>
                </c:pt>
                <c:pt idx="14">
                  <c:v>38</c:v>
                </c:pt>
                <c:pt idx="15">
                  <c:v>43</c:v>
                </c:pt>
                <c:pt idx="16">
                  <c:v>55</c:v>
                </c:pt>
                <c:pt idx="17">
                  <c:v>56</c:v>
                </c:pt>
                <c:pt idx="18">
                  <c:v>79</c:v>
                </c:pt>
                <c:pt idx="19">
                  <c:v>91</c:v>
                </c:pt>
                <c:pt idx="20">
                  <c:v>93</c:v>
                </c:pt>
                <c:pt idx="21">
                  <c:v>100</c:v>
                </c:pt>
                <c:pt idx="22">
                  <c:v>86</c:v>
                </c:pt>
                <c:pt idx="23">
                  <c:v>129</c:v>
                </c:pt>
                <c:pt idx="24">
                  <c:v>109</c:v>
                </c:pt>
                <c:pt idx="25">
                  <c:v>143</c:v>
                </c:pt>
                <c:pt idx="26">
                  <c:v>192</c:v>
                </c:pt>
                <c:pt idx="27">
                  <c:v>191</c:v>
                </c:pt>
                <c:pt idx="28">
                  <c:v>264</c:v>
                </c:pt>
                <c:pt idx="29">
                  <c:v>226</c:v>
                </c:pt>
                <c:pt idx="30">
                  <c:v>240</c:v>
                </c:pt>
                <c:pt idx="31">
                  <c:v>362</c:v>
                </c:pt>
                <c:pt idx="32">
                  <c:v>704</c:v>
                </c:pt>
                <c:pt idx="33">
                  <c:v>966</c:v>
                </c:pt>
                <c:pt idx="34">
                  <c:v>1123</c:v>
                </c:pt>
                <c:pt idx="35">
                  <c:v>832</c:v>
                </c:pt>
                <c:pt idx="36">
                  <c:v>814</c:v>
                </c:pt>
                <c:pt idx="37">
                  <c:v>743</c:v>
                </c:pt>
                <c:pt idx="38">
                  <c:v>1153</c:v>
                </c:pt>
                <c:pt idx="39">
                  <c:v>1812</c:v>
                </c:pt>
                <c:pt idx="40">
                  <c:v>1549</c:v>
                </c:pt>
                <c:pt idx="41">
                  <c:v>1747</c:v>
                </c:pt>
                <c:pt idx="42">
                  <c:v>1958</c:v>
                </c:pt>
                <c:pt idx="43">
                  <c:v>1964</c:v>
                </c:pt>
                <c:pt idx="44">
                  <c:v>1600</c:v>
                </c:pt>
                <c:pt idx="45">
                  <c:v>1488</c:v>
                </c:pt>
                <c:pt idx="46">
                  <c:v>1318</c:v>
                </c:pt>
                <c:pt idx="47">
                  <c:v>1447</c:v>
                </c:pt>
                <c:pt idx="48">
                  <c:v>1580</c:v>
                </c:pt>
                <c:pt idx="49">
                  <c:v>1406</c:v>
                </c:pt>
                <c:pt idx="50">
                  <c:v>1837</c:v>
                </c:pt>
                <c:pt idx="51">
                  <c:v>1902</c:v>
                </c:pt>
                <c:pt idx="52">
                  <c:v>1670</c:v>
                </c:pt>
                <c:pt idx="53">
                  <c:v>1607</c:v>
                </c:pt>
                <c:pt idx="54">
                  <c:v>1910</c:v>
                </c:pt>
                <c:pt idx="55">
                  <c:v>1976</c:v>
                </c:pt>
                <c:pt idx="56">
                  <c:v>1915</c:v>
                </c:pt>
                <c:pt idx="57">
                  <c:v>2207</c:v>
                </c:pt>
                <c:pt idx="58">
                  <c:v>2557</c:v>
                </c:pt>
                <c:pt idx="59">
                  <c:v>2177</c:v>
                </c:pt>
                <c:pt idx="60">
                  <c:v>1622</c:v>
                </c:pt>
                <c:pt idx="61">
                  <c:v>1887</c:v>
                </c:pt>
                <c:pt idx="62">
                  <c:v>2757</c:v>
                </c:pt>
                <c:pt idx="63">
                  <c:v>3347</c:v>
                </c:pt>
                <c:pt idx="64">
                  <c:v>3822</c:v>
                </c:pt>
                <c:pt idx="65">
                  <c:v>3720</c:v>
                </c:pt>
                <c:pt idx="66">
                  <c:v>4005</c:v>
                </c:pt>
                <c:pt idx="67">
                  <c:v>4360</c:v>
                </c:pt>
                <c:pt idx="68">
                  <c:v>3682</c:v>
                </c:pt>
                <c:pt idx="69">
                  <c:v>3487</c:v>
                </c:pt>
                <c:pt idx="70">
                  <c:v>2799</c:v>
                </c:pt>
                <c:pt idx="71">
                  <c:v>2856</c:v>
                </c:pt>
                <c:pt idx="72">
                  <c:v>2782</c:v>
                </c:pt>
                <c:pt idx="73">
                  <c:v>1860</c:v>
                </c:pt>
                <c:pt idx="74">
                  <c:v>3476</c:v>
                </c:pt>
                <c:pt idx="75">
                  <c:v>3590</c:v>
                </c:pt>
                <c:pt idx="76">
                  <c:v>3873</c:v>
                </c:pt>
                <c:pt idx="77">
                  <c:v>3724</c:v>
                </c:pt>
                <c:pt idx="78">
                  <c:v>4153</c:v>
                </c:pt>
                <c:pt idx="79">
                  <c:v>1930</c:v>
                </c:pt>
                <c:pt idx="80">
                  <c:v>1299</c:v>
                </c:pt>
                <c:pt idx="81">
                  <c:v>1186</c:v>
                </c:pt>
                <c:pt idx="82">
                  <c:v>1049</c:v>
                </c:pt>
                <c:pt idx="83">
                  <c:v>1036</c:v>
                </c:pt>
                <c:pt idx="84">
                  <c:v>1024</c:v>
                </c:pt>
                <c:pt idx="85">
                  <c:v>943</c:v>
                </c:pt>
                <c:pt idx="86">
                  <c:v>604</c:v>
                </c:pt>
                <c:pt idx="87">
                  <c:v>624</c:v>
                </c:pt>
                <c:pt idx="88">
                  <c:v>1206</c:v>
                </c:pt>
                <c:pt idx="89">
                  <c:v>1179</c:v>
                </c:pt>
                <c:pt idx="90">
                  <c:v>1597</c:v>
                </c:pt>
                <c:pt idx="91">
                  <c:v>1639</c:v>
                </c:pt>
                <c:pt idx="92">
                  <c:v>1263</c:v>
                </c:pt>
                <c:pt idx="93">
                  <c:v>1254</c:v>
                </c:pt>
                <c:pt idx="94">
                  <c:v>1257</c:v>
                </c:pt>
                <c:pt idx="95">
                  <c:v>1328</c:v>
                </c:pt>
              </c:numCache>
            </c:numRef>
          </c:val>
          <c:extLst>
            <c:ext xmlns:c16="http://schemas.microsoft.com/office/drawing/2014/chart" uri="{C3380CC4-5D6E-409C-BE32-E72D297353CC}">
              <c16:uniqueId val="{00000001-5173-433C-8B5C-51DA500348A7}"/>
            </c:ext>
          </c:extLst>
        </c:ser>
        <c:dLbls>
          <c:showLegendKey val="0"/>
          <c:showVal val="0"/>
          <c:showCatName val="0"/>
          <c:showSerName val="0"/>
          <c:showPercent val="0"/>
          <c:showBubbleSize val="0"/>
        </c:dLbls>
        <c:gapWidth val="75"/>
        <c:overlap val="100"/>
        <c:axId val="242535424"/>
        <c:axId val="242537216"/>
      </c:barChart>
      <c:dateAx>
        <c:axId val="242535424"/>
        <c:scaling>
          <c:orientation val="minMax"/>
        </c:scaling>
        <c:delete val="0"/>
        <c:axPos val="b"/>
        <c:numFmt formatCode="[$-409]mmm/yy;@" sourceLinked="1"/>
        <c:majorTickMark val="none"/>
        <c:minorTickMark val="none"/>
        <c:tickLblPos val="nextTo"/>
        <c:txPr>
          <a:bodyPr/>
          <a:lstStyle/>
          <a:p>
            <a:pPr>
              <a:defRPr sz="800"/>
            </a:pPr>
            <a:endParaRPr lang="zh-CN"/>
          </a:p>
        </c:txPr>
        <c:crossAx val="242537216"/>
        <c:crosses val="autoZero"/>
        <c:auto val="1"/>
        <c:lblOffset val="100"/>
        <c:baseTimeUnit val="months"/>
      </c:dateAx>
      <c:valAx>
        <c:axId val="242537216"/>
        <c:scaling>
          <c:orientation val="minMax"/>
        </c:scaling>
        <c:delete val="0"/>
        <c:axPos val="l"/>
        <c:majorGridlines/>
        <c:numFmt formatCode="General" sourceLinked="1"/>
        <c:majorTickMark val="none"/>
        <c:minorTickMark val="none"/>
        <c:tickLblPos val="nextTo"/>
        <c:spPr>
          <a:ln w="9525">
            <a:noFill/>
          </a:ln>
        </c:spPr>
        <c:txPr>
          <a:bodyPr/>
          <a:lstStyle/>
          <a:p>
            <a:pPr>
              <a:defRPr sz="800"/>
            </a:pPr>
            <a:endParaRPr lang="zh-CN"/>
          </a:p>
        </c:txPr>
        <c:crossAx val="242535424"/>
        <c:crosses val="autoZero"/>
        <c:crossBetween val="between"/>
      </c:valAx>
    </c:plotArea>
    <c:legend>
      <c:legendPos val="b"/>
      <c:overlay val="0"/>
    </c:legend>
    <c:plotVisOnly val="1"/>
    <c:dispBlanksAs val="gap"/>
    <c:showDLblsOverMax val="0"/>
  </c:chart>
  <c:externalData r:id="rId1">
    <c:autoUpdate val="0"/>
  </c:externalData>
</c:chartSpace>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52750"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200">
                <a:latin typeface="Arial" charset="0"/>
              </a:defRPr>
            </a:lvl1pPr>
          </a:lstStyle>
          <a:p>
            <a:pPr>
              <a:defRPr/>
            </a:pPr>
            <a:endParaRPr lang="en-US" altLang="zh-CN"/>
          </a:p>
        </p:txBody>
      </p:sp>
      <p:sp>
        <p:nvSpPr>
          <p:cNvPr id="7171" name="Rectangle 3"/>
          <p:cNvSpPr>
            <a:spLocks noGrp="1" noChangeArrowheads="1"/>
          </p:cNvSpPr>
          <p:nvPr>
            <p:ph type="dt" sz="quarter" idx="1"/>
          </p:nvPr>
        </p:nvSpPr>
        <p:spPr bwMode="auto">
          <a:xfrm>
            <a:off x="3860800" y="0"/>
            <a:ext cx="2952750"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charset="0"/>
              </a:defRPr>
            </a:lvl1pPr>
          </a:lstStyle>
          <a:p>
            <a:pPr>
              <a:defRPr/>
            </a:pPr>
            <a:endParaRPr lang="en-US" altLang="zh-CN"/>
          </a:p>
        </p:txBody>
      </p:sp>
      <p:sp>
        <p:nvSpPr>
          <p:cNvPr id="7172" name="Rectangle 4"/>
          <p:cNvSpPr>
            <a:spLocks noGrp="1" noChangeArrowheads="1"/>
          </p:cNvSpPr>
          <p:nvPr>
            <p:ph type="ftr" sz="quarter" idx="2"/>
          </p:nvPr>
        </p:nvSpPr>
        <p:spPr bwMode="auto">
          <a:xfrm>
            <a:off x="0" y="9444038"/>
            <a:ext cx="2952750"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defRPr sz="1200">
                <a:latin typeface="Arial" charset="0"/>
              </a:defRPr>
            </a:lvl1pPr>
          </a:lstStyle>
          <a:p>
            <a:pPr>
              <a:defRPr/>
            </a:pPr>
            <a:endParaRPr lang="en-US" altLang="zh-CN"/>
          </a:p>
        </p:txBody>
      </p:sp>
      <p:sp>
        <p:nvSpPr>
          <p:cNvPr id="7173" name="Rectangle 5"/>
          <p:cNvSpPr>
            <a:spLocks noGrp="1" noChangeArrowheads="1"/>
          </p:cNvSpPr>
          <p:nvPr>
            <p:ph type="sldNum" sz="quarter" idx="3"/>
          </p:nvPr>
        </p:nvSpPr>
        <p:spPr bwMode="auto">
          <a:xfrm>
            <a:off x="3860800" y="9444038"/>
            <a:ext cx="2952750"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charset="0"/>
              </a:defRPr>
            </a:lvl1pPr>
          </a:lstStyle>
          <a:p>
            <a:pPr>
              <a:defRPr/>
            </a:pPr>
            <a:fld id="{F7033A09-4ED5-4AB7-AB7D-DE65CACABD6E}" type="slidenum">
              <a:rPr lang="en-US" altLang="zh-CN"/>
              <a:pPr>
                <a:defRPr/>
              </a:pPr>
              <a:t>‹#›</a:t>
            </a:fld>
            <a:endParaRPr lang="en-US" altLang="zh-CN"/>
          </a:p>
        </p:txBody>
      </p:sp>
    </p:spTree>
    <p:extLst>
      <p:ext uri="{BB962C8B-B14F-4D97-AF65-F5344CB8AC3E}">
        <p14:creationId xmlns:p14="http://schemas.microsoft.com/office/powerpoint/2010/main" val="1603522402"/>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1.png>
</file>

<file path=ppt/media/image62.png>
</file>

<file path=ppt/media/image63.png>
</file>

<file path=ppt/media/image64.png>
</file>

<file path=ppt/media/image67.jpe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6674" name="Rectangle 2"/>
          <p:cNvSpPr>
            <a:spLocks noGrp="1" noChangeArrowheads="1"/>
          </p:cNvSpPr>
          <p:nvPr>
            <p:ph type="hdr" sz="quarter"/>
          </p:nvPr>
        </p:nvSpPr>
        <p:spPr bwMode="auto">
          <a:xfrm>
            <a:off x="0" y="0"/>
            <a:ext cx="2952750"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200">
                <a:latin typeface="Arial" charset="0"/>
              </a:defRPr>
            </a:lvl1pPr>
          </a:lstStyle>
          <a:p>
            <a:pPr>
              <a:defRPr/>
            </a:pPr>
            <a:endParaRPr lang="en-US" altLang="zh-CN"/>
          </a:p>
        </p:txBody>
      </p:sp>
      <p:sp>
        <p:nvSpPr>
          <p:cNvPr id="156675" name="Rectangle 3"/>
          <p:cNvSpPr>
            <a:spLocks noGrp="1" noChangeArrowheads="1"/>
          </p:cNvSpPr>
          <p:nvPr>
            <p:ph type="dt" idx="1"/>
          </p:nvPr>
        </p:nvSpPr>
        <p:spPr bwMode="auto">
          <a:xfrm>
            <a:off x="3860800" y="0"/>
            <a:ext cx="2952750"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charset="0"/>
              </a:defRPr>
            </a:lvl1pPr>
          </a:lstStyle>
          <a:p>
            <a:pPr>
              <a:defRPr/>
            </a:pPr>
            <a:endParaRPr lang="en-US" altLang="zh-CN"/>
          </a:p>
        </p:txBody>
      </p:sp>
      <p:sp>
        <p:nvSpPr>
          <p:cNvPr id="83972" name="Rectangle 4"/>
          <p:cNvSpPr>
            <a:spLocks noGrp="1" noRot="1" noChangeAspect="1" noChangeArrowheads="1" noTextEdit="1"/>
          </p:cNvSpPr>
          <p:nvPr>
            <p:ph type="sldImg" idx="2"/>
          </p:nvPr>
        </p:nvSpPr>
        <p:spPr bwMode="auto">
          <a:xfrm>
            <a:off x="923925" y="746125"/>
            <a:ext cx="4970463" cy="3727450"/>
          </a:xfrm>
          <a:prstGeom prst="rect">
            <a:avLst/>
          </a:prstGeom>
          <a:noFill/>
          <a:ln w="9525">
            <a:solidFill>
              <a:srgbClr val="000000"/>
            </a:solidFill>
            <a:miter lim="800000"/>
            <a:headEnd/>
            <a:tailEnd/>
          </a:ln>
        </p:spPr>
      </p:sp>
      <p:sp>
        <p:nvSpPr>
          <p:cNvPr id="156677" name="Rectangle 5"/>
          <p:cNvSpPr>
            <a:spLocks noGrp="1" noChangeArrowheads="1"/>
          </p:cNvSpPr>
          <p:nvPr>
            <p:ph type="body" sz="quarter" idx="3"/>
          </p:nvPr>
        </p:nvSpPr>
        <p:spPr bwMode="auto">
          <a:xfrm>
            <a:off x="681038" y="4722813"/>
            <a:ext cx="5453062" cy="44735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156678" name="Rectangle 6"/>
          <p:cNvSpPr>
            <a:spLocks noGrp="1" noChangeArrowheads="1"/>
          </p:cNvSpPr>
          <p:nvPr>
            <p:ph type="ftr" sz="quarter" idx="4"/>
          </p:nvPr>
        </p:nvSpPr>
        <p:spPr bwMode="auto">
          <a:xfrm>
            <a:off x="0" y="9444038"/>
            <a:ext cx="2952750"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defRPr sz="1200">
                <a:latin typeface="Arial" charset="0"/>
              </a:defRPr>
            </a:lvl1pPr>
          </a:lstStyle>
          <a:p>
            <a:pPr>
              <a:defRPr/>
            </a:pPr>
            <a:endParaRPr lang="en-US" altLang="zh-CN"/>
          </a:p>
        </p:txBody>
      </p:sp>
      <p:sp>
        <p:nvSpPr>
          <p:cNvPr id="156679" name="Rectangle 7"/>
          <p:cNvSpPr>
            <a:spLocks noGrp="1" noChangeArrowheads="1"/>
          </p:cNvSpPr>
          <p:nvPr>
            <p:ph type="sldNum" sz="quarter" idx="5"/>
          </p:nvPr>
        </p:nvSpPr>
        <p:spPr bwMode="auto">
          <a:xfrm>
            <a:off x="3860800" y="9444038"/>
            <a:ext cx="2952750"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charset="0"/>
              </a:defRPr>
            </a:lvl1pPr>
          </a:lstStyle>
          <a:p>
            <a:pPr>
              <a:defRPr/>
            </a:pPr>
            <a:fld id="{424ED01E-F8F9-4F54-B30C-0380FCF998DB}" type="slidenum">
              <a:rPr lang="en-US" altLang="zh-CN"/>
              <a:pPr>
                <a:defRPr/>
              </a:pPr>
              <a:t>‹#›</a:t>
            </a:fld>
            <a:endParaRPr lang="en-US" altLang="zh-CN"/>
          </a:p>
        </p:txBody>
      </p:sp>
    </p:spTree>
    <p:extLst>
      <p:ext uri="{BB962C8B-B14F-4D97-AF65-F5344CB8AC3E}">
        <p14:creationId xmlns:p14="http://schemas.microsoft.com/office/powerpoint/2010/main" val="129120491"/>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Arial"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Arial"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Arial"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Arial"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p:cNvSpPr>
            <a:spLocks noGrp="1" noChangeArrowheads="1"/>
          </p:cNvSpPr>
          <p:nvPr>
            <p:ph type="sldNum" sz="quarter" idx="5"/>
          </p:nvPr>
        </p:nvSpPr>
        <p:spPr>
          <a:noFill/>
        </p:spPr>
        <p:txBody>
          <a:bodyPr/>
          <a:lstStyle/>
          <a:p>
            <a:fld id="{D961CB55-6D86-4A2B-B033-82BC03CB3950}" type="slidenum">
              <a:rPr lang="en-US" altLang="zh-CN" smtClean="0"/>
              <a:pPr/>
              <a:t>1</a:t>
            </a:fld>
            <a:endParaRPr lang="en-US" altLang="zh-CN"/>
          </a:p>
        </p:txBody>
      </p:sp>
      <p:sp>
        <p:nvSpPr>
          <p:cNvPr id="84995" name="Rectangle 2"/>
          <p:cNvSpPr>
            <a:spLocks noGrp="1" noRot="1" noChangeAspect="1" noChangeArrowheads="1" noTextEdit="1"/>
          </p:cNvSpPr>
          <p:nvPr>
            <p:ph type="sldImg"/>
          </p:nvPr>
        </p:nvSpPr>
        <p:spPr>
          <a:ln/>
        </p:spPr>
      </p:sp>
      <p:sp>
        <p:nvSpPr>
          <p:cNvPr id="84996" name="Rectangle 3"/>
          <p:cNvSpPr>
            <a:spLocks noGrp="1" noChangeArrowheads="1"/>
          </p:cNvSpPr>
          <p:nvPr>
            <p:ph type="body" idx="1"/>
          </p:nvPr>
        </p:nvSpPr>
        <p:spPr>
          <a:noFill/>
          <a:ln/>
        </p:spPr>
        <p:txBody>
          <a:bodyPr/>
          <a:lstStyle/>
          <a:p>
            <a:pPr eaLnBrk="1" hangingPunct="1"/>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在这个案例中，我们已经接触到了“黑客”</a:t>
            </a:r>
          </a:p>
        </p:txBody>
      </p:sp>
      <p:sp>
        <p:nvSpPr>
          <p:cNvPr id="4" name="灯片编号占位符 3"/>
          <p:cNvSpPr>
            <a:spLocks noGrp="1"/>
          </p:cNvSpPr>
          <p:nvPr>
            <p:ph type="sldNum" sz="quarter" idx="10"/>
          </p:nvPr>
        </p:nvSpPr>
        <p:spPr/>
        <p:txBody>
          <a:bodyPr/>
          <a:lstStyle/>
          <a:p>
            <a:pPr>
              <a:defRPr/>
            </a:pPr>
            <a:fld id="{424ED01E-F8F9-4F54-B30C-0380FCF998DB}" type="slidenum">
              <a:rPr lang="en-US" altLang="zh-CN" smtClean="0"/>
              <a:pPr>
                <a:defRPr/>
              </a:pPr>
              <a:t>11</a:t>
            </a:fld>
            <a:endParaRPr lang="en-US" altLang="zh-C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noFill/>
        </p:spPr>
        <p:txBody>
          <a:bodyPr/>
          <a:lstStyle/>
          <a:p>
            <a:fld id="{6B6047C5-0867-4093-A693-4BF8F2349F5C}" type="slidenum">
              <a:rPr lang="en-US" altLang="zh-CN" smtClean="0"/>
              <a:pPr/>
              <a:t>12</a:t>
            </a:fld>
            <a:endParaRPr lang="en-US" altLang="zh-CN"/>
          </a:p>
        </p:txBody>
      </p:sp>
      <p:sp>
        <p:nvSpPr>
          <p:cNvPr id="86019" name="Rectangle 2"/>
          <p:cNvSpPr>
            <a:spLocks noGrp="1" noRot="1" noChangeAspect="1" noChangeArrowheads="1" noTextEdit="1"/>
          </p:cNvSpPr>
          <p:nvPr>
            <p:ph type="sldImg"/>
          </p:nvPr>
        </p:nvSpPr>
        <p:spPr>
          <a:ln/>
        </p:spPr>
      </p:sp>
      <p:sp>
        <p:nvSpPr>
          <p:cNvPr id="96260" name="Rectangle 3"/>
          <p:cNvSpPr>
            <a:spLocks noGrp="1" noChangeArrowheads="1"/>
          </p:cNvSpPr>
          <p:nvPr>
            <p:ph type="body" idx="1"/>
          </p:nvPr>
        </p:nvSpPr>
        <p:spPr>
          <a:ln/>
        </p:spPr>
        <p:txBody>
          <a:bodyPr/>
          <a:lstStyle/>
          <a:p>
            <a:pPr marL="228600" indent="-228600" eaLnBrk="1" hangingPunct="1">
              <a:defRPr/>
            </a:pPr>
            <a:r>
              <a:rPr lang="zh-CN" altLang="en-US" dirty="0"/>
              <a:t>第二节课</a:t>
            </a:r>
            <a:endParaRPr lang="en-US" altLang="zh-CN" dirty="0"/>
          </a:p>
          <a:p>
            <a:pPr marL="228600" indent="-228600" eaLnBrk="1" hangingPunct="1">
              <a:defRPr/>
            </a:pPr>
            <a:r>
              <a:rPr lang="zh-CN" altLang="en-US" dirty="0"/>
              <a:t>第三部分</a:t>
            </a:r>
            <a:r>
              <a:rPr lang="en-US" altLang="zh-CN" dirty="0"/>
              <a:t>35</a:t>
            </a:r>
            <a:r>
              <a:rPr lang="zh-CN" altLang="en-US" dirty="0"/>
              <a:t>分钟</a:t>
            </a:r>
            <a:endParaRPr lang="en-US" altLang="zh-CN"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sz="1200" kern="1200" dirty="0">
                <a:solidFill>
                  <a:schemeClr val="tx1"/>
                </a:solidFill>
                <a:latin typeface="Arial" charset="0"/>
                <a:ea typeface="宋体" pitchFamily="2" charset="-122"/>
                <a:cs typeface="+mn-cs"/>
              </a:rPr>
              <a:t>那到底黑客指的是哪类人？</a:t>
            </a:r>
            <a:endParaRPr lang="en-US" altLang="zh-CN" sz="1200" kern="1200" dirty="0">
              <a:solidFill>
                <a:schemeClr val="tx1"/>
              </a:solidFill>
              <a:latin typeface="Arial" charset="0"/>
              <a:ea typeface="宋体" pitchFamily="2" charset="-122"/>
              <a:cs typeface="+mn-cs"/>
            </a:endParaRPr>
          </a:p>
          <a:p>
            <a:r>
              <a:rPr lang="zh-CN" altLang="en-US" sz="1200" kern="1200" dirty="0">
                <a:solidFill>
                  <a:schemeClr val="tx1"/>
                </a:solidFill>
                <a:latin typeface="Arial" charset="0"/>
                <a:ea typeface="宋体" pitchFamily="2" charset="-122"/>
                <a:cs typeface="+mn-cs"/>
              </a:rPr>
              <a:t>事实上目前人们都有一种误解，将黑客直接和电脑犯罪者联系在一起，这种看法是错误的。</a:t>
            </a:r>
            <a:endParaRPr lang="en-US" altLang="zh-CN" sz="1200" kern="1200" dirty="0">
              <a:solidFill>
                <a:schemeClr val="tx1"/>
              </a:solidFill>
              <a:latin typeface="Arial" charset="0"/>
              <a:ea typeface="宋体" pitchFamily="2" charset="-122"/>
              <a:cs typeface="+mn-cs"/>
            </a:endParaRPr>
          </a:p>
          <a:p>
            <a:r>
              <a:rPr lang="zh-CN" altLang="en-US" sz="1200" kern="1200" dirty="0">
                <a:solidFill>
                  <a:schemeClr val="tx1"/>
                </a:solidFill>
                <a:latin typeface="Arial" charset="0"/>
                <a:ea typeface="宋体" pitchFamily="2" charset="-122"/>
                <a:cs typeface="+mn-cs"/>
              </a:rPr>
              <a:t>电脑犯罪者更应该被称为黑帽子，或者骇客。</a:t>
            </a:r>
            <a:endParaRPr lang="en-US" altLang="zh-CN" sz="1200" kern="1200" dirty="0">
              <a:solidFill>
                <a:schemeClr val="tx1"/>
              </a:solidFill>
              <a:latin typeface="Arial" charset="0"/>
              <a:ea typeface="宋体" pitchFamily="2" charset="-122"/>
              <a:cs typeface="+mn-cs"/>
            </a:endParaRPr>
          </a:p>
          <a:p>
            <a:endParaRPr lang="en-US" altLang="zh-CN" sz="1200" kern="1200" dirty="0">
              <a:solidFill>
                <a:schemeClr val="tx1"/>
              </a:solidFill>
              <a:latin typeface="Arial" charset="0"/>
              <a:ea typeface="宋体" pitchFamily="2" charset="-122"/>
              <a:cs typeface="+mn-cs"/>
            </a:endParaRPr>
          </a:p>
          <a:p>
            <a:r>
              <a:rPr lang="zh-CN" altLang="zh-CN" sz="1200" kern="1200" dirty="0">
                <a:solidFill>
                  <a:schemeClr val="tx1"/>
                </a:solidFill>
                <a:latin typeface="Arial" charset="0"/>
                <a:ea typeface="宋体" pitchFamily="2" charset="-122"/>
                <a:cs typeface="+mn-cs"/>
              </a:rPr>
              <a:t>而</a:t>
            </a:r>
            <a:r>
              <a:rPr lang="en-US" altLang="zh-CN" sz="1200" kern="1200" dirty="0">
                <a:solidFill>
                  <a:schemeClr val="tx1"/>
                </a:solidFill>
                <a:latin typeface="Arial" charset="0"/>
                <a:ea typeface="宋体" pitchFamily="2" charset="-122"/>
                <a:cs typeface="+mn-cs"/>
              </a:rPr>
              <a:t>“hacker”</a:t>
            </a:r>
            <a:r>
              <a:rPr lang="zh-CN" altLang="zh-CN" sz="1200" kern="1200" dirty="0">
                <a:solidFill>
                  <a:schemeClr val="tx1"/>
                </a:solidFill>
                <a:latin typeface="Arial" charset="0"/>
                <a:ea typeface="宋体" pitchFamily="2" charset="-122"/>
                <a:cs typeface="+mn-cs"/>
              </a:rPr>
              <a:t>的原意则是用斧头做家具的能工巧匠，麻省理工的学生们重新赋予这个极具挑战性的古老职业新的含义：能够面对挑战，创造技术，解决问题的人。</a:t>
            </a:r>
            <a:endParaRPr lang="en-US" altLang="zh-CN" sz="1200" kern="1200" dirty="0">
              <a:solidFill>
                <a:schemeClr val="tx1"/>
              </a:solidFill>
              <a:latin typeface="Arial" charset="0"/>
              <a:ea typeface="宋体" pitchFamily="2" charset="-122"/>
              <a:cs typeface="+mn-cs"/>
            </a:endParaRPr>
          </a:p>
          <a:p>
            <a:r>
              <a:rPr lang="zh-CN" altLang="en-US" sz="1200" kern="1200" dirty="0">
                <a:solidFill>
                  <a:schemeClr val="tx1"/>
                </a:solidFill>
                <a:latin typeface="Arial" charset="0"/>
                <a:ea typeface="宋体" pitchFamily="2" charset="-122"/>
                <a:cs typeface="+mn-cs"/>
              </a:rPr>
              <a:t>在黑客社区流传并由</a:t>
            </a:r>
            <a:r>
              <a:rPr lang="en-US" altLang="zh-CN" sz="1200" kern="1200" dirty="0">
                <a:solidFill>
                  <a:schemeClr val="tx1"/>
                </a:solidFill>
                <a:latin typeface="Arial" charset="0"/>
                <a:ea typeface="宋体" pitchFamily="2" charset="-122"/>
                <a:cs typeface="+mn-cs"/>
              </a:rPr>
              <a:t>ESR</a:t>
            </a:r>
            <a:r>
              <a:rPr lang="zh-CN" altLang="en-US" sz="1200" kern="1200" dirty="0">
                <a:solidFill>
                  <a:schemeClr val="tx1"/>
                </a:solidFill>
                <a:latin typeface="Arial" charset="0"/>
                <a:ea typeface="宋体" pitchFamily="2" charset="-122"/>
                <a:cs typeface="+mn-cs"/>
              </a:rPr>
              <a:t>这名黑客编撰的</a:t>
            </a:r>
            <a:r>
              <a:rPr lang="en-US" altLang="zh-CN" sz="1200" kern="1200" dirty="0">
                <a:solidFill>
                  <a:schemeClr val="tx1"/>
                </a:solidFill>
                <a:latin typeface="Arial" charset="0"/>
                <a:ea typeface="宋体" pitchFamily="2" charset="-122"/>
                <a:cs typeface="+mn-cs"/>
              </a:rPr>
              <a:t>《</a:t>
            </a:r>
            <a:r>
              <a:rPr lang="zh-CN" altLang="en-US" sz="1200" kern="1200" dirty="0">
                <a:solidFill>
                  <a:schemeClr val="tx1"/>
                </a:solidFill>
                <a:latin typeface="Arial" charset="0"/>
                <a:ea typeface="宋体" pitchFamily="2" charset="-122"/>
                <a:cs typeface="+mn-cs"/>
              </a:rPr>
              <a:t>黑客词典</a:t>
            </a:r>
            <a:r>
              <a:rPr lang="en-US" altLang="zh-CN" sz="1200" kern="1200" dirty="0">
                <a:solidFill>
                  <a:schemeClr val="tx1"/>
                </a:solidFill>
                <a:latin typeface="Arial" charset="0"/>
                <a:ea typeface="宋体" pitchFamily="2" charset="-122"/>
                <a:cs typeface="+mn-cs"/>
              </a:rPr>
              <a:t>》Jargon</a:t>
            </a:r>
            <a:r>
              <a:rPr lang="en-US" altLang="zh-CN" sz="1200" kern="1200" baseline="0" dirty="0">
                <a:solidFill>
                  <a:schemeClr val="tx1"/>
                </a:solidFill>
                <a:latin typeface="Arial" charset="0"/>
                <a:ea typeface="宋体" pitchFamily="2" charset="-122"/>
                <a:cs typeface="+mn-cs"/>
              </a:rPr>
              <a:t> File</a:t>
            </a:r>
            <a:r>
              <a:rPr lang="zh-CN" altLang="en-US" sz="1200" kern="1200" baseline="0" dirty="0">
                <a:solidFill>
                  <a:schemeClr val="tx1"/>
                </a:solidFill>
                <a:latin typeface="Arial" charset="0"/>
                <a:ea typeface="宋体" pitchFamily="2" charset="-122"/>
                <a:cs typeface="+mn-cs"/>
              </a:rPr>
              <a:t>中给出了对黑客这一词汇准确的解释。</a:t>
            </a:r>
            <a:endParaRPr lang="zh-CN" altLang="en-US" dirty="0"/>
          </a:p>
        </p:txBody>
      </p:sp>
      <p:sp>
        <p:nvSpPr>
          <p:cNvPr id="4" name="灯片编号占位符 3"/>
          <p:cNvSpPr>
            <a:spLocks noGrp="1"/>
          </p:cNvSpPr>
          <p:nvPr>
            <p:ph type="sldNum" sz="quarter" idx="10"/>
          </p:nvPr>
        </p:nvSpPr>
        <p:spPr/>
        <p:txBody>
          <a:bodyPr/>
          <a:lstStyle/>
          <a:p>
            <a:pPr>
              <a:defRPr/>
            </a:pPr>
            <a:fld id="{424ED01E-F8F9-4F54-B30C-0380FCF998DB}" type="slidenum">
              <a:rPr lang="en-US" altLang="zh-CN" smtClean="0"/>
              <a:pPr>
                <a:defRPr/>
              </a:pPr>
              <a:t>13</a:t>
            </a:fld>
            <a:endParaRPr lang="en-US" altLang="zh-CN"/>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pPr>
              <a:defRPr/>
            </a:pPr>
            <a:fld id="{424ED01E-F8F9-4F54-B30C-0380FCF998DB}" type="slidenum">
              <a:rPr lang="en-US" altLang="zh-CN" smtClean="0"/>
              <a:pPr>
                <a:defRPr/>
              </a:pPr>
              <a:t>14</a:t>
            </a:fld>
            <a:endParaRPr lang="en-US" altLang="zh-CN"/>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埃克特（Eckert</a:t>
            </a:r>
            <a:r>
              <a:rPr lang="en-US" dirty="0"/>
              <a:t>）、</a:t>
            </a:r>
            <a:r>
              <a:rPr lang="en-US" dirty="0" err="1"/>
              <a:t>莫奇利（Mauchly</a:t>
            </a:r>
            <a:r>
              <a:rPr lang="en-US" dirty="0"/>
              <a:t>）</a:t>
            </a:r>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dirty="0">
                <a:latin typeface="Arial" charset="0"/>
              </a:rPr>
              <a:t>西摩</a:t>
            </a:r>
            <a:r>
              <a:rPr lang="en-US" altLang="zh-CN" dirty="0">
                <a:latin typeface="Arial" charset="0"/>
              </a:rPr>
              <a:t>·</a:t>
            </a:r>
            <a:r>
              <a:rPr lang="zh-CN" altLang="en-US" dirty="0">
                <a:latin typeface="Arial" charset="0"/>
              </a:rPr>
              <a:t>克雷</a:t>
            </a:r>
            <a:r>
              <a:rPr lang="en-US" altLang="zh-CN" dirty="0">
                <a:latin typeface="Arial" charset="0"/>
              </a:rPr>
              <a:t>(Seymour Cray)</a:t>
            </a:r>
            <a:endParaRPr lang="en-US" dirty="0"/>
          </a:p>
          <a:p>
            <a:endParaRPr lang="en-US" dirty="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kern="1200" baseline="0" dirty="0">
                <a:solidFill>
                  <a:schemeClr val="tx1"/>
                </a:solidFill>
                <a:latin typeface="Arial" charset="0"/>
                <a:ea typeface="宋体" pitchFamily="2" charset="-122"/>
                <a:cs typeface="+mn-cs"/>
              </a:rPr>
              <a:t>Cray</a:t>
            </a:r>
            <a:r>
              <a:rPr lang="zh-CN" altLang="en-US" sz="1200" kern="1200" baseline="0" dirty="0">
                <a:solidFill>
                  <a:schemeClr val="tx1"/>
                </a:solidFill>
                <a:latin typeface="Arial" charset="0"/>
                <a:ea typeface="宋体" pitchFamily="2" charset="-122"/>
                <a:cs typeface="+mn-cs"/>
              </a:rPr>
              <a:t>巨型机的设计者西摩</a:t>
            </a:r>
            <a:r>
              <a:rPr lang="en-US" altLang="zh-CN" sz="1200" kern="1200" baseline="0" dirty="0">
                <a:solidFill>
                  <a:schemeClr val="tx1"/>
                </a:solidFill>
                <a:latin typeface="Arial" charset="0"/>
                <a:ea typeface="宋体" pitchFamily="2" charset="-122"/>
                <a:cs typeface="+mn-cs"/>
              </a:rPr>
              <a:t>·</a:t>
            </a:r>
            <a:r>
              <a:rPr lang="zh-CN" altLang="en-US" sz="1200" kern="1200" baseline="0" dirty="0">
                <a:solidFill>
                  <a:schemeClr val="tx1"/>
                </a:solidFill>
                <a:latin typeface="Arial" charset="0"/>
                <a:ea typeface="宋体" pitchFamily="2" charset="-122"/>
                <a:cs typeface="+mn-cs"/>
              </a:rPr>
              <a:t>克雷</a:t>
            </a:r>
            <a:r>
              <a:rPr lang="en-US" altLang="zh-CN" sz="1200" kern="1200" baseline="0" dirty="0">
                <a:solidFill>
                  <a:schemeClr val="tx1"/>
                </a:solidFill>
                <a:latin typeface="Arial" charset="0"/>
                <a:ea typeface="宋体" pitchFamily="2" charset="-122"/>
                <a:cs typeface="+mn-cs"/>
              </a:rPr>
              <a:t>(Seymour Cray)</a:t>
            </a:r>
            <a:r>
              <a:rPr lang="zh-CN" altLang="en-US" sz="1200" kern="1200" baseline="0" dirty="0">
                <a:solidFill>
                  <a:schemeClr val="tx1"/>
                </a:solidFill>
                <a:latin typeface="Arial" charset="0"/>
                <a:ea typeface="宋体" pitchFamily="2" charset="-122"/>
                <a:cs typeface="+mn-cs"/>
              </a:rPr>
              <a:t>就是“最伟大的真程序师”中的一员，</a:t>
            </a:r>
            <a:endParaRPr lang="en-US" altLang="zh-CN" sz="1200" kern="1200" baseline="0" dirty="0">
              <a:solidFill>
                <a:schemeClr val="tx1"/>
              </a:solidFill>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kern="1200" baseline="0" dirty="0">
                <a:solidFill>
                  <a:schemeClr val="tx1"/>
                </a:solidFill>
                <a:latin typeface="Arial" charset="0"/>
                <a:ea typeface="宋体" pitchFamily="2" charset="-122"/>
                <a:cs typeface="+mn-cs"/>
              </a:rPr>
              <a:t>他一人就包办了</a:t>
            </a:r>
            <a:r>
              <a:rPr lang="en-US" altLang="zh-CN" sz="1200" kern="1200" baseline="0" dirty="0">
                <a:solidFill>
                  <a:schemeClr val="tx1"/>
                </a:solidFill>
                <a:latin typeface="Arial" charset="0"/>
                <a:ea typeface="宋体" pitchFamily="2" charset="-122"/>
                <a:cs typeface="+mn-cs"/>
              </a:rPr>
              <a:t>Cray</a:t>
            </a:r>
            <a:r>
              <a:rPr lang="zh-CN" altLang="en-US" sz="1200" kern="1200" baseline="0" dirty="0">
                <a:solidFill>
                  <a:schemeClr val="tx1"/>
                </a:solidFill>
                <a:latin typeface="Arial" charset="0"/>
                <a:ea typeface="宋体" pitchFamily="2" charset="-122"/>
                <a:cs typeface="+mn-cs"/>
              </a:rPr>
              <a:t>硬件和操作系统的设计，作业系统是他用机器码硬干出来的，</a:t>
            </a:r>
            <a:endParaRPr lang="en-US" altLang="zh-CN" sz="1200" kern="1200" baseline="0" dirty="0">
              <a:solidFill>
                <a:schemeClr val="tx1"/>
              </a:solidFill>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kern="1200" baseline="0" dirty="0">
                <a:solidFill>
                  <a:schemeClr val="tx1"/>
                </a:solidFill>
                <a:latin typeface="Arial" charset="0"/>
                <a:ea typeface="宋体" pitchFamily="2" charset="-122"/>
                <a:cs typeface="+mn-cs"/>
              </a:rPr>
              <a:t>没有出过任何</a:t>
            </a:r>
            <a:r>
              <a:rPr lang="en-US" altLang="zh-CN" sz="1200" kern="1200" baseline="0" dirty="0">
                <a:solidFill>
                  <a:schemeClr val="tx1"/>
                </a:solidFill>
                <a:latin typeface="Arial" charset="0"/>
                <a:ea typeface="宋体" pitchFamily="2" charset="-122"/>
                <a:cs typeface="+mn-cs"/>
              </a:rPr>
              <a:t>bug</a:t>
            </a:r>
            <a:r>
              <a:rPr lang="zh-CN" altLang="en-US" sz="1200" kern="1200" baseline="0" dirty="0">
                <a:solidFill>
                  <a:schemeClr val="tx1"/>
                </a:solidFill>
                <a:latin typeface="Arial" charset="0"/>
                <a:ea typeface="宋体" pitchFamily="2" charset="-122"/>
                <a:cs typeface="+mn-cs"/>
              </a:rPr>
              <a:t>，运行稳定。真程序师，真大犇也。</a:t>
            </a:r>
            <a:endParaRPr lang="zh-CN" altLang="en-US" dirty="0"/>
          </a:p>
          <a:p>
            <a:endParaRPr lang="en-US" dirty="0"/>
          </a:p>
        </p:txBody>
      </p:sp>
      <p:sp>
        <p:nvSpPr>
          <p:cNvPr id="4" name="Slide Number Placeholder 3"/>
          <p:cNvSpPr>
            <a:spLocks noGrp="1"/>
          </p:cNvSpPr>
          <p:nvPr>
            <p:ph type="sldNum" sz="quarter" idx="10"/>
          </p:nvPr>
        </p:nvSpPr>
        <p:spPr/>
        <p:txBody>
          <a:bodyPr/>
          <a:lstStyle/>
          <a:p>
            <a:pPr>
              <a:defRPr/>
            </a:pPr>
            <a:fld id="{424ED01E-F8F9-4F54-B30C-0380FCF998DB}" type="slidenum">
              <a:rPr lang="en-US" altLang="zh-CN" smtClean="0"/>
              <a:pPr>
                <a:defRPr/>
              </a:pPr>
              <a:t>15</a:t>
            </a:fld>
            <a:endParaRPr lang="en-US" altLang="zh-CN"/>
          </a:p>
        </p:txBody>
      </p:sp>
    </p:spTree>
    <p:extLst>
      <p:ext uri="{BB962C8B-B14F-4D97-AF65-F5344CB8AC3E}">
        <p14:creationId xmlns:p14="http://schemas.microsoft.com/office/powerpoint/2010/main" val="6133538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lnSpc>
                <a:spcPct val="90000"/>
              </a:lnSpc>
            </a:pPr>
            <a:r>
              <a:rPr lang="zh-CN" altLang="en-US" sz="1000" dirty="0"/>
              <a:t>黑客道的起源是在</a:t>
            </a:r>
            <a:r>
              <a:rPr lang="en-US" altLang="zh-CN" sz="1000" dirty="0"/>
              <a:t>1961</a:t>
            </a:r>
            <a:r>
              <a:rPr lang="zh-CN" altLang="en-US" sz="1000" dirty="0"/>
              <a:t>年，商用的计算机第一次进入校园</a:t>
            </a:r>
            <a:r>
              <a:rPr lang="en-US" altLang="zh-CN" sz="1000" dirty="0"/>
              <a:t>MIT </a:t>
            </a:r>
            <a:r>
              <a:rPr lang="zh-CN" altLang="en-US" sz="1000" dirty="0"/>
              <a:t>的</a:t>
            </a:r>
            <a:r>
              <a:rPr lang="en-US" altLang="zh-CN" sz="1000" dirty="0"/>
              <a:t>TMRC</a:t>
            </a:r>
            <a:r>
              <a:rPr lang="zh-CN" altLang="en-US" sz="1000" dirty="0"/>
              <a:t>实验室（著名的</a:t>
            </a:r>
            <a:r>
              <a:rPr lang="en-US" altLang="zh-CN" sz="1000" dirty="0"/>
              <a:t>MIT AI</a:t>
            </a:r>
            <a:r>
              <a:rPr lang="zh-CN" altLang="en-US" sz="1000" dirty="0"/>
              <a:t>实验室前身）</a:t>
            </a:r>
            <a:endParaRPr lang="en-US" altLang="zh-CN" sz="1000" dirty="0"/>
          </a:p>
          <a:p>
            <a:pPr eaLnBrk="1" hangingPunct="1">
              <a:lnSpc>
                <a:spcPct val="90000"/>
              </a:lnSpc>
            </a:pPr>
            <a:r>
              <a:rPr lang="zh-CN" altLang="en-US" sz="1000" dirty="0"/>
              <a:t>机器</a:t>
            </a:r>
            <a:r>
              <a:rPr lang="en-US" altLang="zh-CN" sz="1000" dirty="0"/>
              <a:t>-</a:t>
            </a:r>
            <a:r>
              <a:rPr lang="zh-CN" altLang="en-US" sz="1000" dirty="0"/>
              <a:t>大型机</a:t>
            </a:r>
            <a:r>
              <a:rPr lang="en-US" altLang="zh-CN" sz="1000" dirty="0"/>
              <a:t>(DEC</a:t>
            </a:r>
            <a:r>
              <a:rPr lang="zh-CN" altLang="en-US" sz="1000" dirty="0"/>
              <a:t>公司的</a:t>
            </a:r>
            <a:r>
              <a:rPr lang="en-US" altLang="zh-CN" sz="1000" dirty="0"/>
              <a:t>PDP)</a:t>
            </a:r>
          </a:p>
          <a:p>
            <a:pPr eaLnBrk="1" hangingPunct="1">
              <a:lnSpc>
                <a:spcPct val="90000"/>
              </a:lnSpc>
            </a:pPr>
            <a:r>
              <a:rPr lang="zh-CN" altLang="en-US" sz="1000" dirty="0"/>
              <a:t>操作系统</a:t>
            </a:r>
            <a:endParaRPr lang="en-US" altLang="zh-CN" sz="1000" dirty="0"/>
          </a:p>
          <a:p>
            <a:pPr lvl="1" eaLnBrk="1" hangingPunct="1">
              <a:lnSpc>
                <a:spcPct val="90000"/>
              </a:lnSpc>
            </a:pPr>
            <a:r>
              <a:rPr lang="en-US" altLang="zh-CN" sz="900" dirty="0"/>
              <a:t>ITS: MIT AI Lab</a:t>
            </a:r>
            <a:r>
              <a:rPr lang="zh-CN" altLang="en-US" sz="900" dirty="0"/>
              <a:t>操作系统，汇编</a:t>
            </a:r>
            <a:r>
              <a:rPr lang="en-US" altLang="zh-CN" sz="900" dirty="0"/>
              <a:t>+LISP</a:t>
            </a:r>
          </a:p>
          <a:p>
            <a:pPr marL="457200" marR="0" lvl="1" indent="0" algn="l" defTabSz="914400" rtl="0" eaLnBrk="1" fontAlgn="base" latinLnBrk="0" hangingPunct="1">
              <a:lnSpc>
                <a:spcPct val="90000"/>
              </a:lnSpc>
              <a:spcBef>
                <a:spcPct val="30000"/>
              </a:spcBef>
              <a:spcAft>
                <a:spcPct val="0"/>
              </a:spcAft>
              <a:buClrTx/>
              <a:buSzTx/>
              <a:buFontTx/>
              <a:buNone/>
              <a:tabLst/>
              <a:defRPr/>
            </a:pPr>
            <a:r>
              <a:rPr lang="en-US" altLang="zh-CN" sz="900" dirty="0"/>
              <a:t>1964: MIT, GE, AT&amp;T</a:t>
            </a:r>
            <a:r>
              <a:rPr lang="zh-CN" altLang="en-US" sz="900" dirty="0"/>
              <a:t>发起</a:t>
            </a:r>
            <a:r>
              <a:rPr lang="en-US" altLang="zh-CN" sz="900" dirty="0" err="1"/>
              <a:t>Multics</a:t>
            </a:r>
            <a:r>
              <a:rPr lang="zh-CN" altLang="en-US" sz="900" dirty="0"/>
              <a:t>操作系统研发的一个大项目，虽然这个项目在商业上最终不太成功，但在学术上的贡献很大，而且孕育出了</a:t>
            </a:r>
            <a:r>
              <a:rPr lang="en-US" altLang="zh-CN" sz="900" dirty="0"/>
              <a:t>Unix</a:t>
            </a:r>
          </a:p>
          <a:p>
            <a:pPr marL="457200" marR="0" lvl="1" indent="0" algn="l" defTabSz="914400" rtl="0" eaLnBrk="1" fontAlgn="base" latinLnBrk="0" hangingPunct="1">
              <a:lnSpc>
                <a:spcPct val="90000"/>
              </a:lnSpc>
              <a:spcBef>
                <a:spcPct val="30000"/>
              </a:spcBef>
              <a:spcAft>
                <a:spcPct val="0"/>
              </a:spcAft>
              <a:buClrTx/>
              <a:buSzTx/>
              <a:buFontTx/>
              <a:buNone/>
              <a:tabLst/>
              <a:defRPr/>
            </a:pPr>
            <a:r>
              <a:rPr lang="en-US" altLang="zh-CN" sz="400" dirty="0"/>
              <a:t>1969: ARPANET</a:t>
            </a:r>
            <a:r>
              <a:rPr lang="zh-CN" altLang="en-US" sz="400" dirty="0"/>
              <a:t>，进入网络时代</a:t>
            </a:r>
          </a:p>
          <a:p>
            <a:pPr marL="457200" marR="0" lvl="1" indent="0" algn="l" defTabSz="914400" rtl="0" eaLnBrk="1" fontAlgn="base" latinLnBrk="0" hangingPunct="1">
              <a:lnSpc>
                <a:spcPct val="90000"/>
              </a:lnSpc>
              <a:spcBef>
                <a:spcPct val="30000"/>
              </a:spcBef>
              <a:spcAft>
                <a:spcPct val="0"/>
              </a:spcAft>
              <a:buClrTx/>
              <a:buSzTx/>
              <a:buFontTx/>
              <a:buNone/>
              <a:tabLst/>
              <a:defRPr/>
            </a:pPr>
            <a:endParaRPr lang="en-US" altLang="zh-CN" sz="1200" dirty="0"/>
          </a:p>
        </p:txBody>
      </p:sp>
      <p:sp>
        <p:nvSpPr>
          <p:cNvPr id="4" name="Slide Number Placeholder 3"/>
          <p:cNvSpPr>
            <a:spLocks noGrp="1"/>
          </p:cNvSpPr>
          <p:nvPr>
            <p:ph type="sldNum" sz="quarter" idx="10"/>
          </p:nvPr>
        </p:nvSpPr>
        <p:spPr/>
        <p:txBody>
          <a:bodyPr/>
          <a:lstStyle/>
          <a:p>
            <a:pPr>
              <a:defRPr/>
            </a:pPr>
            <a:fld id="{424ED01E-F8F9-4F54-B30C-0380FCF998DB}" type="slidenum">
              <a:rPr lang="en-US" altLang="zh-CN" smtClean="0"/>
              <a:pPr>
                <a:defRPr/>
              </a:pPr>
              <a:t>16</a:t>
            </a:fld>
            <a:endParaRPr lang="en-US" altLang="zh-CN"/>
          </a:p>
        </p:txBody>
      </p:sp>
    </p:spTree>
    <p:extLst>
      <p:ext uri="{BB962C8B-B14F-4D97-AF65-F5344CB8AC3E}">
        <p14:creationId xmlns:p14="http://schemas.microsoft.com/office/powerpoint/2010/main" val="1308382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fontScale="92500" lnSpcReduction="10000"/>
          </a:bodyPr>
          <a:lstStyle/>
          <a:p>
            <a:r>
              <a:rPr lang="en-US" altLang="zh-CN" sz="1200" kern="1200" baseline="0" dirty="0">
                <a:solidFill>
                  <a:schemeClr val="tx1"/>
                </a:solidFill>
                <a:latin typeface="Arial" charset="0"/>
                <a:ea typeface="宋体" pitchFamily="2" charset="-122"/>
                <a:cs typeface="+mn-cs"/>
              </a:rPr>
              <a:t>AT&amp;T</a:t>
            </a:r>
            <a:r>
              <a:rPr lang="zh-CN" altLang="en-US" sz="1200" kern="1200" baseline="0" dirty="0">
                <a:solidFill>
                  <a:schemeClr val="tx1"/>
                </a:solidFill>
                <a:latin typeface="Arial" charset="0"/>
                <a:ea typeface="宋体" pitchFamily="2" charset="-122"/>
                <a:cs typeface="+mn-cs"/>
              </a:rPr>
              <a:t>贝尔实验室的软件工程师肯</a:t>
            </a:r>
            <a:r>
              <a:rPr lang="en-US" altLang="zh-CN" sz="1200" kern="1200" baseline="0" dirty="0">
                <a:solidFill>
                  <a:schemeClr val="tx1"/>
                </a:solidFill>
                <a:latin typeface="Arial" charset="0"/>
                <a:ea typeface="宋体" pitchFamily="2" charset="-122"/>
                <a:cs typeface="+mn-cs"/>
              </a:rPr>
              <a:t>·</a:t>
            </a:r>
            <a:r>
              <a:rPr lang="zh-CN" altLang="en-US" sz="1200" kern="1200" baseline="0" dirty="0">
                <a:solidFill>
                  <a:schemeClr val="tx1"/>
                </a:solidFill>
                <a:latin typeface="Arial" charset="0"/>
                <a:ea typeface="宋体" pitchFamily="2" charset="-122"/>
                <a:cs typeface="+mn-cs"/>
              </a:rPr>
              <a:t>汤普逊</a:t>
            </a:r>
            <a:r>
              <a:rPr lang="en-US" altLang="zh-CN" sz="1200" kern="1200" baseline="0" dirty="0">
                <a:solidFill>
                  <a:schemeClr val="tx1"/>
                </a:solidFill>
                <a:latin typeface="Arial" charset="0"/>
                <a:ea typeface="宋体" pitchFamily="2" charset="-122"/>
                <a:cs typeface="+mn-cs"/>
              </a:rPr>
              <a:t>(Ken Thompson)</a:t>
            </a:r>
            <a:r>
              <a:rPr lang="zh-CN" altLang="en-US" sz="1200" kern="1200" baseline="0" dirty="0">
                <a:solidFill>
                  <a:schemeClr val="tx1"/>
                </a:solidFill>
                <a:latin typeface="Arial" charset="0"/>
                <a:ea typeface="宋体" pitchFamily="2" charset="-122"/>
                <a:cs typeface="+mn-cs"/>
              </a:rPr>
              <a:t>发明了</a:t>
            </a:r>
            <a:r>
              <a:rPr lang="en-US" altLang="zh-CN" sz="1200" kern="1200" baseline="0" dirty="0">
                <a:solidFill>
                  <a:schemeClr val="tx1"/>
                </a:solidFill>
                <a:latin typeface="Arial" charset="0"/>
                <a:ea typeface="宋体" pitchFamily="2" charset="-122"/>
                <a:cs typeface="+mn-cs"/>
              </a:rPr>
              <a:t>Unix</a:t>
            </a:r>
            <a:r>
              <a:rPr lang="zh-CN" altLang="en-US" sz="1200" kern="1200" baseline="0" dirty="0">
                <a:solidFill>
                  <a:schemeClr val="tx1"/>
                </a:solidFill>
                <a:latin typeface="Arial" charset="0"/>
                <a:ea typeface="宋体" pitchFamily="2" charset="-122"/>
                <a:cs typeface="+mn-cs"/>
              </a:rPr>
              <a:t>。</a:t>
            </a:r>
          </a:p>
          <a:p>
            <a:r>
              <a:rPr lang="zh-CN" altLang="en-US" sz="1200" kern="1200" baseline="0" dirty="0">
                <a:solidFill>
                  <a:schemeClr val="tx1"/>
                </a:solidFill>
                <a:latin typeface="Arial" charset="0"/>
                <a:ea typeface="宋体" pitchFamily="2" charset="-122"/>
                <a:cs typeface="+mn-cs"/>
              </a:rPr>
              <a:t>肯</a:t>
            </a:r>
            <a:r>
              <a:rPr lang="en-US" altLang="zh-CN" sz="1200" kern="1200" baseline="0" dirty="0">
                <a:solidFill>
                  <a:schemeClr val="tx1"/>
                </a:solidFill>
                <a:latin typeface="Arial" charset="0"/>
                <a:ea typeface="宋体" pitchFamily="2" charset="-122"/>
                <a:cs typeface="+mn-cs"/>
              </a:rPr>
              <a:t>·</a:t>
            </a:r>
            <a:r>
              <a:rPr lang="zh-CN" altLang="en-US" sz="1200" kern="1200" baseline="0" dirty="0">
                <a:solidFill>
                  <a:schemeClr val="tx1"/>
                </a:solidFill>
                <a:latin typeface="Arial" charset="0"/>
                <a:ea typeface="宋体" pitchFamily="2" charset="-122"/>
                <a:cs typeface="+mn-cs"/>
              </a:rPr>
              <a:t>汤普逊曾随贝尔实验室参与</a:t>
            </a:r>
            <a:r>
              <a:rPr lang="en-US" altLang="zh-CN" sz="1200" kern="1200" baseline="0" dirty="0" err="1">
                <a:solidFill>
                  <a:schemeClr val="tx1"/>
                </a:solidFill>
                <a:latin typeface="Arial" charset="0"/>
                <a:ea typeface="宋体" pitchFamily="2" charset="-122"/>
                <a:cs typeface="+mn-cs"/>
              </a:rPr>
              <a:t>Multics</a:t>
            </a:r>
            <a:r>
              <a:rPr lang="zh-CN" altLang="en-US" sz="1200" kern="1200" baseline="0" dirty="0">
                <a:solidFill>
                  <a:schemeClr val="tx1"/>
                </a:solidFill>
                <a:latin typeface="Arial" charset="0"/>
                <a:ea typeface="宋体" pitchFamily="2" charset="-122"/>
                <a:cs typeface="+mn-cs"/>
              </a:rPr>
              <a:t>操作系统的开发，工作之余自己写了个“星际旅行”的游戏在</a:t>
            </a:r>
            <a:r>
              <a:rPr lang="en-US" altLang="zh-CN" sz="1200" kern="1200" baseline="0" dirty="0" err="1">
                <a:solidFill>
                  <a:schemeClr val="tx1"/>
                </a:solidFill>
                <a:latin typeface="Arial" charset="0"/>
                <a:ea typeface="宋体" pitchFamily="2" charset="-122"/>
                <a:cs typeface="+mn-cs"/>
              </a:rPr>
              <a:t>Multics</a:t>
            </a:r>
            <a:r>
              <a:rPr lang="zh-CN" altLang="en-US" sz="1200" kern="1200" baseline="0" dirty="0">
                <a:solidFill>
                  <a:schemeClr val="tx1"/>
                </a:solidFill>
                <a:latin typeface="Arial" charset="0"/>
                <a:ea typeface="宋体" pitchFamily="2" charset="-122"/>
                <a:cs typeface="+mn-cs"/>
              </a:rPr>
              <a:t>上自娱自乐。</a:t>
            </a:r>
            <a:endParaRPr lang="en-US" altLang="zh-CN" sz="1200" kern="1200" baseline="0" dirty="0">
              <a:solidFill>
                <a:schemeClr val="tx1"/>
              </a:solidFill>
              <a:latin typeface="Arial" charset="0"/>
              <a:ea typeface="宋体" pitchFamily="2" charset="-122"/>
              <a:cs typeface="+mn-cs"/>
            </a:endParaRPr>
          </a:p>
          <a:p>
            <a:r>
              <a:rPr lang="zh-CN" altLang="en-US" sz="1200" kern="1200" baseline="0" dirty="0">
                <a:solidFill>
                  <a:schemeClr val="tx1"/>
                </a:solidFill>
                <a:latin typeface="Arial" charset="0"/>
                <a:ea typeface="宋体" pitchFamily="2" charset="-122"/>
                <a:cs typeface="+mn-cs"/>
              </a:rPr>
              <a:t>然而贝尔实验室很快发现无法实现庞大复杂的</a:t>
            </a:r>
            <a:r>
              <a:rPr lang="en-US" altLang="zh-CN" sz="1200" kern="1200" baseline="0" dirty="0" err="1">
                <a:solidFill>
                  <a:schemeClr val="tx1"/>
                </a:solidFill>
                <a:latin typeface="Arial" charset="0"/>
                <a:ea typeface="宋体" pitchFamily="2" charset="-122"/>
                <a:cs typeface="+mn-cs"/>
              </a:rPr>
              <a:t>Multics</a:t>
            </a:r>
            <a:r>
              <a:rPr lang="zh-CN" altLang="en-US" sz="1200" kern="1200" baseline="0" dirty="0">
                <a:solidFill>
                  <a:schemeClr val="tx1"/>
                </a:solidFill>
                <a:latin typeface="Arial" charset="0"/>
                <a:ea typeface="宋体" pitchFamily="2" charset="-122"/>
                <a:cs typeface="+mn-cs"/>
              </a:rPr>
              <a:t>，因此很快退出了合作研发队伍。</a:t>
            </a:r>
            <a:endParaRPr lang="en-US" altLang="zh-CN" sz="1200" kern="1200" baseline="0" dirty="0">
              <a:solidFill>
                <a:schemeClr val="tx1"/>
              </a:solidFill>
              <a:latin typeface="Arial" charset="0"/>
              <a:ea typeface="宋体" pitchFamily="2" charset="-122"/>
              <a:cs typeface="+mn-cs"/>
            </a:endParaRPr>
          </a:p>
          <a:p>
            <a:r>
              <a:rPr lang="zh-CN" altLang="en-US" sz="1200" kern="1200" baseline="0" dirty="0">
                <a:solidFill>
                  <a:schemeClr val="tx1"/>
                </a:solidFill>
                <a:latin typeface="Arial" charset="0"/>
                <a:ea typeface="宋体" pitchFamily="2" charset="-122"/>
                <a:cs typeface="+mn-cs"/>
              </a:rPr>
              <a:t>而</a:t>
            </a:r>
            <a:r>
              <a:rPr lang="en-US" altLang="zh-CN" sz="1200" kern="1200" baseline="0" dirty="0">
                <a:solidFill>
                  <a:schemeClr val="tx1"/>
                </a:solidFill>
                <a:latin typeface="Arial" charset="0"/>
                <a:ea typeface="宋体" pitchFamily="2" charset="-122"/>
                <a:cs typeface="+mn-cs"/>
              </a:rPr>
              <a:t>Ken</a:t>
            </a:r>
            <a:r>
              <a:rPr lang="zh-CN" altLang="en-US" sz="1200" kern="1200" baseline="0" dirty="0">
                <a:solidFill>
                  <a:schemeClr val="tx1"/>
                </a:solidFill>
                <a:latin typeface="Arial" charset="0"/>
                <a:ea typeface="宋体" pitchFamily="2" charset="-122"/>
                <a:cs typeface="+mn-cs"/>
              </a:rPr>
              <a:t>的“星际旅行”没地方玩了，他就在实验室里一台报废的</a:t>
            </a:r>
            <a:r>
              <a:rPr lang="en-US" altLang="zh-CN" sz="1200" kern="1200" baseline="0" dirty="0">
                <a:solidFill>
                  <a:schemeClr val="tx1"/>
                </a:solidFill>
                <a:latin typeface="Arial" charset="0"/>
                <a:ea typeface="宋体" pitchFamily="2" charset="-122"/>
                <a:cs typeface="+mn-cs"/>
              </a:rPr>
              <a:t>PDP-7</a:t>
            </a:r>
            <a:r>
              <a:rPr lang="zh-CN" altLang="en-US" sz="1200" kern="1200" baseline="0" dirty="0">
                <a:solidFill>
                  <a:schemeClr val="tx1"/>
                </a:solidFill>
                <a:latin typeface="Arial" charset="0"/>
                <a:ea typeface="宋体" pitchFamily="2" charset="-122"/>
                <a:cs typeface="+mn-cs"/>
              </a:rPr>
              <a:t>上胡乱写了一个操作系统，用来继续玩他的游戏。、</a:t>
            </a:r>
            <a:endParaRPr lang="en-US" altLang="zh-CN" sz="1200" kern="1200" baseline="0" dirty="0">
              <a:solidFill>
                <a:schemeClr val="tx1"/>
              </a:solidFill>
              <a:latin typeface="Arial" charset="0"/>
              <a:ea typeface="宋体" pitchFamily="2" charset="-122"/>
              <a:cs typeface="+mn-cs"/>
            </a:endParaRPr>
          </a:p>
          <a:p>
            <a:r>
              <a:rPr lang="zh-CN" altLang="en-US" sz="1200" kern="1200" baseline="0" dirty="0">
                <a:solidFill>
                  <a:schemeClr val="tx1"/>
                </a:solidFill>
                <a:latin typeface="Arial" charset="0"/>
                <a:ea typeface="宋体" pitchFamily="2" charset="-122"/>
                <a:cs typeface="+mn-cs"/>
              </a:rPr>
              <a:t>而这个操作系统就是</a:t>
            </a:r>
            <a:r>
              <a:rPr lang="en-US" altLang="zh-CN" sz="1200" kern="1200" baseline="0" dirty="0">
                <a:solidFill>
                  <a:schemeClr val="tx1"/>
                </a:solidFill>
                <a:latin typeface="Arial" charset="0"/>
                <a:ea typeface="宋体" pitchFamily="2" charset="-122"/>
                <a:cs typeface="+mn-cs"/>
              </a:rPr>
              <a:t>Unix</a:t>
            </a:r>
            <a:r>
              <a:rPr lang="zh-CN" altLang="en-US" sz="1200" kern="1200" baseline="0" dirty="0">
                <a:solidFill>
                  <a:schemeClr val="tx1"/>
                </a:solidFill>
                <a:latin typeface="Arial" charset="0"/>
                <a:ea typeface="宋体" pitchFamily="2" charset="-122"/>
                <a:cs typeface="+mn-cs"/>
              </a:rPr>
              <a:t>，之后丹尼斯</a:t>
            </a:r>
            <a:r>
              <a:rPr lang="zh-CN" altLang="zh-CN" sz="1200" kern="1200" baseline="0" dirty="0">
                <a:solidFill>
                  <a:schemeClr val="tx1"/>
                </a:solidFill>
                <a:latin typeface="Arial" charset="0"/>
                <a:ea typeface="宋体" pitchFamily="2" charset="-122"/>
                <a:cs typeface="+mn-cs"/>
              </a:rPr>
              <a:t>，</a:t>
            </a:r>
            <a:r>
              <a:rPr lang="zh-CN" altLang="en-US" sz="1200" kern="1200" baseline="0" dirty="0">
                <a:solidFill>
                  <a:schemeClr val="tx1"/>
                </a:solidFill>
                <a:latin typeface="Arial" charset="0"/>
                <a:ea typeface="宋体" pitchFamily="2" charset="-122"/>
                <a:cs typeface="+mn-cs"/>
              </a:rPr>
              <a:t>里奇加入</a:t>
            </a:r>
            <a:r>
              <a:rPr lang="en-US" altLang="zh-CN" sz="1200" kern="1200" baseline="0" dirty="0">
                <a:solidFill>
                  <a:schemeClr val="tx1"/>
                </a:solidFill>
                <a:latin typeface="Arial" charset="0"/>
                <a:ea typeface="宋体" pitchFamily="2" charset="-122"/>
                <a:cs typeface="+mn-cs"/>
              </a:rPr>
              <a:t>Unix</a:t>
            </a:r>
            <a:r>
              <a:rPr lang="zh-CN" altLang="en-US" sz="1200" kern="1200" baseline="0" dirty="0">
                <a:solidFill>
                  <a:schemeClr val="tx1"/>
                </a:solidFill>
                <a:latin typeface="Arial" charset="0"/>
                <a:ea typeface="宋体" pitchFamily="2" charset="-122"/>
                <a:cs typeface="+mn-cs"/>
              </a:rPr>
              <a:t>开发，用他刚刚发明的</a:t>
            </a:r>
            <a:r>
              <a:rPr lang="en-US" altLang="zh-CN" sz="1200" kern="1200" baseline="0" dirty="0">
                <a:solidFill>
                  <a:schemeClr val="tx1"/>
                </a:solidFill>
                <a:latin typeface="Arial" charset="0"/>
                <a:ea typeface="宋体" pitchFamily="2" charset="-122"/>
                <a:cs typeface="+mn-cs"/>
              </a:rPr>
              <a:t>C</a:t>
            </a:r>
            <a:r>
              <a:rPr lang="zh-CN" altLang="en-US" sz="1200" kern="1200" baseline="0" dirty="0">
                <a:solidFill>
                  <a:schemeClr val="tx1"/>
                </a:solidFill>
                <a:latin typeface="Arial" charset="0"/>
                <a:ea typeface="宋体" pitchFamily="2" charset="-122"/>
                <a:cs typeface="+mn-cs"/>
              </a:rPr>
              <a:t>语言和</a:t>
            </a:r>
            <a:r>
              <a:rPr lang="en-US" altLang="zh-CN" sz="1200" kern="1200" baseline="0" dirty="0">
                <a:solidFill>
                  <a:schemeClr val="tx1"/>
                </a:solidFill>
                <a:latin typeface="Arial" charset="0"/>
                <a:ea typeface="宋体" pitchFamily="2" charset="-122"/>
                <a:cs typeface="+mn-cs"/>
              </a:rPr>
              <a:t>ken</a:t>
            </a:r>
            <a:r>
              <a:rPr lang="zh-CN" altLang="en-US" sz="1200" kern="1200" baseline="0" dirty="0">
                <a:solidFill>
                  <a:schemeClr val="tx1"/>
                </a:solidFill>
                <a:latin typeface="Arial" charset="0"/>
                <a:ea typeface="宋体" pitchFamily="2" charset="-122"/>
                <a:cs typeface="+mn-cs"/>
              </a:rPr>
              <a:t>等人一起重写了</a:t>
            </a:r>
            <a:r>
              <a:rPr lang="en-US" altLang="zh-CN" sz="1200" kern="1200" baseline="0" dirty="0">
                <a:solidFill>
                  <a:schemeClr val="tx1"/>
                </a:solidFill>
                <a:latin typeface="Arial" charset="0"/>
                <a:ea typeface="宋体" pitchFamily="2" charset="-122"/>
                <a:cs typeface="+mn-cs"/>
              </a:rPr>
              <a:t>Unix</a:t>
            </a:r>
            <a:r>
              <a:rPr lang="zh-CN" altLang="en-US" sz="1200" kern="1200" baseline="0" dirty="0">
                <a:solidFill>
                  <a:schemeClr val="tx1"/>
                </a:solidFill>
                <a:latin typeface="Arial" charset="0"/>
                <a:ea typeface="宋体" pitchFamily="2" charset="-122"/>
                <a:cs typeface="+mn-cs"/>
              </a:rPr>
              <a:t>。</a:t>
            </a:r>
            <a:endParaRPr lang="en-US" altLang="zh-CN" sz="1200" kern="1200" baseline="0" dirty="0">
              <a:solidFill>
                <a:schemeClr val="tx1"/>
              </a:solidFill>
              <a:latin typeface="Arial" charset="0"/>
              <a:ea typeface="宋体" pitchFamily="2" charset="-122"/>
              <a:cs typeface="+mn-cs"/>
            </a:endParaRPr>
          </a:p>
          <a:p>
            <a:r>
              <a:rPr lang="zh-CN" altLang="en-US" sz="1200" kern="1200" baseline="0" dirty="0">
                <a:solidFill>
                  <a:schemeClr val="tx1"/>
                </a:solidFill>
                <a:latin typeface="Arial" charset="0"/>
                <a:ea typeface="宋体" pitchFamily="2" charset="-122"/>
                <a:cs typeface="+mn-cs"/>
              </a:rPr>
              <a:t>造就了</a:t>
            </a:r>
            <a:r>
              <a:rPr lang="en-US" altLang="zh-CN" sz="1200" kern="1200" baseline="0" dirty="0">
                <a:solidFill>
                  <a:schemeClr val="tx1"/>
                </a:solidFill>
                <a:latin typeface="Arial" charset="0"/>
                <a:ea typeface="宋体" pitchFamily="2" charset="-122"/>
                <a:cs typeface="+mn-cs"/>
              </a:rPr>
              <a:t>Unix</a:t>
            </a:r>
            <a:r>
              <a:rPr lang="zh-CN" altLang="en-US" sz="1200" kern="1200" baseline="0" dirty="0">
                <a:solidFill>
                  <a:schemeClr val="tx1"/>
                </a:solidFill>
                <a:latin typeface="Arial" charset="0"/>
                <a:ea typeface="宋体" pitchFamily="2" charset="-122"/>
                <a:cs typeface="+mn-cs"/>
              </a:rPr>
              <a:t>和</a:t>
            </a:r>
            <a:r>
              <a:rPr lang="en-US" altLang="zh-CN" sz="1200" kern="1200" baseline="0" dirty="0">
                <a:solidFill>
                  <a:schemeClr val="tx1"/>
                </a:solidFill>
                <a:latin typeface="Arial" charset="0"/>
                <a:ea typeface="宋体" pitchFamily="2" charset="-122"/>
                <a:cs typeface="+mn-cs"/>
              </a:rPr>
              <a:t>C</a:t>
            </a:r>
            <a:r>
              <a:rPr lang="zh-CN" altLang="en-US" sz="1200" kern="1200" baseline="0" dirty="0">
                <a:solidFill>
                  <a:schemeClr val="tx1"/>
                </a:solidFill>
                <a:latin typeface="Arial" charset="0"/>
                <a:ea typeface="宋体" pitchFamily="2" charset="-122"/>
                <a:cs typeface="+mn-cs"/>
              </a:rPr>
              <a:t>语言珠联璧合，在计算机领域创造了辉煌。两人因此获得了图灵奖，也是图灵奖历史上授予工程师的唯一的一次。</a:t>
            </a:r>
            <a:endParaRPr lang="en-US" altLang="zh-CN" dirty="0"/>
          </a:p>
          <a:p>
            <a:r>
              <a:rPr lang="zh-CN" altLang="en-US" dirty="0"/>
              <a:t>而同在七十年代末期，由于社会上对低成本电脑的需求，右边这两位辍学生分别创建了苹果和微软，让微电脑走进了千家万户，</a:t>
            </a:r>
            <a:endParaRPr lang="en-US" altLang="zh-CN" dirty="0"/>
          </a:p>
          <a:p>
            <a:r>
              <a:rPr lang="zh-CN" altLang="en-US" dirty="0"/>
              <a:t>而他们自己也成为了亿万富豪，</a:t>
            </a:r>
            <a:endParaRPr lang="en-US" altLang="zh-CN" dirty="0"/>
          </a:p>
          <a:p>
            <a:endParaRPr lang="en-US" altLang="zh-CN" dirty="0"/>
          </a:p>
          <a:p>
            <a:r>
              <a:rPr lang="zh-CN" altLang="en-US" dirty="0"/>
              <a:t>斯蒂芬 </a:t>
            </a:r>
            <a:r>
              <a:rPr lang="zh-CN" altLang="en-US" sz="1200" b="1" i="0" kern="1200" dirty="0">
                <a:solidFill>
                  <a:schemeClr val="tx1"/>
                </a:solidFill>
                <a:effectLst/>
                <a:latin typeface="Arial" charset="0"/>
                <a:ea typeface="宋体" pitchFamily="2" charset="-122"/>
                <a:cs typeface="+mn-cs"/>
              </a:rPr>
              <a:t>沃兹尼亚克是免费打电话的蓝盒子，而乔布斯把它卖出去赚了第一桶金，四天四夜搞出打砖块游戏，结果让乔布斯拿走大头，斯蒂芬还是苹果一号、二号的实际开发者，最后乔布斯设计了机箱和电源能够卖出去，并拉来了投资。</a:t>
            </a:r>
            <a:endParaRPr lang="en-US" altLang="zh-CN" sz="1200" b="1" i="0" kern="1200" dirty="0">
              <a:solidFill>
                <a:schemeClr val="tx1"/>
              </a:solidFill>
              <a:effectLst/>
              <a:latin typeface="Arial" charset="0"/>
              <a:ea typeface="宋体" pitchFamily="2" charset="-122"/>
              <a:cs typeface="+mn-cs"/>
            </a:endParaRPr>
          </a:p>
          <a:p>
            <a:endParaRPr lang="en-US" altLang="zh-CN" dirty="0"/>
          </a:p>
          <a:p>
            <a:r>
              <a:rPr lang="zh-CN" altLang="en-US" sz="1200" b="0" i="0" kern="1200" dirty="0">
                <a:solidFill>
                  <a:schemeClr val="tx1"/>
                </a:solidFill>
                <a:effectLst/>
                <a:latin typeface="Arial" charset="0"/>
                <a:ea typeface="宋体" pitchFamily="2" charset="-122"/>
                <a:cs typeface="+mn-cs"/>
              </a:rPr>
              <a:t>保罗</a:t>
            </a:r>
            <a:r>
              <a:rPr lang="en-US" altLang="zh-CN" sz="1200" b="0" i="0" kern="1200" dirty="0">
                <a:solidFill>
                  <a:schemeClr val="tx1"/>
                </a:solidFill>
                <a:effectLst/>
                <a:latin typeface="Arial" charset="0"/>
                <a:ea typeface="宋体" pitchFamily="2" charset="-122"/>
                <a:cs typeface="+mn-cs"/>
              </a:rPr>
              <a:t>·</a:t>
            </a:r>
            <a:r>
              <a:rPr lang="zh-CN" altLang="en-US" sz="1200" b="0" i="0" kern="1200" dirty="0">
                <a:solidFill>
                  <a:schemeClr val="tx1"/>
                </a:solidFill>
                <a:effectLst/>
                <a:latin typeface="Arial" charset="0"/>
                <a:ea typeface="宋体" pitchFamily="2" charset="-122"/>
                <a:cs typeface="+mn-cs"/>
              </a:rPr>
              <a:t>艾伦是</a:t>
            </a:r>
            <a:r>
              <a:rPr lang="en-US" altLang="zh-CN" sz="1200" b="0" i="0" kern="1200" dirty="0">
                <a:solidFill>
                  <a:schemeClr val="tx1"/>
                </a:solidFill>
                <a:effectLst/>
                <a:latin typeface="Arial" charset="0"/>
                <a:ea typeface="宋体" pitchFamily="2" charset="-122"/>
                <a:cs typeface="+mn-cs"/>
              </a:rPr>
              <a:t>BASIC</a:t>
            </a:r>
            <a:r>
              <a:rPr lang="zh-CN" altLang="en-US" sz="1200" b="0" i="0" kern="1200" dirty="0">
                <a:solidFill>
                  <a:schemeClr val="tx1"/>
                </a:solidFill>
                <a:effectLst/>
                <a:latin typeface="Arial" charset="0"/>
                <a:ea typeface="宋体" pitchFamily="2" charset="-122"/>
                <a:cs typeface="+mn-cs"/>
              </a:rPr>
              <a:t>语言在个人计算机上的开发者，也是他提出并购</a:t>
            </a:r>
            <a:r>
              <a:rPr lang="en-US" altLang="zh-CN" sz="1200" b="0" i="0" kern="1200" dirty="0">
                <a:solidFill>
                  <a:schemeClr val="tx1"/>
                </a:solidFill>
                <a:effectLst/>
                <a:latin typeface="Arial" charset="0"/>
                <a:ea typeface="宋体" pitchFamily="2" charset="-122"/>
                <a:cs typeface="+mn-cs"/>
              </a:rPr>
              <a:t>DOS</a:t>
            </a:r>
            <a:r>
              <a:rPr lang="zh-CN" altLang="en-US" sz="1200" b="0" i="0" kern="1200" dirty="0">
                <a:solidFill>
                  <a:schemeClr val="tx1"/>
                </a:solidFill>
                <a:effectLst/>
                <a:latin typeface="Arial" charset="0"/>
                <a:ea typeface="宋体" pitchFamily="2" charset="-122"/>
                <a:cs typeface="+mn-cs"/>
              </a:rPr>
              <a:t>操作系统。</a:t>
            </a:r>
            <a:endParaRPr lang="en-US" altLang="zh-CN" dirty="0"/>
          </a:p>
          <a:p>
            <a:endParaRPr lang="en-US" altLang="zh-CN" dirty="0"/>
          </a:p>
          <a:p>
            <a:r>
              <a:rPr lang="zh-CN" altLang="en-US" dirty="0"/>
              <a:t>在这个阶段，</a:t>
            </a:r>
            <a:r>
              <a:rPr lang="en-US" altLang="zh-CN" dirty="0"/>
              <a:t>Unix</a:t>
            </a:r>
            <a:r>
              <a:rPr lang="zh-CN" altLang="en-US" dirty="0"/>
              <a:t>文化取代了</a:t>
            </a:r>
            <a:r>
              <a:rPr lang="en-US" altLang="zh-CN" dirty="0"/>
              <a:t>ITS</a:t>
            </a:r>
            <a:r>
              <a:rPr lang="zh-CN" altLang="en-US" dirty="0"/>
              <a:t>文化，成为大学校园中的主宰，而微电脑文化虽然从技术和装备上远远逊色于</a:t>
            </a:r>
            <a:r>
              <a:rPr lang="en-US" altLang="zh-CN" dirty="0"/>
              <a:t>Unix</a:t>
            </a:r>
            <a:r>
              <a:rPr lang="zh-CN" altLang="en-US" dirty="0"/>
              <a:t>，但已成星火燎原之势。</a:t>
            </a:r>
          </a:p>
        </p:txBody>
      </p:sp>
      <p:sp>
        <p:nvSpPr>
          <p:cNvPr id="4" name="灯片编号占位符 3"/>
          <p:cNvSpPr>
            <a:spLocks noGrp="1"/>
          </p:cNvSpPr>
          <p:nvPr>
            <p:ph type="sldNum" sz="quarter" idx="10"/>
          </p:nvPr>
        </p:nvSpPr>
        <p:spPr/>
        <p:txBody>
          <a:bodyPr/>
          <a:lstStyle/>
          <a:p>
            <a:pPr>
              <a:defRPr/>
            </a:pPr>
            <a:fld id="{424ED01E-F8F9-4F54-B30C-0380FCF998DB}" type="slidenum">
              <a:rPr lang="en-US" altLang="zh-CN" smtClean="0"/>
              <a:pPr>
                <a:defRPr/>
              </a:pPr>
              <a:t>17</a:t>
            </a:fld>
            <a:endParaRPr lang="en-US" altLang="zh-CN"/>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幻灯片图像占位符 1"/>
          <p:cNvSpPr>
            <a:spLocks noGrp="1" noRot="1" noChangeAspect="1" noTextEdit="1"/>
          </p:cNvSpPr>
          <p:nvPr>
            <p:ph type="sldImg"/>
          </p:nvPr>
        </p:nvSpPr>
        <p:spPr>
          <a:ln/>
        </p:spPr>
      </p:sp>
      <p:sp>
        <p:nvSpPr>
          <p:cNvPr id="90115" name="备注占位符 2"/>
          <p:cNvSpPr>
            <a:spLocks noGrp="1"/>
          </p:cNvSpPr>
          <p:nvPr>
            <p:ph type="body" idx="1"/>
          </p:nvPr>
        </p:nvSpPr>
        <p:spPr>
          <a:noFill/>
          <a:ln/>
        </p:spPr>
        <p:txBody>
          <a:bodyPr/>
          <a:lstStyle/>
          <a:p>
            <a:r>
              <a:rPr lang="zh-CN" altLang="en-US" dirty="0"/>
              <a:t>进入</a:t>
            </a:r>
            <a:r>
              <a:rPr lang="en-US" altLang="zh-CN" dirty="0"/>
              <a:t>80</a:t>
            </a:r>
            <a:r>
              <a:rPr lang="zh-CN" altLang="en-US" dirty="0"/>
              <a:t>年代末</a:t>
            </a:r>
            <a:r>
              <a:rPr lang="en-US" altLang="zh-CN" dirty="0"/>
              <a:t>90</a:t>
            </a:r>
            <a:r>
              <a:rPr lang="zh-CN" altLang="en-US" dirty="0"/>
              <a:t>年代初的黑客道近代史，</a:t>
            </a:r>
            <a:r>
              <a:rPr lang="en-US" altLang="zh-CN" dirty="0"/>
              <a:t>Unix</a:t>
            </a:r>
            <a:r>
              <a:rPr lang="zh-CN" altLang="en-US" dirty="0"/>
              <a:t>由于版权问题和</a:t>
            </a:r>
            <a:r>
              <a:rPr lang="en-US" altLang="zh-CN" dirty="0"/>
              <a:t>AT&amp;T</a:t>
            </a:r>
            <a:r>
              <a:rPr lang="zh-CN" altLang="en-US" dirty="0"/>
              <a:t>与</a:t>
            </a:r>
            <a:r>
              <a:rPr lang="en-US" altLang="zh-CN" dirty="0"/>
              <a:t>Berkeley</a:t>
            </a:r>
            <a:r>
              <a:rPr lang="zh-CN" altLang="en-US" dirty="0"/>
              <a:t>之间的长达十年的诉讼</a:t>
            </a:r>
            <a:endParaRPr lang="en-US" altLang="zh-CN" dirty="0"/>
          </a:p>
          <a:p>
            <a:r>
              <a:rPr lang="zh-CN" altLang="en-US" dirty="0"/>
              <a:t>无法大规模得到普及应用，而微软借此机会推出</a:t>
            </a:r>
            <a:r>
              <a:rPr lang="en-US" altLang="zh-CN" dirty="0"/>
              <a:t>Windows</a:t>
            </a:r>
            <a:r>
              <a:rPr lang="zh-CN" altLang="en-US" dirty="0"/>
              <a:t>操作系统，和</a:t>
            </a:r>
            <a:r>
              <a:rPr lang="en-US" altLang="zh-CN" dirty="0"/>
              <a:t>Intel</a:t>
            </a:r>
            <a:r>
              <a:rPr lang="zh-CN" altLang="en-US" dirty="0"/>
              <a:t>组成商业垄断联盟，很快占据了</a:t>
            </a:r>
            <a:endParaRPr lang="en-US" altLang="zh-CN" dirty="0"/>
          </a:p>
          <a:p>
            <a:r>
              <a:rPr lang="zh-CN" altLang="en-US" dirty="0"/>
              <a:t>个人电脑的绝大部分市场。</a:t>
            </a:r>
            <a:endParaRPr lang="en-US" altLang="zh-CN" dirty="0"/>
          </a:p>
          <a:p>
            <a:r>
              <a:rPr lang="zh-CN" altLang="en-US" dirty="0"/>
              <a:t>从</a:t>
            </a:r>
            <a:r>
              <a:rPr lang="en-US" altLang="zh-CN" dirty="0"/>
              <a:t>Unix</a:t>
            </a:r>
            <a:r>
              <a:rPr lang="zh-CN" altLang="en-US" dirty="0"/>
              <a:t>社区中演化而出的开源社区奋起反击，标志性的人物就是</a:t>
            </a:r>
            <a:r>
              <a:rPr lang="en-US" altLang="zh-CN" dirty="0"/>
              <a:t>RMS</a:t>
            </a:r>
            <a:r>
              <a:rPr lang="zh-CN" altLang="en-US" dirty="0"/>
              <a:t>和</a:t>
            </a:r>
            <a:r>
              <a:rPr lang="en-US" altLang="zh-CN" dirty="0"/>
              <a:t>Linus</a:t>
            </a:r>
            <a:r>
              <a:rPr lang="zh-CN" altLang="en-US" dirty="0"/>
              <a:t>。</a:t>
            </a:r>
            <a:endParaRPr lang="en-US" altLang="zh-CN" dirty="0"/>
          </a:p>
          <a:p>
            <a:r>
              <a:rPr lang="zh-CN" altLang="en-US" dirty="0"/>
              <a:t>想必大家也都看过黑客</a:t>
            </a:r>
            <a:r>
              <a:rPr lang="en-US" altLang="zh-CN" dirty="0"/>
              <a:t>Matrix</a:t>
            </a:r>
            <a:r>
              <a:rPr lang="zh-CN" altLang="en-US" dirty="0"/>
              <a:t>这部电影，其实也有人以这部电影来映射</a:t>
            </a:r>
            <a:r>
              <a:rPr lang="en-US" altLang="zh-CN" dirty="0"/>
              <a:t>Linux</a:t>
            </a:r>
            <a:r>
              <a:rPr lang="zh-CN" altLang="en-US" dirty="0"/>
              <a:t>开源社区反击</a:t>
            </a:r>
            <a:r>
              <a:rPr lang="en-US" altLang="zh-CN" dirty="0"/>
              <a:t>Windows</a:t>
            </a:r>
            <a:r>
              <a:rPr lang="zh-CN" altLang="en-US" dirty="0"/>
              <a:t>的故事。</a:t>
            </a:r>
            <a:endParaRPr lang="en-US" altLang="zh-CN" dirty="0"/>
          </a:p>
          <a:p>
            <a:r>
              <a:rPr lang="en-US" altLang="zh-CN" dirty="0"/>
              <a:t>RMS: Richard M. Stallman: Morpheus</a:t>
            </a:r>
            <a:r>
              <a:rPr lang="zh-CN" altLang="en-US" dirty="0"/>
              <a:t>，</a:t>
            </a:r>
            <a:r>
              <a:rPr lang="en-US" altLang="zh-CN" dirty="0"/>
              <a:t> </a:t>
            </a:r>
            <a:r>
              <a:rPr lang="zh-CN" altLang="en-US" dirty="0"/>
              <a:t>开源运动的倡导者，开源基金会的创始人</a:t>
            </a:r>
            <a:endParaRPr lang="en-US" altLang="zh-CN" dirty="0"/>
          </a:p>
          <a:p>
            <a:r>
              <a:rPr lang="en-US" altLang="zh-CN" dirty="0"/>
              <a:t>Linus: Neo </a:t>
            </a:r>
            <a:r>
              <a:rPr lang="zh-CN" altLang="en-US" dirty="0"/>
              <a:t>尼奥</a:t>
            </a:r>
            <a:endParaRPr lang="en-US" altLang="zh-CN" dirty="0"/>
          </a:p>
          <a:p>
            <a:r>
              <a:rPr lang="zh-CN" altLang="en-US" dirty="0"/>
              <a:t>比尔</a:t>
            </a:r>
            <a:r>
              <a:rPr lang="en-US" altLang="zh-CN" dirty="0"/>
              <a:t>-</a:t>
            </a:r>
            <a:r>
              <a:rPr lang="zh-CN" altLang="en-US" dirty="0"/>
              <a:t>盖茨</a:t>
            </a:r>
            <a:r>
              <a:rPr lang="en-US" altLang="zh-CN" dirty="0"/>
              <a:t>: Smith</a:t>
            </a:r>
          </a:p>
          <a:p>
            <a:r>
              <a:rPr lang="zh-CN" altLang="en-US" dirty="0"/>
              <a:t>不过关于</a:t>
            </a:r>
            <a:r>
              <a:rPr lang="en-US" altLang="zh-CN" dirty="0"/>
              <a:t>Linux</a:t>
            </a:r>
            <a:r>
              <a:rPr lang="zh-CN" altLang="en-US" dirty="0"/>
              <a:t>的一个笑话是：</a:t>
            </a:r>
            <a:r>
              <a:rPr lang="en-US" altLang="zh-CN" dirty="0"/>
              <a:t>Linux</a:t>
            </a:r>
            <a:r>
              <a:rPr lang="zh-CN" altLang="en-US" dirty="0"/>
              <a:t>打着开源对抗</a:t>
            </a:r>
            <a:r>
              <a:rPr lang="en-US" altLang="zh-CN" dirty="0"/>
              <a:t>Windows</a:t>
            </a:r>
            <a:r>
              <a:rPr lang="zh-CN" altLang="en-US" dirty="0"/>
              <a:t>的旗号，一回头就把他的老爹</a:t>
            </a:r>
            <a:r>
              <a:rPr lang="en-US" altLang="zh-CN" dirty="0"/>
              <a:t>Unix</a:t>
            </a:r>
            <a:r>
              <a:rPr lang="zh-CN" altLang="en-US" dirty="0"/>
              <a:t>给干掉了。</a:t>
            </a:r>
            <a:endParaRPr lang="en-US" altLang="zh-CN" dirty="0"/>
          </a:p>
          <a:p>
            <a:r>
              <a:rPr lang="zh-CN" altLang="en-US" dirty="0"/>
              <a:t>而这也基本上反映了事实，</a:t>
            </a:r>
            <a:endParaRPr lang="en-US" altLang="zh-CN" dirty="0"/>
          </a:p>
        </p:txBody>
      </p:sp>
      <p:sp>
        <p:nvSpPr>
          <p:cNvPr id="90116" name="灯片编号占位符 3"/>
          <p:cNvSpPr>
            <a:spLocks noGrp="1"/>
          </p:cNvSpPr>
          <p:nvPr>
            <p:ph type="sldNum" sz="quarter" idx="5"/>
          </p:nvPr>
        </p:nvSpPr>
        <p:spPr>
          <a:noFill/>
        </p:spPr>
        <p:txBody>
          <a:bodyPr/>
          <a:lstStyle/>
          <a:p>
            <a:fld id="{6D932B91-8E24-45C2-A2BB-B6F97792355A}" type="slidenum">
              <a:rPr lang="en-US" altLang="zh-CN" smtClean="0"/>
              <a:pPr/>
              <a:t>18</a:t>
            </a:fld>
            <a:endParaRPr lang="en-US" altLang="zh-CN"/>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在黑客道进入现代史的过程中，出现了非常具有代表性的两个人物，</a:t>
            </a:r>
            <a:endParaRPr lang="en-US" altLang="zh-CN" dirty="0"/>
          </a:p>
          <a:p>
            <a:r>
              <a:rPr lang="zh-CN" altLang="en-US" dirty="0"/>
              <a:t>两个人年龄相仿，米特尼克</a:t>
            </a:r>
            <a:r>
              <a:rPr lang="en-US" altLang="zh-CN" dirty="0"/>
              <a:t>63</a:t>
            </a:r>
            <a:r>
              <a:rPr lang="zh-CN" altLang="en-US" dirty="0"/>
              <a:t>年，小莫里斯</a:t>
            </a:r>
            <a:r>
              <a:rPr lang="en-US" altLang="zh-CN" dirty="0"/>
              <a:t>65</a:t>
            </a:r>
            <a:r>
              <a:rPr lang="zh-CN" altLang="en-US" dirty="0"/>
              <a:t>年</a:t>
            </a:r>
            <a:endParaRPr lang="en-US" altLang="zh-CN" dirty="0"/>
          </a:p>
          <a:p>
            <a:r>
              <a:rPr lang="en-US" altLang="zh-CN" dirty="0"/>
              <a:t>Kevin </a:t>
            </a:r>
            <a:r>
              <a:rPr lang="zh-CN" altLang="en-US" dirty="0"/>
              <a:t>米特尼克</a:t>
            </a:r>
            <a:r>
              <a:rPr lang="en-US" altLang="zh-CN" dirty="0"/>
              <a:t> —— </a:t>
            </a:r>
            <a:r>
              <a:rPr lang="zh-CN" altLang="en-US" dirty="0"/>
              <a:t>世界头号通缉黑客</a:t>
            </a:r>
            <a:endParaRPr lang="en-US" altLang="zh-CN" dirty="0"/>
          </a:p>
          <a:p>
            <a:r>
              <a:rPr lang="en-US" altLang="zh-CN" dirty="0"/>
              <a:t>Robert </a:t>
            </a:r>
            <a:r>
              <a:rPr lang="zh-CN" altLang="en-US" dirty="0"/>
              <a:t>莫里斯</a:t>
            </a:r>
            <a:r>
              <a:rPr lang="en-US" altLang="zh-CN" dirty="0"/>
              <a:t> —— </a:t>
            </a:r>
            <a:r>
              <a:rPr lang="zh-CN" altLang="en-US" dirty="0"/>
              <a:t>第一个黑客判罚案例</a:t>
            </a:r>
            <a:endParaRPr lang="en-US" altLang="zh-CN" dirty="0"/>
          </a:p>
          <a:p>
            <a:r>
              <a:rPr lang="zh-CN" altLang="en-US" dirty="0"/>
              <a:t>现在米特尼克是全球著名的安全咨询师和畅销书作家。</a:t>
            </a:r>
            <a:endParaRPr lang="en-US" altLang="zh-CN" dirty="0"/>
          </a:p>
          <a:p>
            <a:r>
              <a:rPr lang="zh-CN" altLang="en-US" dirty="0"/>
              <a:t>而莫里斯现在成为了</a:t>
            </a:r>
            <a:r>
              <a:rPr lang="en-US" altLang="zh-CN" dirty="0"/>
              <a:t>MIT</a:t>
            </a:r>
            <a:r>
              <a:rPr lang="zh-CN" altLang="en-US" dirty="0"/>
              <a:t>的终身教授，在分布式系统领域也取得了很好的研究成果。</a:t>
            </a:r>
            <a:endParaRPr lang="en-US" altLang="zh-CN" dirty="0"/>
          </a:p>
        </p:txBody>
      </p:sp>
      <p:sp>
        <p:nvSpPr>
          <p:cNvPr id="4" name="Slide Number Placeholder 3"/>
          <p:cNvSpPr>
            <a:spLocks noGrp="1"/>
          </p:cNvSpPr>
          <p:nvPr>
            <p:ph type="sldNum" sz="quarter" idx="10"/>
          </p:nvPr>
        </p:nvSpPr>
        <p:spPr/>
        <p:txBody>
          <a:bodyPr/>
          <a:lstStyle/>
          <a:p>
            <a:pPr>
              <a:defRPr/>
            </a:pPr>
            <a:fld id="{424ED01E-F8F9-4F54-B30C-0380FCF998DB}" type="slidenum">
              <a:rPr lang="en-US" altLang="zh-CN" smtClean="0"/>
              <a:pPr>
                <a:defRPr/>
              </a:pPr>
              <a:t>19</a:t>
            </a:fld>
            <a:endParaRPr lang="en-US" altLang="zh-CN"/>
          </a:p>
        </p:txBody>
      </p:sp>
    </p:spTree>
    <p:extLst>
      <p:ext uri="{BB962C8B-B14F-4D97-AF65-F5344CB8AC3E}">
        <p14:creationId xmlns:p14="http://schemas.microsoft.com/office/powerpoint/2010/main" val="17963988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424ED01E-F8F9-4F54-B30C-0380FCF998DB}" type="slidenum">
              <a:rPr lang="en-US" altLang="zh-CN" smtClean="0"/>
              <a:pPr>
                <a:defRPr/>
              </a:pPr>
              <a:t>21</a:t>
            </a:fld>
            <a:endParaRPr lang="en-US" altLang="zh-CN"/>
          </a:p>
        </p:txBody>
      </p:sp>
    </p:spTree>
    <p:extLst>
      <p:ext uri="{BB962C8B-B14F-4D97-AF65-F5344CB8AC3E}">
        <p14:creationId xmlns:p14="http://schemas.microsoft.com/office/powerpoint/2010/main" val="40739751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病毒、恶意代码</a:t>
            </a:r>
            <a:endParaRPr lang="en-US" altLang="zh-CN" dirty="0"/>
          </a:p>
          <a:p>
            <a:r>
              <a:rPr lang="zh-CN" altLang="en-US" dirty="0"/>
              <a:t>黑客</a:t>
            </a:r>
            <a:endParaRPr lang="en-US" altLang="zh-CN" dirty="0"/>
          </a:p>
          <a:p>
            <a:r>
              <a:rPr lang="zh-CN" altLang="en-US" dirty="0"/>
              <a:t>攻防</a:t>
            </a:r>
            <a:endParaRPr lang="en-US" altLang="zh-CN" dirty="0"/>
          </a:p>
          <a:p>
            <a:endParaRPr lang="en-US" dirty="0"/>
          </a:p>
          <a:p>
            <a:r>
              <a:rPr lang="zh-CN" altLang="en-US" dirty="0"/>
              <a:t>网络安全的总结是：</a:t>
            </a:r>
            <a:endParaRPr lang="en-US" altLang="zh-CN" dirty="0"/>
          </a:p>
          <a:p>
            <a:r>
              <a:rPr lang="zh-CN" altLang="en-US" dirty="0"/>
              <a:t>安全面临的是有敌手模型下的</a:t>
            </a:r>
            <a:r>
              <a:rPr lang="en-US" altLang="zh-CN" dirty="0"/>
              <a:t>[</a:t>
            </a:r>
            <a:r>
              <a:rPr lang="zh-CN" altLang="en-US" dirty="0"/>
              <a:t>网络化</a:t>
            </a:r>
            <a:r>
              <a:rPr lang="en-US" altLang="zh-CN" dirty="0"/>
              <a:t>]</a:t>
            </a:r>
            <a:r>
              <a:rPr lang="zh-CN" altLang="en-US" dirty="0"/>
              <a:t>信息系统</a:t>
            </a:r>
            <a:endParaRPr lang="en-US" altLang="zh-CN" dirty="0"/>
          </a:p>
          <a:p>
            <a:r>
              <a:rPr lang="zh-CN" altLang="en-US" dirty="0"/>
              <a:t>安全之道是要找出一系列的“单项函数”，使得攻难守易。</a:t>
            </a:r>
            <a:endParaRPr lang="en-US" altLang="zh-CN" dirty="0"/>
          </a:p>
          <a:p>
            <a:endParaRPr lang="en-US" altLang="zh-CN" dirty="0"/>
          </a:p>
          <a:p>
            <a:endParaRPr lang="en-US" dirty="0"/>
          </a:p>
        </p:txBody>
      </p:sp>
      <p:sp>
        <p:nvSpPr>
          <p:cNvPr id="4" name="Slide Number Placeholder 3"/>
          <p:cNvSpPr>
            <a:spLocks noGrp="1"/>
          </p:cNvSpPr>
          <p:nvPr>
            <p:ph type="sldNum" sz="quarter" idx="10"/>
          </p:nvPr>
        </p:nvSpPr>
        <p:spPr/>
        <p:txBody>
          <a:bodyPr/>
          <a:lstStyle/>
          <a:p>
            <a:pPr>
              <a:defRPr/>
            </a:pPr>
            <a:fld id="{424ED01E-F8F9-4F54-B30C-0380FCF998DB}" type="slidenum">
              <a:rPr lang="en-US" altLang="zh-CN" smtClean="0"/>
              <a:pPr>
                <a:defRPr/>
              </a:pPr>
              <a:t>2</a:t>
            </a:fld>
            <a:endParaRPr lang="en-US" altLang="zh-CN"/>
          </a:p>
        </p:txBody>
      </p:sp>
    </p:spTree>
    <p:extLst>
      <p:ext uri="{BB962C8B-B14F-4D97-AF65-F5344CB8AC3E}">
        <p14:creationId xmlns:p14="http://schemas.microsoft.com/office/powerpoint/2010/main" val="21726477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幻灯片图像占位符 1"/>
          <p:cNvSpPr>
            <a:spLocks noGrp="1" noRot="1" noChangeAspect="1" noTextEdit="1"/>
          </p:cNvSpPr>
          <p:nvPr>
            <p:ph type="sldImg"/>
          </p:nvPr>
        </p:nvSpPr>
        <p:spPr>
          <a:ln/>
        </p:spPr>
      </p:sp>
      <p:sp>
        <p:nvSpPr>
          <p:cNvPr id="91139" name="备注占位符 2"/>
          <p:cNvSpPr>
            <a:spLocks noGrp="1"/>
          </p:cNvSpPr>
          <p:nvPr>
            <p:ph type="body" idx="1"/>
          </p:nvPr>
        </p:nvSpPr>
        <p:spPr>
          <a:noFill/>
          <a:ln/>
        </p:spPr>
        <p:txBody>
          <a:bodyPr/>
          <a:lstStyle/>
          <a:p>
            <a:endParaRPr lang="zh-CN" altLang="en-US"/>
          </a:p>
        </p:txBody>
      </p:sp>
      <p:sp>
        <p:nvSpPr>
          <p:cNvPr id="91140" name="灯片编号占位符 3"/>
          <p:cNvSpPr>
            <a:spLocks noGrp="1"/>
          </p:cNvSpPr>
          <p:nvPr>
            <p:ph type="sldNum" sz="quarter" idx="5"/>
          </p:nvPr>
        </p:nvSpPr>
        <p:spPr>
          <a:noFill/>
        </p:spPr>
        <p:txBody>
          <a:bodyPr/>
          <a:lstStyle/>
          <a:p>
            <a:fld id="{3777D347-4EDC-43B0-9528-0EAB34EAC74D}" type="slidenum">
              <a:rPr lang="en-US" altLang="zh-CN" smtClean="0"/>
              <a:pPr/>
              <a:t>22</a:t>
            </a:fld>
            <a:endParaRPr lang="en-US" altLang="zh-CN"/>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en-US" dirty="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kern="1200" baseline="0" dirty="0">
                <a:solidFill>
                  <a:schemeClr val="tx1"/>
                </a:solidFill>
                <a:latin typeface="Arial" charset="0"/>
                <a:ea typeface="宋体" pitchFamily="2" charset="-122"/>
                <a:cs typeface="+mn-cs"/>
              </a:rPr>
              <a:t>Morris</a:t>
            </a:r>
            <a:r>
              <a:rPr lang="zh-CN" altLang="en-US" sz="1200" kern="1200" baseline="0" dirty="0">
                <a:solidFill>
                  <a:schemeClr val="tx1"/>
                </a:solidFill>
                <a:latin typeface="Arial" charset="0"/>
                <a:ea typeface="宋体" pitchFamily="2" charset="-122"/>
                <a:cs typeface="+mn-cs"/>
              </a:rPr>
              <a:t>蠕虫的编写者是当时就读于美国康乃尔大学研究生一年级的罗伯特</a:t>
            </a:r>
            <a:r>
              <a:rPr lang="en-US" altLang="zh-CN" sz="1200" kern="1200" baseline="0" dirty="0">
                <a:solidFill>
                  <a:schemeClr val="tx1"/>
                </a:solidFill>
                <a:latin typeface="Arial" charset="0"/>
                <a:ea typeface="宋体" pitchFamily="2" charset="-122"/>
                <a:cs typeface="+mn-cs"/>
              </a:rPr>
              <a:t>·</a:t>
            </a:r>
            <a:r>
              <a:rPr lang="zh-CN" altLang="en-US" sz="1200" kern="1200" baseline="0" dirty="0">
                <a:solidFill>
                  <a:schemeClr val="tx1"/>
                </a:solidFill>
                <a:latin typeface="Arial" charset="0"/>
                <a:ea typeface="宋体" pitchFamily="2" charset="-122"/>
                <a:cs typeface="+mn-cs"/>
              </a:rPr>
              <a:t>塔潘</a:t>
            </a:r>
            <a:r>
              <a:rPr lang="en-US" altLang="zh-CN" sz="1200" kern="1200" baseline="0" dirty="0">
                <a:solidFill>
                  <a:schemeClr val="tx1"/>
                </a:solidFill>
                <a:latin typeface="Arial" charset="0"/>
                <a:ea typeface="宋体" pitchFamily="2" charset="-122"/>
                <a:cs typeface="+mn-cs"/>
              </a:rPr>
              <a:t>·</a:t>
            </a:r>
            <a:r>
              <a:rPr lang="zh-CN" altLang="en-US" sz="1200" kern="1200" baseline="0" dirty="0">
                <a:solidFill>
                  <a:schemeClr val="tx1"/>
                </a:solidFill>
                <a:latin typeface="Arial" charset="0"/>
                <a:ea typeface="宋体" pitchFamily="2" charset="-122"/>
                <a:cs typeface="+mn-cs"/>
              </a:rPr>
              <a:t>莫里斯</a:t>
            </a:r>
            <a:r>
              <a:rPr lang="en-US" altLang="zh-CN" sz="1200" kern="1200" baseline="0" dirty="0">
                <a:solidFill>
                  <a:schemeClr val="tx1"/>
                </a:solidFill>
                <a:latin typeface="Arial" charset="0"/>
                <a:ea typeface="宋体" pitchFamily="2" charset="-122"/>
                <a:cs typeface="+mn-cs"/>
              </a:rPr>
              <a:t>(RTM: Robert Tappan Morris)</a:t>
            </a:r>
            <a:r>
              <a:rPr lang="zh-CN" altLang="en-US" sz="1200" kern="1200" baseline="0" dirty="0">
                <a:solidFill>
                  <a:schemeClr val="tx1"/>
                </a:solidFill>
                <a:latin typeface="Arial" charset="0"/>
                <a:ea typeface="宋体" pitchFamily="2" charset="-122"/>
                <a:cs typeface="+mn-cs"/>
              </a:rPr>
              <a:t>，美国国家安全局</a:t>
            </a:r>
            <a:r>
              <a:rPr lang="en-US" altLang="zh-CN" sz="1200" kern="1200" baseline="0" dirty="0">
                <a:solidFill>
                  <a:schemeClr val="tx1"/>
                </a:solidFill>
                <a:latin typeface="Arial" charset="0"/>
                <a:ea typeface="宋体" pitchFamily="2" charset="-122"/>
                <a:cs typeface="+mn-cs"/>
              </a:rPr>
              <a:t>(NSA)</a:t>
            </a:r>
            <a:r>
              <a:rPr lang="zh-CN" altLang="en-US" sz="1200" kern="1200" baseline="0" dirty="0">
                <a:solidFill>
                  <a:schemeClr val="tx1"/>
                </a:solidFill>
                <a:latin typeface="Arial" charset="0"/>
                <a:ea typeface="宋体" pitchFamily="2" charset="-122"/>
                <a:cs typeface="+mn-cs"/>
              </a:rPr>
              <a:t>计算机安全中心首席科学家老罗伯特</a:t>
            </a:r>
            <a:r>
              <a:rPr lang="en-US" altLang="zh-CN" sz="1200" kern="1200" baseline="0" dirty="0">
                <a:solidFill>
                  <a:schemeClr val="tx1"/>
                </a:solidFill>
                <a:latin typeface="Arial" charset="0"/>
                <a:ea typeface="宋体" pitchFamily="2" charset="-122"/>
                <a:cs typeface="+mn-cs"/>
              </a:rPr>
              <a:t>·</a:t>
            </a:r>
            <a:r>
              <a:rPr lang="zh-CN" altLang="en-US" sz="1200" kern="1200" baseline="0" dirty="0">
                <a:solidFill>
                  <a:schemeClr val="tx1"/>
                </a:solidFill>
                <a:latin typeface="Arial" charset="0"/>
                <a:ea typeface="宋体" pitchFamily="2" charset="-122"/>
                <a:cs typeface="+mn-cs"/>
              </a:rPr>
              <a:t>莫里斯的儿子。</a:t>
            </a:r>
            <a:r>
              <a:rPr lang="en-US" altLang="zh-CN" sz="1200" kern="1200" baseline="0" dirty="0">
                <a:solidFill>
                  <a:schemeClr val="tx1"/>
                </a:solidFill>
                <a:latin typeface="Arial" charset="0"/>
                <a:ea typeface="宋体" pitchFamily="2" charset="-122"/>
                <a:cs typeface="+mn-cs"/>
              </a:rPr>
              <a:t>1988</a:t>
            </a:r>
            <a:r>
              <a:rPr lang="zh-CN" altLang="en-US" sz="1200" kern="1200" baseline="0" dirty="0">
                <a:solidFill>
                  <a:schemeClr val="tx1"/>
                </a:solidFill>
                <a:latin typeface="Arial" charset="0"/>
                <a:ea typeface="宋体" pitchFamily="2" charset="-122"/>
                <a:cs typeface="+mn-cs"/>
              </a:rPr>
              <a:t>年冬天，小莫里斯写了一段只有</a:t>
            </a:r>
            <a:r>
              <a:rPr lang="en-US" altLang="zh-CN" sz="1200" kern="1200" baseline="0" dirty="0">
                <a:solidFill>
                  <a:schemeClr val="tx1"/>
                </a:solidFill>
                <a:latin typeface="Arial" charset="0"/>
                <a:ea typeface="宋体" pitchFamily="2" charset="-122"/>
                <a:cs typeface="+mn-cs"/>
              </a:rPr>
              <a:t>99</a:t>
            </a:r>
            <a:r>
              <a:rPr lang="zh-CN" altLang="en-US" sz="1200" kern="1200" baseline="0" dirty="0">
                <a:solidFill>
                  <a:schemeClr val="tx1"/>
                </a:solidFill>
                <a:latin typeface="Arial" charset="0"/>
                <a:ea typeface="宋体" pitchFamily="2" charset="-122"/>
                <a:cs typeface="+mn-cs"/>
              </a:rPr>
              <a:t>行的代码，按照他自己的说法，目标是去测量当时阿帕网的网络规模，代码利用了</a:t>
            </a:r>
            <a:r>
              <a:rPr lang="en-US" altLang="zh-CN" sz="1200" kern="1200" baseline="0" dirty="0">
                <a:solidFill>
                  <a:schemeClr val="tx1"/>
                </a:solidFill>
                <a:latin typeface="Arial" charset="0"/>
                <a:ea typeface="宋体" pitchFamily="2" charset="-122"/>
                <a:cs typeface="+mn-cs"/>
              </a:rPr>
              <a:t>Unix </a:t>
            </a:r>
            <a:r>
              <a:rPr lang="en-US" altLang="zh-CN" sz="1200" kern="1200" baseline="0" dirty="0" err="1">
                <a:solidFill>
                  <a:schemeClr val="tx1"/>
                </a:solidFill>
                <a:latin typeface="Arial" charset="0"/>
                <a:ea typeface="宋体" pitchFamily="2" charset="-122"/>
                <a:cs typeface="+mn-cs"/>
              </a:rPr>
              <a:t>Sendmail</a:t>
            </a:r>
            <a:r>
              <a:rPr lang="zh-CN" altLang="en-US" sz="1200" kern="1200" baseline="0" dirty="0">
                <a:solidFill>
                  <a:schemeClr val="tx1"/>
                </a:solidFill>
                <a:latin typeface="Arial" charset="0"/>
                <a:ea typeface="宋体" pitchFamily="2" charset="-122"/>
                <a:cs typeface="+mn-cs"/>
              </a:rPr>
              <a:t>程序、</a:t>
            </a:r>
            <a:r>
              <a:rPr lang="en-US" altLang="zh-CN" sz="1200" kern="1200" baseline="0" dirty="0">
                <a:solidFill>
                  <a:schemeClr val="tx1"/>
                </a:solidFill>
                <a:latin typeface="Arial" charset="0"/>
                <a:ea typeface="宋体" pitchFamily="2" charset="-122"/>
                <a:cs typeface="+mn-cs"/>
              </a:rPr>
              <a:t>finger</a:t>
            </a:r>
            <a:r>
              <a:rPr lang="zh-CN" altLang="en-US" sz="1200" kern="1200" baseline="0" dirty="0">
                <a:solidFill>
                  <a:schemeClr val="tx1"/>
                </a:solidFill>
                <a:latin typeface="Arial" charset="0"/>
                <a:ea typeface="宋体" pitchFamily="2" charset="-122"/>
                <a:cs typeface="+mn-cs"/>
              </a:rPr>
              <a:t>程序和</a:t>
            </a:r>
            <a:r>
              <a:rPr lang="en-US" altLang="zh-CN" sz="1200" kern="1200" baseline="0" dirty="0" err="1">
                <a:solidFill>
                  <a:schemeClr val="tx1"/>
                </a:solidFill>
                <a:latin typeface="Arial" charset="0"/>
                <a:ea typeface="宋体" pitchFamily="2" charset="-122"/>
                <a:cs typeface="+mn-cs"/>
              </a:rPr>
              <a:t>rsh</a:t>
            </a:r>
            <a:r>
              <a:rPr lang="en-US" altLang="zh-CN" sz="1200" kern="1200" baseline="0" dirty="0">
                <a:solidFill>
                  <a:schemeClr val="tx1"/>
                </a:solidFill>
                <a:latin typeface="Arial" charset="0"/>
                <a:ea typeface="宋体" pitchFamily="2" charset="-122"/>
                <a:cs typeface="+mn-cs"/>
              </a:rPr>
              <a:t>/</a:t>
            </a:r>
            <a:r>
              <a:rPr lang="en-US" altLang="zh-CN" sz="1200" kern="1200" baseline="0" dirty="0" err="1">
                <a:solidFill>
                  <a:schemeClr val="tx1"/>
                </a:solidFill>
                <a:latin typeface="Arial" charset="0"/>
                <a:ea typeface="宋体" pitchFamily="2" charset="-122"/>
                <a:cs typeface="+mn-cs"/>
              </a:rPr>
              <a:t>rexec</a:t>
            </a:r>
            <a:r>
              <a:rPr lang="zh-CN" altLang="en-US" sz="1200" kern="1200" baseline="0" dirty="0">
                <a:solidFill>
                  <a:schemeClr val="tx1"/>
                </a:solidFill>
                <a:latin typeface="Arial" charset="0"/>
                <a:ea typeface="宋体" pitchFamily="2" charset="-122"/>
                <a:cs typeface="+mn-cs"/>
              </a:rPr>
              <a:t>服务中的已知安全漏洞，以及利用从他老爸那拿到的弱口令列表攻击系统的弱密码。</a:t>
            </a:r>
            <a:r>
              <a:rPr lang="en-US" altLang="zh-CN" sz="1200" kern="1200" baseline="0" dirty="0">
                <a:solidFill>
                  <a:schemeClr val="tx1"/>
                </a:solidFill>
                <a:latin typeface="Arial" charset="0"/>
                <a:ea typeface="宋体" pitchFamily="2" charset="-122"/>
                <a:cs typeface="+mn-cs"/>
              </a:rPr>
              <a:t>11</a:t>
            </a:r>
            <a:r>
              <a:rPr lang="zh-CN" altLang="en-US" sz="1200" kern="1200" baseline="0" dirty="0">
                <a:solidFill>
                  <a:schemeClr val="tx1"/>
                </a:solidFill>
                <a:latin typeface="Arial" charset="0"/>
                <a:ea typeface="宋体" pitchFamily="2" charset="-122"/>
                <a:cs typeface="+mn-cs"/>
              </a:rPr>
              <a:t>月</a:t>
            </a:r>
            <a:r>
              <a:rPr lang="en-US" altLang="zh-CN" sz="1200" kern="1200" baseline="0" dirty="0">
                <a:solidFill>
                  <a:schemeClr val="tx1"/>
                </a:solidFill>
                <a:latin typeface="Arial" charset="0"/>
                <a:ea typeface="宋体" pitchFamily="2" charset="-122"/>
                <a:cs typeface="+mn-cs"/>
              </a:rPr>
              <a:t>2</a:t>
            </a:r>
            <a:r>
              <a:rPr lang="zh-CN" altLang="en-US" sz="1200" kern="1200" baseline="0" dirty="0">
                <a:solidFill>
                  <a:schemeClr val="tx1"/>
                </a:solidFill>
                <a:latin typeface="Arial" charset="0"/>
                <a:ea typeface="宋体" pitchFamily="2" charset="-122"/>
                <a:cs typeface="+mn-cs"/>
              </a:rPr>
              <a:t>日小莫里斯跑到</a:t>
            </a:r>
            <a:r>
              <a:rPr lang="en-US" altLang="zh-CN" sz="1200" kern="1200" baseline="0" dirty="0">
                <a:solidFill>
                  <a:schemeClr val="tx1"/>
                </a:solidFill>
                <a:latin typeface="Arial" charset="0"/>
                <a:ea typeface="宋体" pitchFamily="2" charset="-122"/>
                <a:cs typeface="+mn-cs"/>
              </a:rPr>
              <a:t>MIT</a:t>
            </a:r>
            <a:r>
              <a:rPr lang="zh-CN" altLang="en-US" sz="1200" kern="1200" baseline="0" dirty="0">
                <a:solidFill>
                  <a:schemeClr val="tx1"/>
                </a:solidFill>
                <a:latin typeface="Arial" charset="0"/>
                <a:ea typeface="宋体" pitchFamily="2" charset="-122"/>
                <a:cs typeface="+mn-cs"/>
              </a:rPr>
              <a:t>（凑巧的是小莫里斯后来也跑到</a:t>
            </a:r>
            <a:r>
              <a:rPr lang="en-US" altLang="zh-CN" sz="1200" kern="1200" baseline="0" dirty="0">
                <a:solidFill>
                  <a:schemeClr val="tx1"/>
                </a:solidFill>
                <a:latin typeface="Arial" charset="0"/>
                <a:ea typeface="宋体" pitchFamily="2" charset="-122"/>
                <a:cs typeface="+mn-cs"/>
              </a:rPr>
              <a:t>MIT</a:t>
            </a:r>
            <a:r>
              <a:rPr lang="zh-CN" altLang="en-US" sz="1200" kern="1200" baseline="0" dirty="0">
                <a:solidFill>
                  <a:schemeClr val="tx1"/>
                </a:solidFill>
                <a:latin typeface="Arial" charset="0"/>
                <a:ea typeface="宋体" pitchFamily="2" charset="-122"/>
                <a:cs typeface="+mn-cs"/>
              </a:rPr>
              <a:t>当了教授）将这段代码在阿帕网上执行，然而却发生了连他自己也没预料到的后果，代码很快在互联网中传播，短短</a:t>
            </a:r>
            <a:r>
              <a:rPr lang="en-US" altLang="zh-CN" sz="1200" kern="1200" baseline="0" dirty="0">
                <a:solidFill>
                  <a:schemeClr val="tx1"/>
                </a:solidFill>
                <a:latin typeface="Arial" charset="0"/>
                <a:ea typeface="宋体" pitchFamily="2" charset="-122"/>
                <a:cs typeface="+mn-cs"/>
              </a:rPr>
              <a:t>12</a:t>
            </a:r>
            <a:r>
              <a:rPr lang="zh-CN" altLang="en-US" sz="1200" kern="1200" baseline="0" dirty="0">
                <a:solidFill>
                  <a:schemeClr val="tx1"/>
                </a:solidFill>
                <a:latin typeface="Arial" charset="0"/>
                <a:ea typeface="宋体" pitchFamily="2" charset="-122"/>
                <a:cs typeface="+mn-cs"/>
              </a:rPr>
              <a:t>小时内，大概感染了</a:t>
            </a:r>
            <a:r>
              <a:rPr lang="en-US" altLang="zh-CN" sz="1200" kern="1200" baseline="0" dirty="0">
                <a:solidFill>
                  <a:schemeClr val="tx1"/>
                </a:solidFill>
                <a:latin typeface="Arial" charset="0"/>
                <a:ea typeface="宋体" pitchFamily="2" charset="-122"/>
                <a:cs typeface="+mn-cs"/>
              </a:rPr>
              <a:t>6,000</a:t>
            </a:r>
            <a:r>
              <a:rPr lang="zh-CN" altLang="en-US" sz="1200" kern="1200" baseline="0" dirty="0">
                <a:solidFill>
                  <a:schemeClr val="tx1"/>
                </a:solidFill>
                <a:latin typeface="Arial" charset="0"/>
                <a:ea typeface="宋体" pitchFamily="2" charset="-122"/>
                <a:cs typeface="+mn-cs"/>
              </a:rPr>
              <a:t>多台</a:t>
            </a:r>
            <a:r>
              <a:rPr lang="en-US" altLang="zh-CN" sz="1200" kern="1200" baseline="0" dirty="0">
                <a:solidFill>
                  <a:schemeClr val="tx1"/>
                </a:solidFill>
                <a:latin typeface="Arial" charset="0"/>
                <a:ea typeface="宋体" pitchFamily="2" charset="-122"/>
                <a:cs typeface="+mn-cs"/>
              </a:rPr>
              <a:t>Unix</a:t>
            </a:r>
            <a:r>
              <a:rPr lang="zh-CN" altLang="en-US" sz="1200" kern="1200" baseline="0" dirty="0">
                <a:solidFill>
                  <a:schemeClr val="tx1"/>
                </a:solidFill>
                <a:latin typeface="Arial" charset="0"/>
                <a:ea typeface="宋体" pitchFamily="2" charset="-122"/>
                <a:cs typeface="+mn-cs"/>
              </a:rPr>
              <a:t>主机</a:t>
            </a:r>
            <a:r>
              <a:rPr lang="en-US" altLang="zh-CN" sz="1200" kern="1200" baseline="0" dirty="0">
                <a:solidFill>
                  <a:schemeClr val="tx1"/>
                </a:solidFill>
                <a:latin typeface="Arial" charset="0"/>
                <a:ea typeface="宋体" pitchFamily="2" charset="-122"/>
                <a:cs typeface="+mn-cs"/>
              </a:rPr>
              <a:t>(</a:t>
            </a:r>
            <a:r>
              <a:rPr lang="zh-CN" altLang="en-US" sz="1200" kern="1200" baseline="0" dirty="0">
                <a:solidFill>
                  <a:schemeClr val="tx1"/>
                </a:solidFill>
                <a:latin typeface="Arial" charset="0"/>
                <a:ea typeface="宋体" pitchFamily="2" charset="-122"/>
                <a:cs typeface="+mn-cs"/>
              </a:rPr>
              <a:t>约占当时联网计算机数的</a:t>
            </a:r>
            <a:r>
              <a:rPr lang="en-US" altLang="zh-CN" sz="1200" kern="1200" baseline="0" dirty="0">
                <a:solidFill>
                  <a:schemeClr val="tx1"/>
                </a:solidFill>
                <a:latin typeface="Arial" charset="0"/>
                <a:ea typeface="宋体" pitchFamily="2" charset="-122"/>
                <a:cs typeface="+mn-cs"/>
              </a:rPr>
              <a:t>10%)</a:t>
            </a:r>
            <a:r>
              <a:rPr lang="zh-CN" altLang="en-US" sz="1200" kern="1200" baseline="0" dirty="0">
                <a:solidFill>
                  <a:schemeClr val="tx1"/>
                </a:solidFill>
                <a:latin typeface="Arial" charset="0"/>
                <a:ea typeface="宋体" pitchFamily="2" charset="-122"/>
                <a:cs typeface="+mn-cs"/>
              </a:rPr>
              <a:t>，</a:t>
            </a:r>
            <a:r>
              <a:rPr lang="en-US" altLang="zh-CN" sz="1200" kern="1200" baseline="0" dirty="0">
                <a:solidFill>
                  <a:schemeClr val="tx1"/>
                </a:solidFill>
                <a:latin typeface="Arial" charset="0"/>
                <a:ea typeface="宋体" pitchFamily="2" charset="-122"/>
                <a:cs typeface="+mn-cs"/>
              </a:rPr>
              <a:t>Morris</a:t>
            </a:r>
            <a:r>
              <a:rPr lang="zh-CN" altLang="en-US" sz="1200" kern="1200" baseline="0" dirty="0">
                <a:solidFill>
                  <a:schemeClr val="tx1"/>
                </a:solidFill>
                <a:latin typeface="Arial" charset="0"/>
                <a:ea typeface="宋体" pitchFamily="2" charset="-122"/>
                <a:cs typeface="+mn-cs"/>
              </a:rPr>
              <a:t>蠕虫造成了包括国家航空和航天局、军事基地和主要大学计算机停止运行的重大事故，据估算，造成的损失金额达</a:t>
            </a:r>
            <a:r>
              <a:rPr lang="en-US" altLang="zh-CN" sz="1200" kern="1200" baseline="0" dirty="0">
                <a:solidFill>
                  <a:schemeClr val="tx1"/>
                </a:solidFill>
                <a:latin typeface="Arial" charset="0"/>
                <a:ea typeface="宋体" pitchFamily="2" charset="-122"/>
                <a:cs typeface="+mn-cs"/>
              </a:rPr>
              <a:t>1</a:t>
            </a:r>
            <a:r>
              <a:rPr lang="zh-CN" altLang="en-US" sz="1200" kern="1200" baseline="0" dirty="0">
                <a:solidFill>
                  <a:schemeClr val="tx1"/>
                </a:solidFill>
                <a:latin typeface="Arial" charset="0"/>
                <a:ea typeface="宋体" pitchFamily="2" charset="-122"/>
                <a:cs typeface="+mn-cs"/>
              </a:rPr>
              <a:t>千万至</a:t>
            </a:r>
            <a:r>
              <a:rPr lang="en-US" altLang="zh-CN" sz="1200" kern="1200" baseline="0" dirty="0">
                <a:solidFill>
                  <a:schemeClr val="tx1"/>
                </a:solidFill>
                <a:latin typeface="Arial" charset="0"/>
                <a:ea typeface="宋体" pitchFamily="2" charset="-122"/>
                <a:cs typeface="+mn-cs"/>
              </a:rPr>
              <a:t>1</a:t>
            </a:r>
            <a:r>
              <a:rPr lang="zh-CN" altLang="en-US" sz="1200" kern="1200" baseline="0" dirty="0">
                <a:solidFill>
                  <a:schemeClr val="tx1"/>
                </a:solidFill>
                <a:latin typeface="Arial" charset="0"/>
                <a:ea typeface="宋体" pitchFamily="2" charset="-122"/>
                <a:cs typeface="+mn-cs"/>
              </a:rPr>
              <a:t>亿美元。小莫里斯也最终被追查到和逮捕，并被依据美国计算机欺诈与滥用法令判处</a:t>
            </a:r>
            <a:r>
              <a:rPr lang="en-US" altLang="zh-CN" sz="1200" kern="1200" baseline="0" dirty="0">
                <a:solidFill>
                  <a:schemeClr val="tx1"/>
                </a:solidFill>
                <a:latin typeface="Arial" charset="0"/>
                <a:ea typeface="宋体" pitchFamily="2" charset="-122"/>
                <a:cs typeface="+mn-cs"/>
              </a:rPr>
              <a:t>3</a:t>
            </a:r>
            <a:r>
              <a:rPr lang="zh-CN" altLang="en-US" sz="1200" kern="1200" baseline="0" dirty="0">
                <a:solidFill>
                  <a:schemeClr val="tx1"/>
                </a:solidFill>
                <a:latin typeface="Arial" charset="0"/>
                <a:ea typeface="宋体" pitchFamily="2" charset="-122"/>
                <a:cs typeface="+mn-cs"/>
              </a:rPr>
              <a:t>年监禁、</a:t>
            </a:r>
            <a:r>
              <a:rPr lang="en-US" altLang="zh-CN" sz="1200" kern="1200" baseline="0" dirty="0">
                <a:solidFill>
                  <a:schemeClr val="tx1"/>
                </a:solidFill>
                <a:latin typeface="Arial" charset="0"/>
                <a:ea typeface="宋体" pitchFamily="2" charset="-122"/>
                <a:cs typeface="+mn-cs"/>
              </a:rPr>
              <a:t>400</a:t>
            </a:r>
            <a:r>
              <a:rPr lang="zh-CN" altLang="en-US" sz="1200" kern="1200" baseline="0" dirty="0">
                <a:solidFill>
                  <a:schemeClr val="tx1"/>
                </a:solidFill>
                <a:latin typeface="Arial" charset="0"/>
                <a:ea typeface="宋体" pitchFamily="2" charset="-122"/>
                <a:cs typeface="+mn-cs"/>
              </a:rPr>
              <a:t>小时社区服务和</a:t>
            </a:r>
            <a:r>
              <a:rPr lang="en-US" altLang="zh-CN" sz="1200" kern="1200" baseline="0" dirty="0">
                <a:solidFill>
                  <a:schemeClr val="tx1"/>
                </a:solidFill>
                <a:latin typeface="Arial" charset="0"/>
                <a:ea typeface="宋体" pitchFamily="2" charset="-122"/>
                <a:cs typeface="+mn-cs"/>
              </a:rPr>
              <a:t>1</a:t>
            </a:r>
            <a:r>
              <a:rPr lang="zh-CN" altLang="en-US" sz="1200" kern="1200" baseline="0" dirty="0">
                <a:solidFill>
                  <a:schemeClr val="tx1"/>
                </a:solidFill>
                <a:latin typeface="Arial" charset="0"/>
                <a:ea typeface="宋体" pitchFamily="2" charset="-122"/>
                <a:cs typeface="+mn-cs"/>
              </a:rPr>
              <a:t>万美元罚款。</a:t>
            </a:r>
            <a:endParaRPr lang="zh-CN" altLang="en-US" dirty="0"/>
          </a:p>
          <a:p>
            <a:endParaRPr lang="zh-CN" altLang="en-US" dirty="0"/>
          </a:p>
        </p:txBody>
      </p:sp>
      <p:sp>
        <p:nvSpPr>
          <p:cNvPr id="4" name="灯片编号占位符 3"/>
          <p:cNvSpPr>
            <a:spLocks noGrp="1"/>
          </p:cNvSpPr>
          <p:nvPr>
            <p:ph type="sldNum" sz="quarter" idx="10"/>
          </p:nvPr>
        </p:nvSpPr>
        <p:spPr/>
        <p:txBody>
          <a:bodyPr/>
          <a:lstStyle/>
          <a:p>
            <a:pPr>
              <a:defRPr/>
            </a:pPr>
            <a:fld id="{424ED01E-F8F9-4F54-B30C-0380FCF998DB}" type="slidenum">
              <a:rPr lang="en-US" altLang="zh-CN" smtClean="0"/>
              <a:pPr>
                <a:defRPr/>
              </a:pPr>
              <a:t>24</a:t>
            </a:fld>
            <a:endParaRPr lang="en-US" altLang="zh-CN"/>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这封电子邮件的题目非常具有前瞻性，直到</a:t>
            </a:r>
            <a:r>
              <a:rPr lang="en-US" altLang="zh-CN" dirty="0"/>
              <a:t>20</a:t>
            </a:r>
            <a:r>
              <a:rPr lang="zh-CN" altLang="en-US" dirty="0"/>
              <a:t>多年以后的今天，我们上网仍然还需要越过长城，才能走向世界</a:t>
            </a:r>
            <a:endParaRPr lang="en-US" altLang="zh-CN" dirty="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dirty="0"/>
              <a:t>还没过</a:t>
            </a:r>
            <a:r>
              <a:rPr lang="en-US" altLang="zh-CN" dirty="0"/>
              <a:t>20</a:t>
            </a:r>
            <a:r>
              <a:rPr lang="zh-CN" altLang="en-US" dirty="0"/>
              <a:t>年，又筑起防火长城，建设大中华局域网了。</a:t>
            </a:r>
            <a:endParaRPr lang="en-US" altLang="zh-CN" dirty="0"/>
          </a:p>
          <a:p>
            <a:endParaRPr lang="zh-CN" altLang="en-US" dirty="0"/>
          </a:p>
        </p:txBody>
      </p:sp>
      <p:sp>
        <p:nvSpPr>
          <p:cNvPr id="4" name="灯片编号占位符 3"/>
          <p:cNvSpPr>
            <a:spLocks noGrp="1"/>
          </p:cNvSpPr>
          <p:nvPr>
            <p:ph type="sldNum" sz="quarter" idx="10"/>
          </p:nvPr>
        </p:nvSpPr>
        <p:spPr/>
        <p:txBody>
          <a:bodyPr/>
          <a:lstStyle/>
          <a:p>
            <a:pPr>
              <a:defRPr/>
            </a:pPr>
            <a:fld id="{424ED01E-F8F9-4F54-B30C-0380FCF998DB}" type="slidenum">
              <a:rPr lang="en-US" altLang="zh-CN" smtClean="0"/>
              <a:pPr>
                <a:defRPr/>
              </a:pPr>
              <a:t>25</a:t>
            </a:fld>
            <a:endParaRPr lang="en-US" altLang="zh-CN"/>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真实情况是什么样的呢？</a:t>
            </a:r>
            <a:endParaRPr lang="en-US" altLang="zh-CN" dirty="0"/>
          </a:p>
          <a:p>
            <a:endParaRPr lang="en-US" dirty="0"/>
          </a:p>
          <a:p>
            <a:r>
              <a:rPr lang="zh-CN" altLang="en-US" dirty="0"/>
              <a:t>发现很多此类通过僵尸网络恶意吸费的恶意软件，但还没有一起破获案件。</a:t>
            </a:r>
            <a:endParaRPr lang="en-US" altLang="zh-CN" dirty="0"/>
          </a:p>
          <a:p>
            <a:r>
              <a:rPr lang="zh-CN" altLang="en-US" dirty="0"/>
              <a:t>手机安全公司也不关注，我从另一家手机安全公司分析报告中挖掘出可追查的线索，</a:t>
            </a:r>
            <a:endParaRPr lang="en-US" altLang="zh-CN" dirty="0"/>
          </a:p>
          <a:p>
            <a:r>
              <a:rPr lang="zh-CN" altLang="en-US" dirty="0"/>
              <a:t>花了一个下午追查后，觉得完全可能找出幕后黑手，于是找网秦获得样本和感染规模，</a:t>
            </a:r>
            <a:endParaRPr lang="en-US" altLang="zh-CN" dirty="0"/>
          </a:p>
          <a:p>
            <a:r>
              <a:rPr lang="zh-CN" altLang="en-US" dirty="0"/>
              <a:t>报告给公安协助办案，公安遭遇两会，延误时间。</a:t>
            </a:r>
            <a:endParaRPr lang="en-US" altLang="zh-CN" dirty="0"/>
          </a:p>
          <a:p>
            <a:endParaRPr lang="en-US" altLang="zh-CN" dirty="0"/>
          </a:p>
          <a:p>
            <a:r>
              <a:rPr lang="zh-CN" altLang="en-US" dirty="0"/>
              <a:t>网秦和央视出于利益需要，在我出国时，单方行动，找了一堆所谓专家，做了这期节目。</a:t>
            </a:r>
            <a:endParaRPr lang="en-US" altLang="zh-CN" dirty="0"/>
          </a:p>
          <a:p>
            <a:r>
              <a:rPr lang="zh-CN" altLang="en-US" dirty="0"/>
              <a:t>打草惊蛇，案子也基本上查不下去了。</a:t>
            </a:r>
            <a:endParaRPr lang="en-US" altLang="zh-CN" dirty="0"/>
          </a:p>
          <a:p>
            <a:endParaRPr lang="en-US" dirty="0"/>
          </a:p>
        </p:txBody>
      </p:sp>
      <p:sp>
        <p:nvSpPr>
          <p:cNvPr id="4" name="Slide Number Placeholder 3"/>
          <p:cNvSpPr>
            <a:spLocks noGrp="1"/>
          </p:cNvSpPr>
          <p:nvPr>
            <p:ph type="sldNum" sz="quarter" idx="10"/>
          </p:nvPr>
        </p:nvSpPr>
        <p:spPr/>
        <p:txBody>
          <a:bodyPr/>
          <a:lstStyle/>
          <a:p>
            <a:pPr>
              <a:defRPr/>
            </a:pPr>
            <a:fld id="{424ED01E-F8F9-4F54-B30C-0380FCF998DB}" type="slidenum">
              <a:rPr lang="en-US" altLang="zh-CN" smtClean="0"/>
              <a:pPr>
                <a:defRPr/>
              </a:pPr>
              <a:t>44</a:t>
            </a:fld>
            <a:endParaRPr lang="en-US" altLang="zh-CN"/>
          </a:p>
        </p:txBody>
      </p:sp>
    </p:spTree>
    <p:extLst>
      <p:ext uri="{BB962C8B-B14F-4D97-AF65-F5344CB8AC3E}">
        <p14:creationId xmlns:p14="http://schemas.microsoft.com/office/powerpoint/2010/main" val="40437883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a:t>
            </a:r>
            <a:r>
              <a:rPr lang="en-US" baseline="0" dirty="0"/>
              <a:t> did we investigate Chinese underground economy, it’s because we located the underground black markets in the dark corners on Chinese Internet. </a:t>
            </a:r>
          </a:p>
          <a:p>
            <a:r>
              <a:rPr lang="en-US" baseline="0" dirty="0"/>
              <a:t>There are two types of black markets, the first type is built upon some web forum. </a:t>
            </a:r>
          </a:p>
          <a:p>
            <a:r>
              <a:rPr lang="en-US" dirty="0"/>
              <a:t>We</a:t>
            </a:r>
            <a:r>
              <a:rPr lang="en-US" baseline="0" dirty="0"/>
              <a:t> found some post bars are dedicated for underground black markets on Baidu Post Bar. </a:t>
            </a:r>
          </a:p>
          <a:p>
            <a:r>
              <a:rPr lang="en-US" baseline="0" dirty="0"/>
              <a:t>It is claimed to be the biggest Chinese Web forum, using a keyword-based forum organization, </a:t>
            </a:r>
          </a:p>
          <a:p>
            <a:r>
              <a:rPr lang="en-US" baseline="0" dirty="0"/>
              <a:t>then only when you know the jargons, then you can use the jargon keywords to access the underground black markets. </a:t>
            </a:r>
          </a:p>
          <a:p>
            <a:r>
              <a:rPr lang="en-US" baseline="0" dirty="0"/>
              <a:t>For example, when you enter the “Material”, the jargon for the “banking info”, you will enter the underground black market, </a:t>
            </a:r>
          </a:p>
          <a:p>
            <a:r>
              <a:rPr lang="en-US" baseline="0" dirty="0"/>
              <a:t>with many Sale and Want Ads for banking info. </a:t>
            </a:r>
          </a:p>
          <a:p>
            <a:endParaRPr lang="en-US" baseline="0" dirty="0"/>
          </a:p>
          <a:p>
            <a:r>
              <a:rPr lang="en-US" baseline="0" dirty="0"/>
              <a:t>We’ve </a:t>
            </a:r>
            <a:r>
              <a:rPr lang="en-US" sz="1200" kern="1200" dirty="0">
                <a:solidFill>
                  <a:schemeClr val="tx1"/>
                </a:solidFill>
                <a:effectLst/>
                <a:latin typeface="Arial" charset="0"/>
                <a:ea typeface="宋体" pitchFamily="2" charset="-122"/>
                <a:cs typeface="+mn-cs"/>
              </a:rPr>
              <a:t>deciphered the meanings of the vast majority of underground</a:t>
            </a:r>
            <a:r>
              <a:rPr lang="en-US" sz="1200" kern="1200" baseline="0" dirty="0">
                <a:solidFill>
                  <a:schemeClr val="tx1"/>
                </a:solidFill>
                <a:effectLst/>
                <a:latin typeface="Arial" charset="0"/>
                <a:ea typeface="宋体" pitchFamily="2" charset="-122"/>
                <a:cs typeface="+mn-cs"/>
              </a:rPr>
              <a:t> jargons,  and </a:t>
            </a:r>
            <a:r>
              <a:rPr lang="en-US" sz="1200" kern="1200" dirty="0">
                <a:solidFill>
                  <a:schemeClr val="tx1"/>
                </a:solidFill>
                <a:effectLst/>
                <a:latin typeface="Arial" charset="0"/>
                <a:ea typeface="宋体" pitchFamily="2" charset="-122"/>
                <a:cs typeface="+mn-cs"/>
              </a:rPr>
              <a:t>through exhaustive jargon keyword searching,</a:t>
            </a:r>
            <a:r>
              <a:rPr lang="en-US" sz="1200" kern="1200" baseline="0" dirty="0">
                <a:solidFill>
                  <a:schemeClr val="tx1"/>
                </a:solidFill>
                <a:effectLst/>
                <a:latin typeface="Arial" charset="0"/>
                <a:ea typeface="宋体" pitchFamily="2" charset="-122"/>
                <a:cs typeface="+mn-cs"/>
              </a:rPr>
              <a:t> </a:t>
            </a:r>
          </a:p>
          <a:p>
            <a:r>
              <a:rPr lang="en-US" sz="1200" kern="1200" baseline="0" dirty="0">
                <a:solidFill>
                  <a:schemeClr val="tx1"/>
                </a:solidFill>
                <a:effectLst/>
                <a:latin typeface="Arial" charset="0"/>
                <a:ea typeface="宋体" pitchFamily="2" charset="-122"/>
                <a:cs typeface="+mn-cs"/>
              </a:rPr>
              <a:t>We have been monitoring 129 dedicated post bars for black markets, and crawled all of  the posts in the forum, then we </a:t>
            </a:r>
          </a:p>
          <a:p>
            <a:r>
              <a:rPr lang="en-US" sz="1200" kern="1200" baseline="0" dirty="0">
                <a:solidFill>
                  <a:schemeClr val="tx1"/>
                </a:solidFill>
                <a:effectLst/>
                <a:latin typeface="Arial" charset="0"/>
                <a:ea typeface="宋体" pitchFamily="2" charset="-122"/>
                <a:cs typeface="+mn-cs"/>
              </a:rPr>
              <a:t>Have the black markets dataset for 8 years, from 2004 to 2011, </a:t>
            </a:r>
            <a:r>
              <a:rPr lang="en-US" sz="1200" kern="1200" dirty="0">
                <a:solidFill>
                  <a:schemeClr val="tx1"/>
                </a:solidFill>
                <a:effectLst/>
                <a:latin typeface="Arial" charset="0"/>
                <a:ea typeface="宋体" pitchFamily="2" charset="-122"/>
                <a:cs typeface="+mn-cs"/>
              </a:rPr>
              <a:t>containing 753</a:t>
            </a:r>
            <a:r>
              <a:rPr lang="en-US" sz="1200" kern="1200" baseline="0" dirty="0">
                <a:solidFill>
                  <a:schemeClr val="tx1"/>
                </a:solidFill>
                <a:effectLst/>
                <a:latin typeface="Arial" charset="0"/>
                <a:ea typeface="宋体" pitchFamily="2" charset="-122"/>
                <a:cs typeface="+mn-cs"/>
              </a:rPr>
              <a:t> thousand </a:t>
            </a:r>
            <a:r>
              <a:rPr lang="en-US" sz="1200" kern="1200" dirty="0">
                <a:solidFill>
                  <a:schemeClr val="tx1"/>
                </a:solidFill>
                <a:effectLst/>
                <a:latin typeface="Arial" charset="0"/>
                <a:ea typeface="宋体" pitchFamily="2" charset="-122"/>
                <a:cs typeface="+mn-cs"/>
              </a:rPr>
              <a:t>DE duplicated</a:t>
            </a:r>
            <a:r>
              <a:rPr lang="en-US" sz="1200" kern="1200" baseline="0" dirty="0">
                <a:solidFill>
                  <a:schemeClr val="tx1"/>
                </a:solidFill>
                <a:effectLst/>
                <a:latin typeface="Arial" charset="0"/>
                <a:ea typeface="宋体" pitchFamily="2" charset="-122"/>
                <a:cs typeface="+mn-cs"/>
              </a:rPr>
              <a:t> </a:t>
            </a:r>
            <a:r>
              <a:rPr lang="en-US" sz="1200" kern="1200" dirty="0">
                <a:solidFill>
                  <a:schemeClr val="tx1"/>
                </a:solidFill>
                <a:effectLst/>
                <a:latin typeface="Arial" charset="0"/>
                <a:ea typeface="宋体" pitchFamily="2" charset="-122"/>
                <a:cs typeface="+mn-cs"/>
              </a:rPr>
              <a:t>posts</a:t>
            </a:r>
            <a:r>
              <a:rPr lang="en-US" sz="1200" kern="1200" baseline="0" dirty="0">
                <a:solidFill>
                  <a:schemeClr val="tx1"/>
                </a:solidFill>
                <a:effectLst/>
                <a:latin typeface="Arial" charset="0"/>
                <a:ea typeface="宋体" pitchFamily="2" charset="-122"/>
                <a:cs typeface="+mn-cs"/>
              </a:rPr>
              <a:t> from 255 thousand </a:t>
            </a:r>
          </a:p>
          <a:p>
            <a:r>
              <a:rPr lang="en-US" sz="1200" kern="1200" baseline="0" dirty="0">
                <a:solidFill>
                  <a:schemeClr val="tx1"/>
                </a:solidFill>
                <a:effectLst/>
                <a:latin typeface="Arial" charset="0"/>
                <a:ea typeface="宋体" pitchFamily="2" charset="-122"/>
                <a:cs typeface="+mn-cs"/>
              </a:rPr>
              <a:t>Participants. </a:t>
            </a:r>
            <a:endParaRPr lang="en-US" baseline="0" dirty="0"/>
          </a:p>
        </p:txBody>
      </p:sp>
      <p:sp>
        <p:nvSpPr>
          <p:cNvPr id="4" name="Slide Number Placeholder 3"/>
          <p:cNvSpPr>
            <a:spLocks noGrp="1"/>
          </p:cNvSpPr>
          <p:nvPr>
            <p:ph type="sldNum" sz="quarter" idx="10"/>
          </p:nvPr>
        </p:nvSpPr>
        <p:spPr/>
        <p:txBody>
          <a:bodyPr/>
          <a:lstStyle/>
          <a:p>
            <a:pPr>
              <a:defRPr/>
            </a:pPr>
            <a:fld id="{424ED01E-F8F9-4F54-B30C-0380FCF998DB}" type="slidenum">
              <a:rPr lang="en-US" altLang="zh-CN" smtClean="0"/>
              <a:pPr>
                <a:defRPr/>
              </a:pPr>
              <a:t>49</a:t>
            </a:fld>
            <a:endParaRPr lang="en-US" altLang="zh-CN"/>
          </a:p>
        </p:txBody>
      </p:sp>
    </p:spTree>
    <p:extLst>
      <p:ext uri="{BB962C8B-B14F-4D97-AF65-F5344CB8AC3E}">
        <p14:creationId xmlns:p14="http://schemas.microsoft.com/office/powerpoint/2010/main" val="39998766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kern="1200" dirty="0">
                <a:solidFill>
                  <a:schemeClr val="tx1"/>
                </a:solidFill>
                <a:effectLst/>
                <a:latin typeface="Arial" charset="0"/>
                <a:ea typeface="宋体" pitchFamily="2" charset="-122"/>
                <a:cs typeface="+mn-cs"/>
              </a:rPr>
              <a:t>A greater number of</a:t>
            </a:r>
            <a:r>
              <a:rPr lang="en-US" sz="2000" kern="1200" baseline="0" dirty="0">
                <a:solidFill>
                  <a:schemeClr val="tx1"/>
                </a:solidFill>
                <a:effectLst/>
                <a:latin typeface="Arial" charset="0"/>
                <a:ea typeface="宋体" pitchFamily="2" charset="-122"/>
                <a:cs typeface="+mn-cs"/>
              </a:rPr>
              <a:t> </a:t>
            </a:r>
            <a:r>
              <a:rPr lang="en-US" sz="2000" baseline="0" dirty="0"/>
              <a:t>underground black markets on Chinese Internet are built upon Tencent QQ chatting groups, </a:t>
            </a:r>
          </a:p>
          <a:p>
            <a:r>
              <a:rPr lang="en-US" sz="2000" baseline="0" dirty="0"/>
              <a:t>We also used jargon keywords to search them, we totally found more than 2 thousand dedicated QQ chatting groups for black markets. </a:t>
            </a:r>
          </a:p>
          <a:p>
            <a:r>
              <a:rPr lang="en-US" sz="2000" baseline="0" dirty="0"/>
              <a:t>But we need to use jargon and pretext to pretend the participants in the black markets, to get approved to join these groups. </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2000" baseline="0" dirty="0"/>
              <a:t>But Tencent QQ is close-sourced and we need to pass the CAPHCHTA, due </a:t>
            </a:r>
            <a:r>
              <a:rPr lang="en-US" sz="1200" kern="1200" dirty="0">
                <a:solidFill>
                  <a:schemeClr val="tx1"/>
                </a:solidFill>
                <a:effectLst/>
                <a:latin typeface="Arial" charset="0"/>
                <a:ea typeface="宋体" pitchFamily="2" charset="-122"/>
                <a:cs typeface="+mn-cs"/>
              </a:rPr>
              <a:t>to workload and time constraints, we only selectively </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pitchFamily="2" charset="-122"/>
                <a:cs typeface="+mn-cs"/>
              </a:rPr>
              <a:t>joined 130 groups with their sizes exceeds some certain thresholds, and continuous monitored them for a period of a whole month in March 2012.</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pitchFamily="2" charset="-122"/>
                <a:cs typeface="+mn-cs"/>
              </a:rPr>
              <a:t>The measurement dataset contains</a:t>
            </a:r>
            <a:r>
              <a:rPr lang="en-US" sz="1200" kern="1200" baseline="0" dirty="0">
                <a:solidFill>
                  <a:schemeClr val="tx1"/>
                </a:solidFill>
                <a:effectLst/>
                <a:latin typeface="Arial" charset="0"/>
                <a:ea typeface="宋体" pitchFamily="2" charset="-122"/>
                <a:cs typeface="+mn-cs"/>
              </a:rPr>
              <a:t> about 43 thousand de duplicated </a:t>
            </a:r>
            <a:r>
              <a:rPr lang="en-US" sz="1200" kern="1200" baseline="0" dirty="0" err="1">
                <a:solidFill>
                  <a:schemeClr val="tx1"/>
                </a:solidFill>
                <a:effectLst/>
                <a:latin typeface="Arial" charset="0"/>
                <a:ea typeface="宋体" pitchFamily="2" charset="-122"/>
                <a:cs typeface="+mn-cs"/>
              </a:rPr>
              <a:t>msgs</a:t>
            </a:r>
            <a:r>
              <a:rPr lang="en-US" sz="1200" kern="1200" baseline="0" dirty="0">
                <a:solidFill>
                  <a:schemeClr val="tx1"/>
                </a:solidFill>
                <a:effectLst/>
                <a:latin typeface="Arial" charset="0"/>
                <a:ea typeface="宋体" pitchFamily="2" charset="-122"/>
                <a:cs typeface="+mn-cs"/>
              </a:rPr>
              <a:t> from 5K participants. </a:t>
            </a:r>
            <a:endParaRPr lang="en-US" sz="1200" kern="1200" dirty="0">
              <a:solidFill>
                <a:schemeClr val="tx1"/>
              </a:solidFill>
              <a:effectLst/>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endParaRPr lang="zh-CN" altLang="en-US" sz="1200" kern="1200" dirty="0">
              <a:solidFill>
                <a:schemeClr val="tx1"/>
              </a:solidFill>
              <a:effectLst/>
              <a:latin typeface="Arial" charset="0"/>
              <a:ea typeface="宋体" pitchFamily="2" charset="-122"/>
              <a:cs typeface="+mn-cs"/>
            </a:endParaRPr>
          </a:p>
          <a:p>
            <a:r>
              <a:rPr lang="en-US" sz="2000" baseline="0" dirty="0"/>
              <a:t> </a:t>
            </a:r>
            <a:endParaRPr lang="en-US" sz="2000" dirty="0"/>
          </a:p>
        </p:txBody>
      </p:sp>
      <p:sp>
        <p:nvSpPr>
          <p:cNvPr id="4" name="Slide Number Placeholder 3"/>
          <p:cNvSpPr>
            <a:spLocks noGrp="1"/>
          </p:cNvSpPr>
          <p:nvPr>
            <p:ph type="sldNum" sz="quarter" idx="10"/>
          </p:nvPr>
        </p:nvSpPr>
        <p:spPr/>
        <p:txBody>
          <a:bodyPr/>
          <a:lstStyle/>
          <a:p>
            <a:pPr>
              <a:defRPr/>
            </a:pPr>
            <a:fld id="{424ED01E-F8F9-4F54-B30C-0380FCF998DB}" type="slidenum">
              <a:rPr lang="en-US" altLang="zh-CN" smtClean="0"/>
              <a:pPr>
                <a:defRPr/>
              </a:pPr>
              <a:t>50</a:t>
            </a:fld>
            <a:endParaRPr lang="en-US" altLang="zh-CN"/>
          </a:p>
        </p:txBody>
      </p:sp>
    </p:spTree>
    <p:extLst>
      <p:ext uri="{BB962C8B-B14F-4D97-AF65-F5344CB8AC3E}">
        <p14:creationId xmlns:p14="http://schemas.microsoft.com/office/powerpoint/2010/main" val="1522729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pitchFamily="2" charset="-122"/>
                <a:cs typeface="+mn-cs"/>
              </a:rPr>
              <a:t>Using the </a:t>
            </a:r>
            <a:r>
              <a:rPr lang="en-US" sz="1200" kern="1200" dirty="0" err="1">
                <a:solidFill>
                  <a:schemeClr val="tx1"/>
                </a:solidFill>
                <a:effectLst/>
                <a:latin typeface="Arial" charset="0"/>
                <a:ea typeface="宋体" pitchFamily="2" charset="-122"/>
                <a:cs typeface="+mn-cs"/>
              </a:rPr>
              <a:t>baidu</a:t>
            </a:r>
            <a:r>
              <a:rPr lang="en-US" sz="1200" kern="1200" dirty="0">
                <a:solidFill>
                  <a:schemeClr val="tx1"/>
                </a:solidFill>
                <a:effectLst/>
                <a:latin typeface="Arial" charset="0"/>
                <a:ea typeface="宋体" pitchFamily="2" charset="-122"/>
                <a:cs typeface="+mn-cs"/>
              </a:rPr>
              <a:t> dataset, we generated the annual statistics of the posts, threads, and participants, as shown</a:t>
            </a:r>
            <a:r>
              <a:rPr lang="en-US" sz="1200" kern="1200" baseline="0" dirty="0">
                <a:solidFill>
                  <a:schemeClr val="tx1"/>
                </a:solidFill>
                <a:effectLst/>
                <a:latin typeface="Arial" charset="0"/>
                <a:ea typeface="宋体" pitchFamily="2" charset="-122"/>
                <a:cs typeface="+mn-cs"/>
              </a:rPr>
              <a:t> in this figure,</a:t>
            </a:r>
            <a:endParaRPr lang="en-US" sz="1200" kern="1200" dirty="0">
              <a:solidFill>
                <a:schemeClr val="tx1"/>
              </a:solidFill>
              <a:effectLst/>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pitchFamily="2" charset="-122"/>
                <a:cs typeface="+mn-cs"/>
              </a:rPr>
              <a:t>it can reflect the development process and trends of Chinese underground economy.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pitchFamily="2" charset="-122"/>
                <a:cs typeface="+mn-cs"/>
              </a:rPr>
              <a:t>From 2004 to 2005, Chinese underground economy is still in the its stage of bud development</a:t>
            </a:r>
            <a:r>
              <a:rPr lang="zh-CN" altLang="en-US" dirty="0">
                <a:effectLst/>
              </a:rPr>
              <a:t> </a:t>
            </a:r>
            <a:endParaRPr lang="en-US" altLang="zh-CN" dirty="0">
              <a:effectLst/>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a:effectLst/>
              </a:rPr>
              <a:t>And then from 2006 to 2008,</a:t>
            </a:r>
            <a:r>
              <a:rPr lang="en-US" baseline="0" dirty="0">
                <a:effectLst/>
              </a:rPr>
              <a:t> </a:t>
            </a:r>
            <a:r>
              <a:rPr lang="en-US" sz="1200" kern="1200" dirty="0">
                <a:solidFill>
                  <a:schemeClr val="tx1"/>
                </a:solidFill>
                <a:effectLst/>
                <a:latin typeface="Arial" charset="0"/>
                <a:ea typeface="宋体" pitchFamily="2" charset="-122"/>
                <a:cs typeface="+mn-cs"/>
              </a:rPr>
              <a:t>Chinese underground economy had a rapid expansion,</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pitchFamily="2" charset="-122"/>
                <a:cs typeface="+mn-cs"/>
              </a:rPr>
              <a:t>And it entered a platform stage from 2008 to 2009, the growth in 2009 is not obvious, and the number of threads decreased for the first time. </a:t>
            </a: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a:t>It is</a:t>
            </a:r>
            <a:r>
              <a:rPr lang="en-US" baseline="0" dirty="0"/>
              <a:t> because </a:t>
            </a:r>
            <a:r>
              <a:rPr lang="en-US" sz="1200" kern="1200" dirty="0">
                <a:solidFill>
                  <a:schemeClr val="tx1"/>
                </a:solidFill>
                <a:effectLst/>
                <a:latin typeface="Arial" charset="0"/>
                <a:ea typeface="宋体" pitchFamily="2" charset="-122"/>
                <a:cs typeface="+mn-cs"/>
              </a:rPr>
              <a:t>the amendments of the criminal law to combat cybercrime</a:t>
            </a:r>
            <a:r>
              <a:rPr lang="zh-CN" altLang="en-US" dirty="0">
                <a:effectLst/>
              </a:rPr>
              <a:t> </a:t>
            </a:r>
            <a:r>
              <a:rPr lang="en-US" altLang="zh-CN" dirty="0">
                <a:effectLst/>
              </a:rPr>
              <a:t>was</a:t>
            </a:r>
            <a:r>
              <a:rPr lang="en-US" altLang="zh-CN" baseline="0" dirty="0">
                <a:effectLst/>
              </a:rPr>
              <a:t> </a:t>
            </a:r>
            <a:r>
              <a:rPr lang="en-US" sz="1200" kern="1200" dirty="0">
                <a:solidFill>
                  <a:schemeClr val="tx1"/>
                </a:solidFill>
                <a:effectLst/>
                <a:latin typeface="Arial" charset="0"/>
                <a:ea typeface="宋体" pitchFamily="2" charset="-122"/>
                <a:cs typeface="+mn-cs"/>
              </a:rPr>
              <a:t>approved in the Feb 2009, </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pitchFamily="2" charset="-122"/>
                <a:cs typeface="+mn-cs"/>
              </a:rPr>
              <a:t>And Chinese police also successfully uncovered a number of large cybercrime cases</a:t>
            </a:r>
            <a:r>
              <a:rPr lang="en-US" sz="1200" kern="1200" baseline="0" dirty="0">
                <a:solidFill>
                  <a:schemeClr val="tx1"/>
                </a:solidFill>
                <a:effectLst/>
                <a:latin typeface="Arial" charset="0"/>
                <a:ea typeface="宋体" pitchFamily="2" charset="-122"/>
                <a:cs typeface="+mn-cs"/>
              </a:rPr>
              <a:t> in a short-term </a:t>
            </a:r>
            <a:r>
              <a:rPr lang="en-US" sz="1200" kern="1200" dirty="0">
                <a:solidFill>
                  <a:schemeClr val="tx1"/>
                </a:solidFill>
                <a:effectLst/>
                <a:latin typeface="Arial" charset="0"/>
                <a:ea typeface="宋体" pitchFamily="2" charset="-122"/>
                <a:cs typeface="+mn-cs"/>
              </a:rPr>
              <a:t>campaign action.</a:t>
            </a:r>
            <a:endParaRPr lang="en-US" sz="1200" kern="1200" baseline="0" dirty="0">
              <a:solidFill>
                <a:schemeClr val="tx1"/>
              </a:solidFill>
              <a:effectLst/>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a:solidFill>
                  <a:schemeClr val="tx1"/>
                </a:solidFill>
                <a:effectLst/>
                <a:latin typeface="Arial" charset="0"/>
                <a:ea typeface="宋体" pitchFamily="2" charset="-122"/>
                <a:cs typeface="+mn-cs"/>
              </a:rPr>
              <a:t>thus </a:t>
            </a:r>
            <a:r>
              <a:rPr lang="en-US" sz="1200" kern="1200" dirty="0">
                <a:solidFill>
                  <a:schemeClr val="tx1"/>
                </a:solidFill>
                <a:effectLst/>
                <a:latin typeface="Arial" charset="0"/>
                <a:ea typeface="宋体" pitchFamily="2" charset="-122"/>
                <a:cs typeface="+mn-cs"/>
              </a:rPr>
              <a:t>achieved a certain deterrent effect to the underground economy</a:t>
            </a:r>
            <a:r>
              <a:rPr lang="zh-CN" altLang="en-US" dirty="0">
                <a:effectLst/>
              </a:rPr>
              <a:t> </a:t>
            </a:r>
            <a:endParaRPr lang="en-US" dirty="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pitchFamily="2" charset="-122"/>
                <a:cs typeface="+mn-cs"/>
              </a:rPr>
              <a:t>From 2010 to 2011, because the long-term countermeasures against cybercrime</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pitchFamily="2" charset="-122"/>
                <a:cs typeface="+mn-cs"/>
              </a:rPr>
              <a:t>were not effective, </a:t>
            </a:r>
            <a:r>
              <a:rPr lang="en-US" sz="1200" kern="1200" dirty="0" err="1">
                <a:solidFill>
                  <a:schemeClr val="tx1"/>
                </a:solidFill>
                <a:effectLst/>
                <a:latin typeface="Arial" charset="0"/>
                <a:ea typeface="宋体" pitchFamily="2" charset="-122"/>
                <a:cs typeface="+mn-cs"/>
              </a:rPr>
              <a:t>Chineseunderground</a:t>
            </a:r>
            <a:r>
              <a:rPr lang="en-US" sz="1200" kern="1200" dirty="0">
                <a:solidFill>
                  <a:schemeClr val="tx1"/>
                </a:solidFill>
                <a:effectLst/>
                <a:latin typeface="Arial" charset="0"/>
                <a:ea typeface="宋体" pitchFamily="2" charset="-122"/>
                <a:cs typeface="+mn-cs"/>
              </a:rPr>
              <a:t> economy again showed a trend of rapid growth.</a:t>
            </a:r>
            <a:r>
              <a:rPr lang="zh-CN" altLang="en-US" dirty="0">
                <a:effectLst/>
              </a:rPr>
              <a:t> </a:t>
            </a:r>
            <a:endParaRPr lang="en-US" dirty="0"/>
          </a:p>
        </p:txBody>
      </p:sp>
      <p:sp>
        <p:nvSpPr>
          <p:cNvPr id="4" name="Slide Number Placeholder 3"/>
          <p:cNvSpPr>
            <a:spLocks noGrp="1"/>
          </p:cNvSpPr>
          <p:nvPr>
            <p:ph type="sldNum" sz="quarter" idx="10"/>
          </p:nvPr>
        </p:nvSpPr>
        <p:spPr/>
        <p:txBody>
          <a:bodyPr/>
          <a:lstStyle/>
          <a:p>
            <a:pPr>
              <a:defRPr/>
            </a:pPr>
            <a:fld id="{424ED01E-F8F9-4F54-B30C-0380FCF998DB}" type="slidenum">
              <a:rPr lang="en-US" altLang="zh-CN" smtClean="0"/>
              <a:pPr>
                <a:defRPr/>
              </a:pPr>
              <a:t>51</a:t>
            </a:fld>
            <a:endParaRPr lang="en-US" altLang="zh-CN"/>
          </a:p>
        </p:txBody>
      </p:sp>
    </p:spTree>
    <p:extLst>
      <p:ext uri="{BB962C8B-B14F-4D97-AF65-F5344CB8AC3E}">
        <p14:creationId xmlns:p14="http://schemas.microsoft.com/office/powerpoint/2010/main" val="15653937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this figure shows </a:t>
            </a:r>
            <a:r>
              <a:rPr lang="en-US" sz="1200" kern="1200" dirty="0">
                <a:solidFill>
                  <a:schemeClr val="tx1"/>
                </a:solidFill>
                <a:effectLst/>
                <a:latin typeface="Arial" charset="0"/>
                <a:ea typeface="宋体" pitchFamily="2" charset="-122"/>
                <a:cs typeface="+mn-cs"/>
              </a:rPr>
              <a:t>the monthly statistics of the posts and threads.</a:t>
            </a:r>
            <a:r>
              <a:rPr lang="en-US" sz="1200" kern="1200" baseline="0" dirty="0">
                <a:solidFill>
                  <a:schemeClr val="tx1"/>
                </a:solidFill>
                <a:effectLst/>
                <a:latin typeface="Arial" charset="0"/>
                <a:ea typeface="宋体" pitchFamily="2" charset="-122"/>
                <a:cs typeface="+mn-cs"/>
              </a:rPr>
              <a:t> </a:t>
            </a:r>
          </a:p>
          <a:p>
            <a:r>
              <a:rPr lang="en-US" sz="1200" kern="1200" dirty="0">
                <a:solidFill>
                  <a:schemeClr val="tx1"/>
                </a:solidFill>
                <a:effectLst/>
                <a:latin typeface="Arial" charset="0"/>
                <a:ea typeface="宋体" pitchFamily="2" charset="-122"/>
                <a:cs typeface="+mn-cs"/>
              </a:rPr>
              <a:t>we can discover a obvious annual cycle: the bottom period is from Jan to Feb, </a:t>
            </a:r>
          </a:p>
          <a:p>
            <a:r>
              <a:rPr lang="en-US" sz="1200" kern="1200" dirty="0">
                <a:solidFill>
                  <a:schemeClr val="tx1"/>
                </a:solidFill>
                <a:effectLst/>
                <a:latin typeface="Arial" charset="0"/>
                <a:ea typeface="宋体" pitchFamily="2" charset="-122"/>
                <a:cs typeface="+mn-cs"/>
              </a:rPr>
              <a:t>showing the participants of underground economy also have holidays, specially the Chinese New Year holidays. </a:t>
            </a:r>
          </a:p>
          <a:p>
            <a:r>
              <a:rPr lang="en-US" sz="1200" kern="1200" dirty="0">
                <a:solidFill>
                  <a:schemeClr val="tx1"/>
                </a:solidFill>
                <a:effectLst/>
                <a:latin typeface="Arial" charset="0"/>
                <a:ea typeface="宋体" pitchFamily="2" charset="-122"/>
                <a:cs typeface="+mn-cs"/>
              </a:rPr>
              <a:t>And the peak period is from June to Aug, which is the exact time for school summer holidays, </a:t>
            </a:r>
          </a:p>
          <a:p>
            <a:r>
              <a:rPr lang="en-US" sz="1200" kern="1200" dirty="0">
                <a:solidFill>
                  <a:schemeClr val="tx1"/>
                </a:solidFill>
                <a:effectLst/>
                <a:latin typeface="Arial" charset="0"/>
                <a:ea typeface="宋体" pitchFamily="2" charset="-122"/>
                <a:cs typeface="+mn-cs"/>
              </a:rPr>
              <a:t>We guess</a:t>
            </a:r>
            <a:r>
              <a:rPr lang="en-US" sz="1200" kern="1200" baseline="0" dirty="0">
                <a:solidFill>
                  <a:schemeClr val="tx1"/>
                </a:solidFill>
                <a:effectLst/>
                <a:latin typeface="Arial" charset="0"/>
                <a:ea typeface="宋体" pitchFamily="2" charset="-122"/>
                <a:cs typeface="+mn-cs"/>
              </a:rPr>
              <a:t> it is because </a:t>
            </a:r>
            <a:r>
              <a:rPr lang="en-US" sz="1200" kern="1200" dirty="0">
                <a:solidFill>
                  <a:schemeClr val="tx1"/>
                </a:solidFill>
                <a:effectLst/>
                <a:latin typeface="Arial" charset="0"/>
                <a:ea typeface="宋体" pitchFamily="2" charset="-122"/>
                <a:cs typeface="+mn-cs"/>
              </a:rPr>
              <a:t>the large amounts of Chinese students play</a:t>
            </a:r>
            <a:r>
              <a:rPr lang="en-US" sz="1200" kern="1200" baseline="0" dirty="0">
                <a:solidFill>
                  <a:schemeClr val="tx1"/>
                </a:solidFill>
                <a:effectLst/>
                <a:latin typeface="Arial" charset="0"/>
                <a:ea typeface="宋体" pitchFamily="2" charset="-122"/>
                <a:cs typeface="+mn-cs"/>
              </a:rPr>
              <a:t> o</a:t>
            </a:r>
            <a:r>
              <a:rPr lang="en-US" sz="1200" kern="1200" dirty="0">
                <a:solidFill>
                  <a:schemeClr val="tx1"/>
                </a:solidFill>
                <a:effectLst/>
                <a:latin typeface="Arial" charset="0"/>
                <a:ea typeface="宋体" pitchFamily="2" charset="-122"/>
                <a:cs typeface="+mn-cs"/>
              </a:rPr>
              <a:t>nline games and</a:t>
            </a:r>
            <a:r>
              <a:rPr lang="en-US" sz="1200" kern="1200" baseline="0" dirty="0">
                <a:solidFill>
                  <a:schemeClr val="tx1"/>
                </a:solidFill>
                <a:effectLst/>
                <a:latin typeface="Arial" charset="0"/>
                <a:ea typeface="宋体" pitchFamily="2" charset="-122"/>
                <a:cs typeface="+mn-cs"/>
              </a:rPr>
              <a:t> shops </a:t>
            </a:r>
            <a:r>
              <a:rPr lang="en-US" sz="1200" kern="1200" dirty="0">
                <a:solidFill>
                  <a:schemeClr val="tx1"/>
                </a:solidFill>
                <a:effectLst/>
                <a:latin typeface="Arial" charset="0"/>
                <a:ea typeface="宋体" pitchFamily="2" charset="-122"/>
                <a:cs typeface="+mn-cs"/>
              </a:rPr>
              <a:t>online during the summer holidays, </a:t>
            </a:r>
          </a:p>
          <a:p>
            <a:r>
              <a:rPr lang="en-US" sz="1200" kern="1200" dirty="0">
                <a:solidFill>
                  <a:schemeClr val="tx1"/>
                </a:solidFill>
                <a:effectLst/>
                <a:latin typeface="Arial" charset="0"/>
                <a:ea typeface="宋体" pitchFamily="2" charset="-122"/>
                <a:cs typeface="+mn-cs"/>
              </a:rPr>
              <a:t>thus triggering the demands of the underground economy. </a:t>
            </a:r>
            <a:endParaRPr lang="en-US" dirty="0"/>
          </a:p>
        </p:txBody>
      </p:sp>
      <p:sp>
        <p:nvSpPr>
          <p:cNvPr id="4" name="Slide Number Placeholder 3"/>
          <p:cNvSpPr>
            <a:spLocks noGrp="1"/>
          </p:cNvSpPr>
          <p:nvPr>
            <p:ph type="sldNum" sz="quarter" idx="10"/>
          </p:nvPr>
        </p:nvSpPr>
        <p:spPr/>
        <p:txBody>
          <a:bodyPr/>
          <a:lstStyle/>
          <a:p>
            <a:pPr>
              <a:defRPr/>
            </a:pPr>
            <a:fld id="{424ED01E-F8F9-4F54-B30C-0380FCF998DB}" type="slidenum">
              <a:rPr lang="en-US" altLang="zh-CN" smtClean="0"/>
              <a:pPr>
                <a:defRPr/>
              </a:pPr>
              <a:t>52</a:t>
            </a:fld>
            <a:endParaRPr lang="en-US" altLang="zh-CN"/>
          </a:p>
        </p:txBody>
      </p:sp>
    </p:spTree>
    <p:extLst>
      <p:ext uri="{BB962C8B-B14F-4D97-AF65-F5344CB8AC3E}">
        <p14:creationId xmlns:p14="http://schemas.microsoft.com/office/powerpoint/2010/main" val="31487947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pitchFamily="2" charset="-122"/>
                <a:cs typeface="+mn-cs"/>
              </a:rPr>
              <a:t>The number of participants of underground black markets,</a:t>
            </a:r>
            <a:r>
              <a:rPr lang="en-US" sz="1200" kern="1200" baseline="0" dirty="0">
                <a:solidFill>
                  <a:schemeClr val="tx1"/>
                </a:solidFill>
                <a:effectLst/>
                <a:latin typeface="Arial" charset="0"/>
                <a:ea typeface="宋体" pitchFamily="2" charset="-122"/>
                <a:cs typeface="+mn-cs"/>
              </a:rPr>
              <a:t> </a:t>
            </a:r>
            <a:r>
              <a:rPr lang="en-US" sz="1200" kern="1200" dirty="0">
                <a:solidFill>
                  <a:schemeClr val="tx1"/>
                </a:solidFill>
                <a:effectLst/>
                <a:latin typeface="Arial" charset="0"/>
                <a:ea typeface="宋体" pitchFamily="2" charset="-122"/>
                <a:cs typeface="+mn-cs"/>
              </a:rPr>
              <a:t>also has the </a:t>
            </a:r>
            <a:r>
              <a:rPr lang="en-US" altLang="zh-CN" sz="1200" kern="1200" dirty="0">
                <a:solidFill>
                  <a:schemeClr val="tx1"/>
                </a:solidFill>
                <a:effectLst/>
                <a:latin typeface="Arial" charset="0"/>
                <a:ea typeface="宋体" pitchFamily="2" charset="-122"/>
                <a:cs typeface="+mn-cs"/>
              </a:rPr>
              <a:t>similar </a:t>
            </a:r>
            <a:r>
              <a:rPr lang="en-US" sz="1200" kern="1200" dirty="0">
                <a:solidFill>
                  <a:schemeClr val="tx1"/>
                </a:solidFill>
                <a:effectLst/>
                <a:latin typeface="Arial" charset="0"/>
                <a:ea typeface="宋体" pitchFamily="2" charset="-122"/>
                <a:cs typeface="+mn-cs"/>
              </a:rPr>
              <a:t>annual cycle, and has been showing a quick growth trend, </a:t>
            </a:r>
          </a:p>
          <a:p>
            <a:r>
              <a:rPr lang="en-US" sz="1200" kern="1200" dirty="0">
                <a:solidFill>
                  <a:schemeClr val="tx1"/>
                </a:solidFill>
                <a:effectLst/>
                <a:latin typeface="Arial" charset="0"/>
                <a:ea typeface="宋体" pitchFamily="2" charset="-122"/>
                <a:cs typeface="+mn-cs"/>
              </a:rPr>
              <a:t>Even in 2009 with reduced number of threads, the number of participants still had a rapid growth of</a:t>
            </a:r>
            <a:r>
              <a:rPr lang="en-US" sz="1200" kern="1200" baseline="0" dirty="0">
                <a:solidFill>
                  <a:schemeClr val="tx1"/>
                </a:solidFill>
                <a:effectLst/>
                <a:latin typeface="Arial" charset="0"/>
                <a:ea typeface="宋体" pitchFamily="2" charset="-122"/>
                <a:cs typeface="+mn-cs"/>
              </a:rPr>
              <a:t> nearly </a:t>
            </a:r>
            <a:r>
              <a:rPr lang="en-US" sz="1200" kern="1200" dirty="0">
                <a:solidFill>
                  <a:schemeClr val="tx1"/>
                </a:solidFill>
                <a:effectLst/>
                <a:latin typeface="Arial" charset="0"/>
                <a:ea typeface="宋体" pitchFamily="2" charset="-122"/>
                <a:cs typeface="+mn-cs"/>
              </a:rPr>
              <a:t>50%. </a:t>
            </a:r>
            <a:endParaRPr lang="en-US" dirty="0"/>
          </a:p>
          <a:p>
            <a:r>
              <a:rPr lang="en-US" sz="1200" kern="1200" dirty="0">
                <a:solidFill>
                  <a:schemeClr val="tx1"/>
                </a:solidFill>
                <a:effectLst/>
                <a:latin typeface="Arial" charset="0"/>
                <a:ea typeface="宋体" pitchFamily="2" charset="-122"/>
                <a:cs typeface="+mn-cs"/>
              </a:rPr>
              <a:t>It reflects that participants in the underground economy have strong adhesive, the motivation for high </a:t>
            </a:r>
            <a:r>
              <a:rPr lang="en-US" altLang="zh-CN" sz="1200" kern="1200" dirty="0">
                <a:solidFill>
                  <a:schemeClr val="tx1"/>
                </a:solidFill>
                <a:effectLst/>
                <a:latin typeface="Arial" charset="0"/>
                <a:ea typeface="宋体" pitchFamily="2" charset="-122"/>
                <a:cs typeface="+mn-cs"/>
              </a:rPr>
              <a:t>illegal </a:t>
            </a:r>
            <a:r>
              <a:rPr lang="en-US" sz="1200" kern="1200" dirty="0">
                <a:solidFill>
                  <a:schemeClr val="tx1"/>
                </a:solidFill>
                <a:effectLst/>
                <a:latin typeface="Arial" charset="0"/>
                <a:ea typeface="宋体" pitchFamily="2" charset="-122"/>
                <a:cs typeface="+mn-cs"/>
              </a:rPr>
              <a:t>profits induce their long-term </a:t>
            </a:r>
          </a:p>
          <a:p>
            <a:r>
              <a:rPr lang="en-US" sz="1200" kern="1200" dirty="0">
                <a:solidFill>
                  <a:schemeClr val="tx1"/>
                </a:solidFill>
                <a:effectLst/>
                <a:latin typeface="Arial" charset="0"/>
                <a:ea typeface="宋体" pitchFamily="2" charset="-122"/>
                <a:cs typeface="+mn-cs"/>
              </a:rPr>
              <a:t>participation in the underground economy. </a:t>
            </a:r>
          </a:p>
          <a:p>
            <a:r>
              <a:rPr lang="en-US" sz="1200" kern="1200" dirty="0">
                <a:solidFill>
                  <a:schemeClr val="tx1"/>
                </a:solidFill>
                <a:effectLst/>
                <a:latin typeface="Arial" charset="0"/>
                <a:ea typeface="宋体" pitchFamily="2" charset="-122"/>
                <a:cs typeface="+mn-cs"/>
              </a:rPr>
              <a:t>we can also find an interesting change on the composition distribution of the participants.</a:t>
            </a:r>
            <a:r>
              <a:rPr lang="zh-CN" altLang="en-US" dirty="0">
                <a:effectLst/>
              </a:rPr>
              <a:t> </a:t>
            </a:r>
            <a:endParaRPr lang="en-US" altLang="zh-CN" dirty="0">
              <a:effectLst/>
            </a:endParaRPr>
          </a:p>
          <a:p>
            <a:r>
              <a:rPr lang="en-US" sz="1200" kern="1200" dirty="0">
                <a:solidFill>
                  <a:schemeClr val="tx1"/>
                </a:solidFill>
                <a:effectLst/>
                <a:latin typeface="Arial" charset="0"/>
                <a:ea typeface="宋体" pitchFamily="2" charset="-122"/>
                <a:cs typeface="+mn-cs"/>
              </a:rPr>
              <a:t>Before</a:t>
            </a:r>
            <a:r>
              <a:rPr lang="en-US" sz="1200" kern="1200" baseline="0" dirty="0">
                <a:solidFill>
                  <a:schemeClr val="tx1"/>
                </a:solidFill>
                <a:effectLst/>
                <a:latin typeface="Arial" charset="0"/>
                <a:ea typeface="宋体" pitchFamily="2" charset="-122"/>
                <a:cs typeface="+mn-cs"/>
              </a:rPr>
              <a:t> 2009, </a:t>
            </a:r>
            <a:r>
              <a:rPr lang="en-US" sz="1200" kern="1200" dirty="0">
                <a:solidFill>
                  <a:schemeClr val="tx1"/>
                </a:solidFill>
                <a:effectLst/>
                <a:latin typeface="Arial" charset="0"/>
                <a:ea typeface="宋体" pitchFamily="2" charset="-122"/>
                <a:cs typeface="+mn-cs"/>
              </a:rPr>
              <a:t>the number of anonymous participants </a:t>
            </a:r>
            <a:r>
              <a:rPr lang="en-US" altLang="zh-CN" sz="1200" kern="1200" dirty="0">
                <a:solidFill>
                  <a:schemeClr val="tx1"/>
                </a:solidFill>
                <a:effectLst/>
                <a:latin typeface="Arial" charset="0"/>
                <a:ea typeface="宋体" pitchFamily="2" charset="-122"/>
                <a:cs typeface="+mn-cs"/>
              </a:rPr>
              <a:t>wa</a:t>
            </a:r>
            <a:r>
              <a:rPr lang="en-US" sz="1200" kern="1200" dirty="0">
                <a:solidFill>
                  <a:schemeClr val="tx1"/>
                </a:solidFill>
                <a:effectLst/>
                <a:latin typeface="Arial" charset="0"/>
                <a:ea typeface="宋体" pitchFamily="2" charset="-122"/>
                <a:cs typeface="+mn-cs"/>
              </a:rPr>
              <a:t>s much larger than the number of registered </a:t>
            </a:r>
            <a:r>
              <a:rPr lang="en-US" altLang="zh-CN" sz="1200" kern="1200" dirty="0">
                <a:solidFill>
                  <a:schemeClr val="tx1"/>
                </a:solidFill>
                <a:effectLst/>
                <a:latin typeface="Arial" charset="0"/>
                <a:ea typeface="宋体" pitchFamily="2" charset="-122"/>
                <a:cs typeface="+mn-cs"/>
              </a:rPr>
              <a:t>ones</a:t>
            </a:r>
            <a:r>
              <a:rPr lang="en-US" sz="1200" kern="1200" dirty="0">
                <a:solidFill>
                  <a:schemeClr val="tx1"/>
                </a:solidFill>
                <a:effectLst/>
                <a:latin typeface="Arial" charset="0"/>
                <a:ea typeface="宋体" pitchFamily="2" charset="-122"/>
                <a:cs typeface="+mn-cs"/>
              </a:rPr>
              <a:t>.</a:t>
            </a:r>
          </a:p>
          <a:p>
            <a:r>
              <a:rPr lang="en-US" sz="1200" kern="1200" dirty="0">
                <a:solidFill>
                  <a:schemeClr val="tx1"/>
                </a:solidFill>
                <a:effectLst/>
                <a:latin typeface="Arial" charset="0"/>
                <a:ea typeface="宋体" pitchFamily="2" charset="-122"/>
                <a:cs typeface="+mn-cs"/>
              </a:rPr>
              <a:t>However, after 2009, the number of anonymous participants decline</a:t>
            </a:r>
            <a:r>
              <a:rPr lang="en-US" altLang="zh-CN" sz="1200" kern="1200" dirty="0">
                <a:solidFill>
                  <a:schemeClr val="tx1"/>
                </a:solidFill>
                <a:effectLst/>
                <a:latin typeface="Arial" charset="0"/>
                <a:ea typeface="宋体" pitchFamily="2" charset="-122"/>
                <a:cs typeface="+mn-cs"/>
              </a:rPr>
              <a:t>d </a:t>
            </a:r>
            <a:r>
              <a:rPr lang="en-US" sz="1200" kern="1200" dirty="0">
                <a:solidFill>
                  <a:schemeClr val="tx1"/>
                </a:solidFill>
                <a:effectLst/>
                <a:latin typeface="Arial" charset="0"/>
                <a:ea typeface="宋体" pitchFamily="2" charset="-122"/>
                <a:cs typeface="+mn-cs"/>
              </a:rPr>
              <a:t>sharply, and on the other side, the number of registered participants h</a:t>
            </a:r>
            <a:r>
              <a:rPr lang="en-US" altLang="zh-CN" sz="1200" kern="1200" dirty="0">
                <a:solidFill>
                  <a:schemeClr val="tx1"/>
                </a:solidFill>
                <a:effectLst/>
                <a:latin typeface="Arial" charset="0"/>
                <a:ea typeface="宋体" pitchFamily="2" charset="-122"/>
                <a:cs typeface="+mn-cs"/>
              </a:rPr>
              <a:t>ad</a:t>
            </a:r>
            <a:r>
              <a:rPr lang="en-US" sz="1200" kern="1200" dirty="0">
                <a:solidFill>
                  <a:schemeClr val="tx1"/>
                </a:solidFill>
                <a:effectLst/>
                <a:latin typeface="Arial" charset="0"/>
                <a:ea typeface="宋体" pitchFamily="2" charset="-122"/>
                <a:cs typeface="+mn-cs"/>
              </a:rPr>
              <a:t> a significant </a:t>
            </a:r>
            <a:r>
              <a:rPr lang="en-US" sz="1200" kern="1200" dirty="0" err="1">
                <a:solidFill>
                  <a:schemeClr val="tx1"/>
                </a:solidFill>
                <a:effectLst/>
                <a:latin typeface="Arial" charset="0"/>
                <a:ea typeface="宋体" pitchFamily="2" charset="-122"/>
                <a:cs typeface="+mn-cs"/>
              </a:rPr>
              <a:t>increasement</a:t>
            </a:r>
            <a:r>
              <a:rPr lang="en-US" sz="1200" kern="1200" dirty="0">
                <a:solidFill>
                  <a:schemeClr val="tx1"/>
                </a:solidFill>
                <a:effectLst/>
                <a:latin typeface="Arial" charset="0"/>
                <a:ea typeface="宋体" pitchFamily="2" charset="-122"/>
                <a:cs typeface="+mn-cs"/>
              </a:rPr>
              <a:t>. </a:t>
            </a:r>
          </a:p>
          <a:p>
            <a:r>
              <a:rPr lang="en-US" sz="1200" kern="1200" dirty="0">
                <a:solidFill>
                  <a:schemeClr val="tx1"/>
                </a:solidFill>
                <a:effectLst/>
                <a:latin typeface="Arial" charset="0"/>
                <a:ea typeface="宋体" pitchFamily="2" charset="-122"/>
                <a:cs typeface="+mn-cs"/>
              </a:rPr>
              <a:t>Actually,</a:t>
            </a:r>
            <a:r>
              <a:rPr lang="en-US" sz="1200" kern="1200" baseline="0" dirty="0">
                <a:solidFill>
                  <a:schemeClr val="tx1"/>
                </a:solidFill>
                <a:effectLst/>
                <a:latin typeface="Arial" charset="0"/>
                <a:ea typeface="宋体" pitchFamily="2" charset="-122"/>
                <a:cs typeface="+mn-cs"/>
              </a:rPr>
              <a:t> the anonymous participants of Baidu Post Bar will be recorded with the C-class IP range, thus they are much easier to be traced to their physical location </a:t>
            </a:r>
          </a:p>
          <a:p>
            <a:r>
              <a:rPr lang="en-US" sz="1200" kern="1200" baseline="0" dirty="0">
                <a:solidFill>
                  <a:schemeClr val="tx1"/>
                </a:solidFill>
                <a:effectLst/>
                <a:latin typeface="Arial" charset="0"/>
                <a:ea typeface="宋体" pitchFamily="2" charset="-122"/>
                <a:cs typeface="+mn-cs"/>
              </a:rPr>
              <a:t>than the registered </a:t>
            </a:r>
            <a:r>
              <a:rPr lang="en-US" altLang="zh-CN" sz="1200" kern="1200" baseline="0" dirty="0">
                <a:solidFill>
                  <a:schemeClr val="tx1"/>
                </a:solidFill>
                <a:effectLst/>
                <a:latin typeface="Arial" charset="0"/>
                <a:ea typeface="宋体" pitchFamily="2" charset="-122"/>
                <a:cs typeface="+mn-cs"/>
              </a:rPr>
              <a:t>ones</a:t>
            </a:r>
            <a:r>
              <a:rPr lang="en-US" sz="1200" kern="1200" baseline="0" dirty="0">
                <a:solidFill>
                  <a:schemeClr val="tx1"/>
                </a:solidFill>
                <a:effectLst/>
                <a:latin typeface="Arial" charset="0"/>
                <a:ea typeface="宋体" pitchFamily="2" charset="-122"/>
                <a:cs typeface="+mn-cs"/>
              </a:rPr>
              <a:t>. </a:t>
            </a:r>
            <a:endParaRPr lang="en-US" sz="1200" kern="1200" dirty="0">
              <a:solidFill>
                <a:schemeClr val="tx1"/>
              </a:solidFill>
              <a:effectLst/>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pitchFamily="2" charset="-122"/>
                <a:cs typeface="+mn-cs"/>
              </a:rPr>
              <a:t>After the campaign action against cybercrime launched by </a:t>
            </a:r>
            <a:r>
              <a:rPr lang="en-US" altLang="zh-CN" sz="1200" kern="1200" dirty="0">
                <a:solidFill>
                  <a:schemeClr val="tx1"/>
                </a:solidFill>
                <a:effectLst/>
                <a:latin typeface="Arial" charset="0"/>
                <a:ea typeface="宋体" pitchFamily="2" charset="-122"/>
                <a:cs typeface="+mn-cs"/>
              </a:rPr>
              <a:t>Chinese Police</a:t>
            </a:r>
            <a:r>
              <a:rPr lang="en-US" sz="1200" kern="1200" dirty="0">
                <a:solidFill>
                  <a:schemeClr val="tx1"/>
                </a:solidFill>
                <a:effectLst/>
                <a:latin typeface="Arial" charset="0"/>
                <a:ea typeface="宋体" pitchFamily="2" charset="-122"/>
                <a:cs typeface="+mn-cs"/>
              </a:rPr>
              <a:t> in 2009, the participants of underground black markets might have learned </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pitchFamily="2" charset="-122"/>
                <a:cs typeface="+mn-cs"/>
              </a:rPr>
              <a:t>the learns from the arrestment of some peers, and most of them ha</a:t>
            </a:r>
            <a:r>
              <a:rPr lang="en-US" altLang="zh-CN" sz="1200" kern="1200" dirty="0">
                <a:solidFill>
                  <a:schemeClr val="tx1"/>
                </a:solidFill>
                <a:effectLst/>
                <a:latin typeface="Arial" charset="0"/>
                <a:ea typeface="宋体" pitchFamily="2" charset="-122"/>
                <a:cs typeface="+mn-cs"/>
              </a:rPr>
              <a:t>d</a:t>
            </a:r>
            <a:r>
              <a:rPr lang="en-US" sz="1200" kern="1200" dirty="0">
                <a:solidFill>
                  <a:schemeClr val="tx1"/>
                </a:solidFill>
                <a:effectLst/>
                <a:latin typeface="Arial" charset="0"/>
                <a:ea typeface="宋体" pitchFamily="2" charset="-122"/>
                <a:cs typeface="+mn-cs"/>
              </a:rPr>
              <a:t> switched to the registered members using fake information,</a:t>
            </a:r>
            <a:r>
              <a:rPr lang="en-US" sz="1200" kern="1200" baseline="0" dirty="0">
                <a:solidFill>
                  <a:schemeClr val="tx1"/>
                </a:solidFill>
                <a:effectLst/>
                <a:latin typeface="Arial" charset="0"/>
                <a:ea typeface="宋体" pitchFamily="2" charset="-122"/>
                <a:cs typeface="+mn-cs"/>
              </a:rPr>
              <a:t> thus to achieve better concealment.</a:t>
            </a:r>
            <a:endParaRPr lang="zh-CN" altLang="en-US" sz="1200" kern="1200" dirty="0">
              <a:solidFill>
                <a:schemeClr val="tx1"/>
              </a:solidFill>
              <a:effectLst/>
              <a:latin typeface="Arial" charset="0"/>
              <a:ea typeface="宋体" pitchFamily="2" charset="-122"/>
              <a:cs typeface="+mn-cs"/>
            </a:endParaRPr>
          </a:p>
          <a:p>
            <a:endParaRPr lang="en-US" altLang="zh-CN" sz="1200" kern="1200" dirty="0">
              <a:solidFill>
                <a:schemeClr val="tx1"/>
              </a:solidFill>
              <a:effectLst/>
              <a:latin typeface="Arial" charset="0"/>
              <a:ea typeface="宋体" pitchFamily="2" charset="-122"/>
              <a:cs typeface="+mn-cs"/>
            </a:endParaRPr>
          </a:p>
          <a:p>
            <a:endParaRPr lang="en-US" altLang="zh-CN" dirty="0">
              <a:effectLst/>
            </a:endParaRPr>
          </a:p>
          <a:p>
            <a:endParaRPr lang="en-US" dirty="0"/>
          </a:p>
        </p:txBody>
      </p:sp>
      <p:sp>
        <p:nvSpPr>
          <p:cNvPr id="4" name="Slide Number Placeholder 3"/>
          <p:cNvSpPr>
            <a:spLocks noGrp="1"/>
          </p:cNvSpPr>
          <p:nvPr>
            <p:ph type="sldNum" sz="quarter" idx="10"/>
          </p:nvPr>
        </p:nvSpPr>
        <p:spPr/>
        <p:txBody>
          <a:bodyPr/>
          <a:lstStyle/>
          <a:p>
            <a:pPr>
              <a:defRPr/>
            </a:pPr>
            <a:fld id="{424ED01E-F8F9-4F54-B30C-0380FCF998DB}" type="slidenum">
              <a:rPr lang="en-US" altLang="zh-CN" smtClean="0"/>
              <a:pPr>
                <a:defRPr/>
              </a:pPr>
              <a:t>53</a:t>
            </a:fld>
            <a:endParaRPr lang="en-US" altLang="zh-CN"/>
          </a:p>
        </p:txBody>
      </p:sp>
    </p:spTree>
    <p:extLst>
      <p:ext uri="{BB962C8B-B14F-4D97-AF65-F5344CB8AC3E}">
        <p14:creationId xmlns:p14="http://schemas.microsoft.com/office/powerpoint/2010/main" val="66269637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Calibri" charset="0"/>
                <a:ea typeface="宋体" charset="0"/>
                <a:cs typeface="宋体" charset="0"/>
              </a:defRPr>
            </a:lvl1pPr>
            <a:lvl2pPr marL="742950" indent="-285750" eaLnBrk="0" hangingPunct="0">
              <a:defRPr>
                <a:solidFill>
                  <a:schemeClr val="tx1"/>
                </a:solidFill>
                <a:latin typeface="Calibri" charset="0"/>
                <a:ea typeface="宋体" charset="0"/>
                <a:cs typeface="宋体" charset="0"/>
              </a:defRPr>
            </a:lvl2pPr>
            <a:lvl3pPr marL="1143000" indent="-228600" eaLnBrk="0" hangingPunct="0">
              <a:defRPr>
                <a:solidFill>
                  <a:schemeClr val="tx1"/>
                </a:solidFill>
                <a:latin typeface="Calibri" charset="0"/>
                <a:ea typeface="宋体" charset="0"/>
                <a:cs typeface="宋体" charset="0"/>
              </a:defRPr>
            </a:lvl3pPr>
            <a:lvl4pPr marL="1600200" indent="-228600" eaLnBrk="0" hangingPunct="0">
              <a:defRPr>
                <a:solidFill>
                  <a:schemeClr val="tx1"/>
                </a:solidFill>
                <a:latin typeface="Calibri" charset="0"/>
                <a:ea typeface="宋体" charset="0"/>
                <a:cs typeface="宋体" charset="0"/>
              </a:defRPr>
            </a:lvl4pPr>
            <a:lvl5pPr marL="2057400" indent="-228600" eaLnBrk="0" hangingPunct="0">
              <a:defRPr>
                <a:solidFill>
                  <a:schemeClr val="tx1"/>
                </a:solidFill>
                <a:latin typeface="Calibri" charset="0"/>
                <a:ea typeface="宋体" charset="0"/>
                <a:cs typeface="宋体" charset="0"/>
              </a:defRPr>
            </a:lvl5pPr>
            <a:lvl6pPr marL="2514600" indent="-228600" eaLnBrk="0" fontAlgn="base" hangingPunct="0">
              <a:spcBef>
                <a:spcPct val="0"/>
              </a:spcBef>
              <a:spcAft>
                <a:spcPct val="0"/>
              </a:spcAft>
              <a:defRPr>
                <a:solidFill>
                  <a:schemeClr val="tx1"/>
                </a:solidFill>
                <a:latin typeface="Calibri" charset="0"/>
                <a:ea typeface="宋体" charset="0"/>
                <a:cs typeface="宋体" charset="0"/>
              </a:defRPr>
            </a:lvl6pPr>
            <a:lvl7pPr marL="2971800" indent="-228600" eaLnBrk="0" fontAlgn="base" hangingPunct="0">
              <a:spcBef>
                <a:spcPct val="0"/>
              </a:spcBef>
              <a:spcAft>
                <a:spcPct val="0"/>
              </a:spcAft>
              <a:defRPr>
                <a:solidFill>
                  <a:schemeClr val="tx1"/>
                </a:solidFill>
                <a:latin typeface="Calibri" charset="0"/>
                <a:ea typeface="宋体" charset="0"/>
                <a:cs typeface="宋体" charset="0"/>
              </a:defRPr>
            </a:lvl7pPr>
            <a:lvl8pPr marL="3429000" indent="-228600" eaLnBrk="0" fontAlgn="base" hangingPunct="0">
              <a:spcBef>
                <a:spcPct val="0"/>
              </a:spcBef>
              <a:spcAft>
                <a:spcPct val="0"/>
              </a:spcAft>
              <a:defRPr>
                <a:solidFill>
                  <a:schemeClr val="tx1"/>
                </a:solidFill>
                <a:latin typeface="Calibri" charset="0"/>
                <a:ea typeface="宋体" charset="0"/>
                <a:cs typeface="宋体" charset="0"/>
              </a:defRPr>
            </a:lvl8pPr>
            <a:lvl9pPr marL="3886200" indent="-228600" eaLnBrk="0" fontAlgn="base" hangingPunct="0">
              <a:spcBef>
                <a:spcPct val="0"/>
              </a:spcBef>
              <a:spcAft>
                <a:spcPct val="0"/>
              </a:spcAft>
              <a:defRPr>
                <a:solidFill>
                  <a:schemeClr val="tx1"/>
                </a:solidFill>
                <a:latin typeface="Calibri" charset="0"/>
                <a:ea typeface="宋体" charset="0"/>
                <a:cs typeface="宋体" charset="0"/>
              </a:defRPr>
            </a:lvl9pPr>
          </a:lstStyle>
          <a:p>
            <a:pPr eaLnBrk="1" hangingPunct="1"/>
            <a:fld id="{26C3BC00-490D-BE45-9E30-0CEDE081A533}" type="slidenum">
              <a:rPr lang="en-US" altLang="zh-CN"/>
              <a:pPr eaLnBrk="1" hangingPunct="1"/>
              <a:t>54</a:t>
            </a:fld>
            <a:endParaRPr lang="en-US" altLang="zh-CN"/>
          </a:p>
        </p:txBody>
      </p:sp>
      <p:sp>
        <p:nvSpPr>
          <p:cNvPr id="5123" name="Rectangle 2"/>
          <p:cNvSpPr>
            <a:spLocks noGrp="1" noRot="1" noChangeAspect="1" noChangeArrowheads="1" noTextEdit="1"/>
          </p:cNvSpPr>
          <p:nvPr>
            <p:ph type="sldImg"/>
          </p:nvPr>
        </p:nvSpPr>
        <p:spPr bwMode="auto">
          <a:xfrm>
            <a:off x="925513" y="747713"/>
            <a:ext cx="4965700" cy="3724275"/>
          </a:xfrm>
          <a:noFill/>
          <a:ln cap="flat">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5124" name="Rectangle 3"/>
          <p:cNvSpPr>
            <a:spLocks noGrp="1" noChangeArrowheads="1"/>
          </p:cNvSpPr>
          <p:nvPr>
            <p:ph type="body" idx="1"/>
          </p:nvPr>
        </p:nvSpPr>
        <p:spPr bwMode="auto">
          <a:xfrm>
            <a:off x="908685" y="4724420"/>
            <a:ext cx="4997768" cy="4472404"/>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lIns="91357" tIns="45679" rIns="91357" bIns="45679"/>
          <a:lstStyle/>
          <a:p>
            <a:pPr eaLnBrk="1" hangingPunct="1">
              <a:spcBef>
                <a:spcPct val="0"/>
              </a:spcBef>
            </a:pPr>
            <a:r>
              <a:rPr lang="en-US" sz="1200" kern="1200" dirty="0">
                <a:solidFill>
                  <a:schemeClr val="tx1"/>
                </a:solidFill>
                <a:effectLst/>
                <a:latin typeface="Arial" charset="0"/>
                <a:ea typeface="宋体" pitchFamily="2" charset="-122"/>
                <a:cs typeface="+mn-cs"/>
              </a:rPr>
              <a:t>Using the C-class IP range information of the anonymous participants, we can</a:t>
            </a:r>
            <a:r>
              <a:rPr lang="en-US" sz="1200" kern="1200" baseline="0" dirty="0">
                <a:solidFill>
                  <a:schemeClr val="tx1"/>
                </a:solidFill>
                <a:effectLst/>
                <a:latin typeface="Arial" charset="0"/>
                <a:ea typeface="宋体" pitchFamily="2" charset="-122"/>
                <a:cs typeface="+mn-cs"/>
              </a:rPr>
              <a:t> easily get their location through IP2location </a:t>
            </a:r>
            <a:r>
              <a:rPr lang="en-US" altLang="zh-CN" sz="1200" kern="1200" baseline="0" dirty="0">
                <a:solidFill>
                  <a:schemeClr val="tx1"/>
                </a:solidFill>
                <a:effectLst/>
                <a:latin typeface="Arial" charset="0"/>
                <a:ea typeface="宋体" pitchFamily="2" charset="-122"/>
                <a:cs typeface="+mn-cs"/>
              </a:rPr>
              <a:t>querying</a:t>
            </a:r>
            <a:r>
              <a:rPr lang="en-US" sz="1200" kern="1200" baseline="0" dirty="0">
                <a:solidFill>
                  <a:schemeClr val="tx1"/>
                </a:solidFill>
                <a:effectLst/>
                <a:latin typeface="Arial" charset="0"/>
                <a:ea typeface="宋体" pitchFamily="2" charset="-122"/>
                <a:cs typeface="+mn-cs"/>
              </a:rPr>
              <a:t>. </a:t>
            </a:r>
          </a:p>
          <a:p>
            <a:pPr eaLnBrk="1" hangingPunct="1">
              <a:spcBef>
                <a:spcPct val="0"/>
              </a:spcBef>
            </a:pPr>
            <a:r>
              <a:rPr lang="en-US" sz="1200" kern="1200" dirty="0">
                <a:solidFill>
                  <a:schemeClr val="tx1"/>
                </a:solidFill>
                <a:effectLst/>
                <a:latin typeface="Arial" charset="0"/>
                <a:ea typeface="宋体" pitchFamily="2" charset="-122"/>
                <a:cs typeface="+mn-cs"/>
              </a:rPr>
              <a:t>then we generated the statistics of geographical distribution of the IP</a:t>
            </a:r>
            <a:r>
              <a:rPr lang="en-US" sz="1200" kern="1200" baseline="0" dirty="0">
                <a:solidFill>
                  <a:schemeClr val="tx1"/>
                </a:solidFill>
                <a:effectLst/>
                <a:latin typeface="Arial" charset="0"/>
                <a:ea typeface="宋体" pitchFamily="2" charset="-122"/>
                <a:cs typeface="+mn-cs"/>
              </a:rPr>
              <a:t> ranges </a:t>
            </a:r>
            <a:r>
              <a:rPr lang="en-US" sz="1200" kern="1200" dirty="0">
                <a:solidFill>
                  <a:schemeClr val="tx1"/>
                </a:solidFill>
                <a:effectLst/>
                <a:latin typeface="Arial" charset="0"/>
                <a:ea typeface="宋体" pitchFamily="2" charset="-122"/>
                <a:cs typeface="+mn-cs"/>
              </a:rPr>
              <a:t>involved in the black markets</a:t>
            </a:r>
          </a:p>
          <a:p>
            <a:pPr eaLnBrk="1" hangingPunct="1">
              <a:spcBef>
                <a:spcPct val="0"/>
              </a:spcBef>
            </a:pPr>
            <a:endParaRPr lang="en-US" sz="1200" kern="1200" dirty="0">
              <a:solidFill>
                <a:schemeClr val="tx1"/>
              </a:solidFill>
              <a:effectLst/>
              <a:latin typeface="Arial" charset="0"/>
              <a:ea typeface="宋体" pitchFamily="2" charset="-122"/>
              <a:cs typeface="+mn-cs"/>
            </a:endParaRPr>
          </a:p>
          <a:p>
            <a:pPr eaLnBrk="1" hangingPunct="1">
              <a:spcBef>
                <a:spcPct val="0"/>
              </a:spcBef>
            </a:pPr>
            <a:r>
              <a:rPr lang="en-US" altLang="zh-CN" sz="1200" kern="1200" dirty="0">
                <a:solidFill>
                  <a:schemeClr val="tx1"/>
                </a:solidFill>
                <a:effectLst/>
                <a:latin typeface="Arial" charset="0"/>
                <a:ea typeface="宋体" pitchFamily="2" charset="-122"/>
                <a:cs typeface="+mn-cs"/>
              </a:rPr>
              <a:t>This figure shows the geographical</a:t>
            </a:r>
            <a:r>
              <a:rPr lang="en-US" altLang="zh-CN" sz="1200" kern="1200" baseline="0" dirty="0">
                <a:solidFill>
                  <a:schemeClr val="tx1"/>
                </a:solidFill>
                <a:effectLst/>
                <a:latin typeface="Arial" charset="0"/>
                <a:ea typeface="宋体" pitchFamily="2" charset="-122"/>
                <a:cs typeface="+mn-cs"/>
              </a:rPr>
              <a:t> distribution of the participants by province, </a:t>
            </a:r>
          </a:p>
          <a:p>
            <a:pPr marL="0" marR="0" indent="0" algn="l" defTabSz="914400" rtl="0" eaLnBrk="1" fontAlgn="base" latinLnBrk="0" hangingPunct="1">
              <a:lnSpc>
                <a:spcPct val="100000"/>
              </a:lnSpc>
              <a:spcBef>
                <a:spcPct val="0"/>
              </a:spcBef>
              <a:spcAft>
                <a:spcPct val="0"/>
              </a:spcAft>
              <a:buClrTx/>
              <a:buSzTx/>
              <a:buFontTx/>
              <a:buNone/>
              <a:tabLst/>
              <a:defRPr/>
            </a:pPr>
            <a:r>
              <a:rPr lang="en-US" sz="1200" kern="1200" dirty="0">
                <a:solidFill>
                  <a:schemeClr val="tx1"/>
                </a:solidFill>
                <a:effectLst/>
                <a:latin typeface="Arial" charset="0"/>
                <a:ea typeface="宋体" pitchFamily="2" charset="-122"/>
                <a:cs typeface="+mn-cs"/>
              </a:rPr>
              <a:t>we think </a:t>
            </a:r>
            <a:r>
              <a:rPr lang="en-US" altLang="zh-CN" sz="1200" kern="1200" dirty="0">
                <a:solidFill>
                  <a:schemeClr val="tx1"/>
                </a:solidFill>
                <a:effectLst/>
                <a:latin typeface="Arial" charset="0"/>
                <a:ea typeface="宋体" pitchFamily="2" charset="-122"/>
                <a:cs typeface="+mn-cs"/>
              </a:rPr>
              <a:t>it </a:t>
            </a:r>
            <a:r>
              <a:rPr lang="en-US" sz="1200" kern="1200" dirty="0">
                <a:solidFill>
                  <a:schemeClr val="tx1"/>
                </a:solidFill>
                <a:effectLst/>
                <a:latin typeface="Arial" charset="0"/>
                <a:ea typeface="宋体" pitchFamily="2" charset="-122"/>
                <a:cs typeface="+mn-cs"/>
              </a:rPr>
              <a:t>can reflect the approximate distribution of the participants of</a:t>
            </a:r>
            <a:r>
              <a:rPr lang="en-US" sz="1200" kern="1200" baseline="0" dirty="0">
                <a:solidFill>
                  <a:schemeClr val="tx1"/>
                </a:solidFill>
                <a:effectLst/>
                <a:latin typeface="Arial" charset="0"/>
                <a:ea typeface="宋体" pitchFamily="2" charset="-122"/>
                <a:cs typeface="+mn-cs"/>
              </a:rPr>
              <a:t> Chinese </a:t>
            </a:r>
            <a:r>
              <a:rPr lang="en-US" sz="1200" kern="1200" dirty="0">
                <a:solidFill>
                  <a:schemeClr val="tx1"/>
                </a:solidFill>
                <a:effectLst/>
                <a:latin typeface="Arial" charset="0"/>
                <a:ea typeface="宋体" pitchFamily="2" charset="-122"/>
                <a:cs typeface="+mn-cs"/>
              </a:rPr>
              <a:t>underground economy, </a:t>
            </a:r>
            <a:endParaRPr lang="en-US" altLang="zh-CN" sz="1200" kern="1200" baseline="0" dirty="0">
              <a:solidFill>
                <a:schemeClr val="tx1"/>
              </a:solidFill>
              <a:effectLst/>
              <a:latin typeface="Arial" charset="0"/>
              <a:ea typeface="宋体" pitchFamily="2" charset="-122"/>
              <a:cs typeface="+mn-cs"/>
            </a:endParaRPr>
          </a:p>
          <a:p>
            <a:pPr eaLnBrk="1" hangingPunct="1">
              <a:spcBef>
                <a:spcPct val="0"/>
              </a:spcBef>
            </a:pPr>
            <a:r>
              <a:rPr lang="en-US" altLang="zh-CN" sz="1200" kern="1200" baseline="0" dirty="0">
                <a:solidFill>
                  <a:schemeClr val="tx1"/>
                </a:solidFill>
                <a:effectLst/>
                <a:latin typeface="Arial" charset="0"/>
                <a:ea typeface="宋体" pitchFamily="2" charset="-122"/>
                <a:cs typeface="+mn-cs"/>
              </a:rPr>
              <a:t>From the figure, we can find out the top provinces involved into the underground economy </a:t>
            </a:r>
          </a:p>
          <a:p>
            <a:pPr eaLnBrk="1" hangingPunct="1">
              <a:spcBef>
                <a:spcPct val="0"/>
              </a:spcBef>
            </a:pPr>
            <a:r>
              <a:rPr lang="en-US" altLang="zh-CN" sz="1200" kern="1200" baseline="0" dirty="0">
                <a:solidFill>
                  <a:schemeClr val="tx1"/>
                </a:solidFill>
                <a:effectLst/>
                <a:latin typeface="Arial" charset="0"/>
                <a:ea typeface="宋体" pitchFamily="2" charset="-122"/>
                <a:cs typeface="+mn-cs"/>
              </a:rPr>
              <a:t>Include the </a:t>
            </a:r>
            <a:r>
              <a:rPr lang="en-US" sz="1200" kern="1200" dirty="0">
                <a:solidFill>
                  <a:schemeClr val="tx1"/>
                </a:solidFill>
                <a:effectLst/>
                <a:latin typeface="Arial" charset="0"/>
                <a:ea typeface="宋体" pitchFamily="2" charset="-122"/>
                <a:cs typeface="+mn-cs"/>
              </a:rPr>
              <a:t>coastal provinces with advanced Internet economy, and the middle-provinces with large population but less developed. </a:t>
            </a:r>
            <a:endParaRPr lang="zh-CN" dirty="0">
              <a:latin typeface="Calibri" charset="0"/>
              <a:ea typeface="宋体"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noFill/>
        </p:spPr>
        <p:txBody>
          <a:bodyPr/>
          <a:lstStyle/>
          <a:p>
            <a:fld id="{6B6047C5-0867-4093-A693-4BF8F2349F5C}" type="slidenum">
              <a:rPr lang="en-US" altLang="zh-CN" smtClean="0"/>
              <a:pPr/>
              <a:t>3</a:t>
            </a:fld>
            <a:endParaRPr lang="en-US" altLang="zh-CN"/>
          </a:p>
        </p:txBody>
      </p:sp>
      <p:sp>
        <p:nvSpPr>
          <p:cNvPr id="86019" name="Rectangle 2"/>
          <p:cNvSpPr>
            <a:spLocks noGrp="1" noRot="1" noChangeAspect="1" noChangeArrowheads="1" noTextEdit="1"/>
          </p:cNvSpPr>
          <p:nvPr>
            <p:ph type="sldImg"/>
          </p:nvPr>
        </p:nvSpPr>
        <p:spPr>
          <a:ln/>
        </p:spPr>
      </p:sp>
      <p:sp>
        <p:nvSpPr>
          <p:cNvPr id="96260" name="Rectangle 3"/>
          <p:cNvSpPr>
            <a:spLocks noGrp="1" noChangeArrowheads="1"/>
          </p:cNvSpPr>
          <p:nvPr>
            <p:ph type="body" idx="1"/>
          </p:nvPr>
        </p:nvSpPr>
        <p:spPr>
          <a:ln/>
        </p:spPr>
        <p:txBody>
          <a:bodyPr/>
          <a:lstStyle/>
          <a:p>
            <a:pPr eaLnBrk="1" hangingPunct="1">
              <a:defRPr/>
            </a:pPr>
            <a:r>
              <a:rPr lang="zh-CN" altLang="en-US" dirty="0"/>
              <a:t>第二部分 </a:t>
            </a:r>
            <a:r>
              <a:rPr lang="en-US" altLang="zh-CN" dirty="0"/>
              <a:t>30</a:t>
            </a:r>
            <a:r>
              <a:rPr lang="zh-CN" altLang="en-US" dirty="0"/>
              <a:t>分钟</a:t>
            </a:r>
            <a:endParaRPr lang="en-US" altLang="zh-CN" dirty="0"/>
          </a:p>
          <a:p>
            <a:pPr marL="228600" indent="-228600" eaLnBrk="1" hangingPunct="1">
              <a:defRPr/>
            </a:pPr>
            <a:endParaRPr lang="en-US" altLang="zh-CN" dirty="0"/>
          </a:p>
          <a:p>
            <a:pPr marL="228600" indent="-228600" eaLnBrk="1" hangingPunct="1">
              <a:defRPr/>
            </a:pPr>
            <a:r>
              <a:rPr lang="zh-CN" altLang="en-US" dirty="0"/>
              <a:t>作为课程的开始，我和大家分享一个我自己在学生阶段所经历过的计算机病毒追踪案例，</a:t>
            </a:r>
            <a:endParaRPr lang="en-US" altLang="zh-CN" dirty="0"/>
          </a:p>
          <a:p>
            <a:pPr marL="228600" indent="-228600" eaLnBrk="1" hangingPunct="1">
              <a:defRPr/>
            </a:pPr>
            <a:r>
              <a:rPr lang="zh-CN" altLang="en-US" dirty="0"/>
              <a:t>让大家对网络攻防技术有个初步的印象。</a:t>
            </a:r>
            <a:endParaRPr lang="en-US" altLang="zh-CN" dirty="0"/>
          </a:p>
          <a:p>
            <a:pPr marL="228600" indent="-228600" eaLnBrk="1" hangingPunct="1">
              <a:defRPr/>
            </a:pPr>
            <a:endParaRPr lang="en-US" altLang="zh-CN"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performed price analysis for the selected</a:t>
            </a:r>
            <a:r>
              <a:rPr lang="en-US" baseline="0" dirty="0"/>
              <a:t> most popular goods and services in the black markets. </a:t>
            </a:r>
          </a:p>
          <a:p>
            <a:endParaRPr lang="en-US" baseline="0" dirty="0"/>
          </a:p>
          <a:p>
            <a:r>
              <a:rPr lang="en-US" sz="1200" kern="1200" dirty="0">
                <a:solidFill>
                  <a:schemeClr val="tx1"/>
                </a:solidFill>
                <a:effectLst/>
                <a:latin typeface="Arial" charset="0"/>
                <a:ea typeface="宋体" pitchFamily="2" charset="-122"/>
                <a:cs typeface="+mn-cs"/>
              </a:rPr>
              <a:t>The prices of the online</a:t>
            </a:r>
            <a:r>
              <a:rPr lang="en-US" sz="1200" kern="1200" baseline="0" dirty="0">
                <a:solidFill>
                  <a:schemeClr val="tx1"/>
                </a:solidFill>
                <a:effectLst/>
                <a:latin typeface="Arial" charset="0"/>
                <a:ea typeface="宋体" pitchFamily="2" charset="-122"/>
                <a:cs typeface="+mn-cs"/>
              </a:rPr>
              <a:t> game </a:t>
            </a:r>
            <a:r>
              <a:rPr lang="en-US" sz="1200" kern="1200" dirty="0">
                <a:solidFill>
                  <a:schemeClr val="tx1"/>
                </a:solidFill>
                <a:effectLst/>
                <a:latin typeface="Arial" charset="0"/>
                <a:ea typeface="宋体" pitchFamily="2" charset="-122"/>
                <a:cs typeface="+mn-cs"/>
              </a:rPr>
              <a:t> “envelope” are between twenty</a:t>
            </a:r>
            <a:r>
              <a:rPr lang="en-US" sz="1200" kern="1200" baseline="0" dirty="0">
                <a:solidFill>
                  <a:schemeClr val="tx1"/>
                </a:solidFill>
                <a:effectLst/>
                <a:latin typeface="Arial" charset="0"/>
                <a:ea typeface="宋体" pitchFamily="2" charset="-122"/>
                <a:cs typeface="+mn-cs"/>
              </a:rPr>
              <a:t> cents to half a dollar</a:t>
            </a:r>
            <a:r>
              <a:rPr lang="en-US" sz="1200" kern="1200" dirty="0">
                <a:solidFill>
                  <a:schemeClr val="tx1"/>
                </a:solidFill>
                <a:effectLst/>
                <a:latin typeface="Arial" charset="0"/>
                <a:ea typeface="宋体" pitchFamily="2" charset="-122"/>
                <a:cs typeface="+mn-cs"/>
              </a:rPr>
              <a:t>.</a:t>
            </a:r>
            <a:r>
              <a:rPr lang="en-US" sz="1200" kern="1200" baseline="0" dirty="0">
                <a:solidFill>
                  <a:schemeClr val="tx1"/>
                </a:solidFill>
                <a:effectLst/>
                <a:latin typeface="Arial" charset="0"/>
                <a:ea typeface="宋体" pitchFamily="2" charset="-122"/>
                <a:cs typeface="+mn-cs"/>
              </a:rPr>
              <a:t> </a:t>
            </a:r>
          </a:p>
          <a:p>
            <a:r>
              <a:rPr lang="en-US" sz="1200" kern="1200" dirty="0">
                <a:solidFill>
                  <a:schemeClr val="tx1"/>
                </a:solidFill>
                <a:effectLst/>
                <a:latin typeface="Arial" charset="0"/>
                <a:ea typeface="宋体" pitchFamily="2" charset="-122"/>
                <a:cs typeface="+mn-cs"/>
              </a:rPr>
              <a:t>The purchase prices of website traffic had been in upward trend, and had climbed to 5 dollars per</a:t>
            </a:r>
            <a:r>
              <a:rPr lang="en-US" sz="1200" kern="1200" baseline="0" dirty="0">
                <a:solidFill>
                  <a:schemeClr val="tx1"/>
                </a:solidFill>
                <a:effectLst/>
                <a:latin typeface="Arial" charset="0"/>
                <a:ea typeface="宋体" pitchFamily="2" charset="-122"/>
                <a:cs typeface="+mn-cs"/>
              </a:rPr>
              <a:t> </a:t>
            </a:r>
            <a:r>
              <a:rPr lang="en-US" sz="1200" kern="1200" dirty="0">
                <a:solidFill>
                  <a:schemeClr val="tx1"/>
                </a:solidFill>
                <a:effectLst/>
                <a:latin typeface="Arial" charset="0"/>
                <a:ea typeface="宋体" pitchFamily="2" charset="-122"/>
                <a:cs typeface="+mn-cs"/>
              </a:rPr>
              <a:t>10K IPs</a:t>
            </a:r>
            <a:r>
              <a:rPr lang="en-US" sz="1200" kern="1200" baseline="0" dirty="0">
                <a:solidFill>
                  <a:schemeClr val="tx1"/>
                </a:solidFill>
                <a:effectLst/>
                <a:latin typeface="Arial" charset="0"/>
                <a:ea typeface="宋体" pitchFamily="2" charset="-122"/>
                <a:cs typeface="+mn-cs"/>
              </a:rPr>
              <a:t>, </a:t>
            </a:r>
          </a:p>
          <a:p>
            <a:r>
              <a:rPr lang="en-US" sz="1200" kern="1200" baseline="0" dirty="0">
                <a:solidFill>
                  <a:schemeClr val="tx1"/>
                </a:solidFill>
                <a:effectLst/>
                <a:latin typeface="Arial" charset="0"/>
                <a:ea typeface="宋体" pitchFamily="2" charset="-122"/>
                <a:cs typeface="+mn-cs"/>
              </a:rPr>
              <a:t>due to its </a:t>
            </a:r>
            <a:r>
              <a:rPr lang="en-US" sz="1200" kern="1200" dirty="0">
                <a:solidFill>
                  <a:schemeClr val="tx1"/>
                </a:solidFill>
                <a:effectLst/>
                <a:latin typeface="Arial" charset="0"/>
                <a:ea typeface="宋体" pitchFamily="2" charset="-122"/>
                <a:cs typeface="+mn-cs"/>
              </a:rPr>
              <a:t>situation of supply cannot meet demand.</a:t>
            </a:r>
          </a:p>
          <a:p>
            <a:r>
              <a:rPr lang="en-US" sz="1200" kern="1200" dirty="0">
                <a:solidFill>
                  <a:schemeClr val="tx1"/>
                </a:solidFill>
                <a:effectLst/>
                <a:latin typeface="Arial" charset="0"/>
                <a:ea typeface="宋体" pitchFamily="2" charset="-122"/>
                <a:cs typeface="+mn-cs"/>
              </a:rPr>
              <a:t>The average prices of compromised hosts are always between one cent to ten, </a:t>
            </a:r>
          </a:p>
          <a:p>
            <a:r>
              <a:rPr lang="en-US" sz="1200" kern="1200" dirty="0">
                <a:solidFill>
                  <a:schemeClr val="tx1"/>
                </a:solidFill>
                <a:effectLst/>
                <a:latin typeface="Arial" charset="0"/>
                <a:ea typeface="宋体" pitchFamily="2" charset="-122"/>
                <a:cs typeface="+mn-cs"/>
              </a:rPr>
              <a:t>such low prices show that the underground economy have hold a large number of the this type resource.</a:t>
            </a:r>
          </a:p>
          <a:p>
            <a:r>
              <a:rPr lang="en-US" sz="1200" kern="1200" dirty="0">
                <a:solidFill>
                  <a:schemeClr val="tx1"/>
                </a:solidFill>
                <a:effectLst/>
                <a:latin typeface="Arial" charset="0"/>
                <a:ea typeface="宋体" pitchFamily="2" charset="-122"/>
                <a:cs typeface="+mn-cs"/>
              </a:rPr>
              <a:t> </a:t>
            </a:r>
          </a:p>
          <a:p>
            <a:r>
              <a:rPr lang="en-US" sz="1200" kern="1200" dirty="0">
                <a:solidFill>
                  <a:schemeClr val="tx1"/>
                </a:solidFill>
                <a:effectLst/>
                <a:latin typeface="Arial" charset="0"/>
                <a:ea typeface="宋体" pitchFamily="2" charset="-122"/>
                <a:cs typeface="+mn-cs"/>
              </a:rPr>
              <a:t>And the average prices of </a:t>
            </a:r>
            <a:r>
              <a:rPr lang="en-US" sz="1200" kern="1200" dirty="0" err="1">
                <a:solidFill>
                  <a:schemeClr val="tx1"/>
                </a:solidFill>
                <a:effectLst/>
                <a:latin typeface="Arial" charset="0"/>
                <a:ea typeface="宋体" pitchFamily="2" charset="-122"/>
                <a:cs typeface="+mn-cs"/>
              </a:rPr>
              <a:t>trojans</a:t>
            </a:r>
            <a:r>
              <a:rPr lang="en-US" sz="1200" kern="1200" dirty="0">
                <a:solidFill>
                  <a:schemeClr val="tx1"/>
                </a:solidFill>
                <a:effectLst/>
                <a:latin typeface="Arial" charset="0"/>
                <a:ea typeface="宋体" pitchFamily="2" charset="-122"/>
                <a:cs typeface="+mn-cs"/>
              </a:rPr>
              <a:t> are generally between 15-150 dollars.</a:t>
            </a:r>
            <a:endParaRPr lang="en-US" dirty="0"/>
          </a:p>
        </p:txBody>
      </p:sp>
      <p:sp>
        <p:nvSpPr>
          <p:cNvPr id="4" name="Slide Number Placeholder 3"/>
          <p:cNvSpPr>
            <a:spLocks noGrp="1"/>
          </p:cNvSpPr>
          <p:nvPr>
            <p:ph type="sldNum" sz="quarter" idx="10"/>
          </p:nvPr>
        </p:nvSpPr>
        <p:spPr/>
        <p:txBody>
          <a:bodyPr/>
          <a:lstStyle/>
          <a:p>
            <a:pPr>
              <a:defRPr/>
            </a:pPr>
            <a:fld id="{424ED01E-F8F9-4F54-B30C-0380FCF998DB}" type="slidenum">
              <a:rPr lang="en-US" altLang="zh-CN" smtClean="0"/>
              <a:pPr>
                <a:defRPr/>
              </a:pPr>
              <a:t>55</a:t>
            </a:fld>
            <a:endParaRPr lang="en-US" altLang="zh-CN"/>
          </a:p>
        </p:txBody>
      </p:sp>
    </p:spTree>
    <p:extLst>
      <p:ext uri="{BB962C8B-B14F-4D97-AF65-F5344CB8AC3E}">
        <p14:creationId xmlns:p14="http://schemas.microsoft.com/office/powerpoint/2010/main" val="397003902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performed price analysis for the selected</a:t>
            </a:r>
            <a:r>
              <a:rPr lang="en-US" baseline="0" dirty="0"/>
              <a:t> most popular goods and services in the black markets. </a:t>
            </a:r>
          </a:p>
          <a:p>
            <a:endParaRPr lang="en-US" baseline="0" dirty="0"/>
          </a:p>
          <a:p>
            <a:r>
              <a:rPr lang="en-US" sz="1200" kern="1200" dirty="0">
                <a:solidFill>
                  <a:schemeClr val="tx1"/>
                </a:solidFill>
                <a:effectLst/>
                <a:latin typeface="Arial" charset="0"/>
                <a:ea typeface="宋体" pitchFamily="2" charset="-122"/>
                <a:cs typeface="+mn-cs"/>
              </a:rPr>
              <a:t>The prices of the online</a:t>
            </a:r>
            <a:r>
              <a:rPr lang="en-US" sz="1200" kern="1200" baseline="0" dirty="0">
                <a:solidFill>
                  <a:schemeClr val="tx1"/>
                </a:solidFill>
                <a:effectLst/>
                <a:latin typeface="Arial" charset="0"/>
                <a:ea typeface="宋体" pitchFamily="2" charset="-122"/>
                <a:cs typeface="+mn-cs"/>
              </a:rPr>
              <a:t> game </a:t>
            </a:r>
            <a:r>
              <a:rPr lang="en-US" sz="1200" kern="1200" dirty="0">
                <a:solidFill>
                  <a:schemeClr val="tx1"/>
                </a:solidFill>
                <a:effectLst/>
                <a:latin typeface="Arial" charset="0"/>
                <a:ea typeface="宋体" pitchFamily="2" charset="-122"/>
                <a:cs typeface="+mn-cs"/>
              </a:rPr>
              <a:t> “envelope” are between twenty</a:t>
            </a:r>
            <a:r>
              <a:rPr lang="en-US" sz="1200" kern="1200" baseline="0" dirty="0">
                <a:solidFill>
                  <a:schemeClr val="tx1"/>
                </a:solidFill>
                <a:effectLst/>
                <a:latin typeface="Arial" charset="0"/>
                <a:ea typeface="宋体" pitchFamily="2" charset="-122"/>
                <a:cs typeface="+mn-cs"/>
              </a:rPr>
              <a:t> cents to half a dollar</a:t>
            </a:r>
            <a:r>
              <a:rPr lang="en-US" sz="1200" kern="1200" dirty="0">
                <a:solidFill>
                  <a:schemeClr val="tx1"/>
                </a:solidFill>
                <a:effectLst/>
                <a:latin typeface="Arial" charset="0"/>
                <a:ea typeface="宋体" pitchFamily="2" charset="-122"/>
                <a:cs typeface="+mn-cs"/>
              </a:rPr>
              <a:t>.</a:t>
            </a:r>
            <a:r>
              <a:rPr lang="en-US" sz="1200" kern="1200" baseline="0" dirty="0">
                <a:solidFill>
                  <a:schemeClr val="tx1"/>
                </a:solidFill>
                <a:effectLst/>
                <a:latin typeface="Arial" charset="0"/>
                <a:ea typeface="宋体" pitchFamily="2" charset="-122"/>
                <a:cs typeface="+mn-cs"/>
              </a:rPr>
              <a:t> </a:t>
            </a:r>
          </a:p>
          <a:p>
            <a:r>
              <a:rPr lang="en-US" sz="1200" kern="1200" dirty="0">
                <a:solidFill>
                  <a:schemeClr val="tx1"/>
                </a:solidFill>
                <a:effectLst/>
                <a:latin typeface="Arial" charset="0"/>
                <a:ea typeface="宋体" pitchFamily="2" charset="-122"/>
                <a:cs typeface="+mn-cs"/>
              </a:rPr>
              <a:t>The purchase prices of website traffic had been in upward trend, and had climbed to 5 dollars per</a:t>
            </a:r>
            <a:r>
              <a:rPr lang="en-US" sz="1200" kern="1200" baseline="0" dirty="0">
                <a:solidFill>
                  <a:schemeClr val="tx1"/>
                </a:solidFill>
                <a:effectLst/>
                <a:latin typeface="Arial" charset="0"/>
                <a:ea typeface="宋体" pitchFamily="2" charset="-122"/>
                <a:cs typeface="+mn-cs"/>
              </a:rPr>
              <a:t> </a:t>
            </a:r>
            <a:r>
              <a:rPr lang="en-US" sz="1200" kern="1200" dirty="0">
                <a:solidFill>
                  <a:schemeClr val="tx1"/>
                </a:solidFill>
                <a:effectLst/>
                <a:latin typeface="Arial" charset="0"/>
                <a:ea typeface="宋体" pitchFamily="2" charset="-122"/>
                <a:cs typeface="+mn-cs"/>
              </a:rPr>
              <a:t>10K IPs</a:t>
            </a:r>
            <a:r>
              <a:rPr lang="en-US" sz="1200" kern="1200" baseline="0" dirty="0">
                <a:solidFill>
                  <a:schemeClr val="tx1"/>
                </a:solidFill>
                <a:effectLst/>
                <a:latin typeface="Arial" charset="0"/>
                <a:ea typeface="宋体" pitchFamily="2" charset="-122"/>
                <a:cs typeface="+mn-cs"/>
              </a:rPr>
              <a:t>, </a:t>
            </a:r>
          </a:p>
          <a:p>
            <a:r>
              <a:rPr lang="en-US" sz="1200" kern="1200" baseline="0" dirty="0">
                <a:solidFill>
                  <a:schemeClr val="tx1"/>
                </a:solidFill>
                <a:effectLst/>
                <a:latin typeface="Arial" charset="0"/>
                <a:ea typeface="宋体" pitchFamily="2" charset="-122"/>
                <a:cs typeface="+mn-cs"/>
              </a:rPr>
              <a:t>due to its </a:t>
            </a:r>
            <a:r>
              <a:rPr lang="en-US" sz="1200" kern="1200" dirty="0">
                <a:solidFill>
                  <a:schemeClr val="tx1"/>
                </a:solidFill>
                <a:effectLst/>
                <a:latin typeface="Arial" charset="0"/>
                <a:ea typeface="宋体" pitchFamily="2" charset="-122"/>
                <a:cs typeface="+mn-cs"/>
              </a:rPr>
              <a:t>situation of supply cannot meet demand.</a:t>
            </a:r>
          </a:p>
          <a:p>
            <a:r>
              <a:rPr lang="en-US" sz="1200" kern="1200" dirty="0">
                <a:solidFill>
                  <a:schemeClr val="tx1"/>
                </a:solidFill>
                <a:effectLst/>
                <a:latin typeface="Arial" charset="0"/>
                <a:ea typeface="宋体" pitchFamily="2" charset="-122"/>
                <a:cs typeface="+mn-cs"/>
              </a:rPr>
              <a:t>The average prices of compromised hosts are always between one cent to ten, </a:t>
            </a:r>
          </a:p>
          <a:p>
            <a:r>
              <a:rPr lang="en-US" sz="1200" kern="1200" dirty="0">
                <a:solidFill>
                  <a:schemeClr val="tx1"/>
                </a:solidFill>
                <a:effectLst/>
                <a:latin typeface="Arial" charset="0"/>
                <a:ea typeface="宋体" pitchFamily="2" charset="-122"/>
                <a:cs typeface="+mn-cs"/>
              </a:rPr>
              <a:t>such low prices show that the underground economy have hold a large number of the this type resource.</a:t>
            </a:r>
          </a:p>
          <a:p>
            <a:r>
              <a:rPr lang="en-US" sz="1200" kern="1200" dirty="0">
                <a:solidFill>
                  <a:schemeClr val="tx1"/>
                </a:solidFill>
                <a:effectLst/>
                <a:latin typeface="Arial" charset="0"/>
                <a:ea typeface="宋体" pitchFamily="2" charset="-122"/>
                <a:cs typeface="+mn-cs"/>
              </a:rPr>
              <a:t> </a:t>
            </a:r>
          </a:p>
          <a:p>
            <a:r>
              <a:rPr lang="en-US" sz="1200" kern="1200" dirty="0">
                <a:solidFill>
                  <a:schemeClr val="tx1"/>
                </a:solidFill>
                <a:effectLst/>
                <a:latin typeface="Arial" charset="0"/>
                <a:ea typeface="宋体" pitchFamily="2" charset="-122"/>
                <a:cs typeface="+mn-cs"/>
              </a:rPr>
              <a:t>And the average prices of </a:t>
            </a:r>
            <a:r>
              <a:rPr lang="en-US" sz="1200" kern="1200" dirty="0" err="1">
                <a:solidFill>
                  <a:schemeClr val="tx1"/>
                </a:solidFill>
                <a:effectLst/>
                <a:latin typeface="Arial" charset="0"/>
                <a:ea typeface="宋体" pitchFamily="2" charset="-122"/>
                <a:cs typeface="+mn-cs"/>
              </a:rPr>
              <a:t>trojans</a:t>
            </a:r>
            <a:r>
              <a:rPr lang="en-US" sz="1200" kern="1200" dirty="0">
                <a:solidFill>
                  <a:schemeClr val="tx1"/>
                </a:solidFill>
                <a:effectLst/>
                <a:latin typeface="Arial" charset="0"/>
                <a:ea typeface="宋体" pitchFamily="2" charset="-122"/>
                <a:cs typeface="+mn-cs"/>
              </a:rPr>
              <a:t> are generally between 15-150 dollars.</a:t>
            </a:r>
            <a:endParaRPr lang="en-US" dirty="0"/>
          </a:p>
        </p:txBody>
      </p:sp>
      <p:sp>
        <p:nvSpPr>
          <p:cNvPr id="4" name="Slide Number Placeholder 3"/>
          <p:cNvSpPr>
            <a:spLocks noGrp="1"/>
          </p:cNvSpPr>
          <p:nvPr>
            <p:ph type="sldNum" sz="quarter" idx="10"/>
          </p:nvPr>
        </p:nvSpPr>
        <p:spPr/>
        <p:txBody>
          <a:bodyPr/>
          <a:lstStyle/>
          <a:p>
            <a:pPr>
              <a:defRPr/>
            </a:pPr>
            <a:fld id="{424ED01E-F8F9-4F54-B30C-0380FCF998DB}" type="slidenum">
              <a:rPr lang="en-US" altLang="zh-CN" smtClean="0"/>
              <a:pPr>
                <a:defRPr/>
              </a:pPr>
              <a:t>56</a:t>
            </a:fld>
            <a:endParaRPr lang="en-US" altLang="zh-CN"/>
          </a:p>
        </p:txBody>
      </p:sp>
    </p:spTree>
    <p:extLst>
      <p:ext uri="{BB962C8B-B14F-4D97-AF65-F5344CB8AC3E}">
        <p14:creationId xmlns:p14="http://schemas.microsoft.com/office/powerpoint/2010/main" val="397003902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performed price analysis for the selected</a:t>
            </a:r>
            <a:r>
              <a:rPr lang="en-US" baseline="0" dirty="0"/>
              <a:t> most popular goods and services in the black markets. </a:t>
            </a:r>
          </a:p>
          <a:p>
            <a:endParaRPr lang="en-US" baseline="0" dirty="0"/>
          </a:p>
          <a:p>
            <a:r>
              <a:rPr lang="en-US" sz="1200" kern="1200" dirty="0">
                <a:solidFill>
                  <a:schemeClr val="tx1"/>
                </a:solidFill>
                <a:effectLst/>
                <a:latin typeface="Arial" charset="0"/>
                <a:ea typeface="宋体" pitchFamily="2" charset="-122"/>
                <a:cs typeface="+mn-cs"/>
              </a:rPr>
              <a:t>The prices of the online</a:t>
            </a:r>
            <a:r>
              <a:rPr lang="en-US" sz="1200" kern="1200" baseline="0" dirty="0">
                <a:solidFill>
                  <a:schemeClr val="tx1"/>
                </a:solidFill>
                <a:effectLst/>
                <a:latin typeface="Arial" charset="0"/>
                <a:ea typeface="宋体" pitchFamily="2" charset="-122"/>
                <a:cs typeface="+mn-cs"/>
              </a:rPr>
              <a:t> game </a:t>
            </a:r>
            <a:r>
              <a:rPr lang="en-US" sz="1200" kern="1200" dirty="0">
                <a:solidFill>
                  <a:schemeClr val="tx1"/>
                </a:solidFill>
                <a:effectLst/>
                <a:latin typeface="Arial" charset="0"/>
                <a:ea typeface="宋体" pitchFamily="2" charset="-122"/>
                <a:cs typeface="+mn-cs"/>
              </a:rPr>
              <a:t> “envelope” are between twenty</a:t>
            </a:r>
            <a:r>
              <a:rPr lang="en-US" sz="1200" kern="1200" baseline="0" dirty="0">
                <a:solidFill>
                  <a:schemeClr val="tx1"/>
                </a:solidFill>
                <a:effectLst/>
                <a:latin typeface="Arial" charset="0"/>
                <a:ea typeface="宋体" pitchFamily="2" charset="-122"/>
                <a:cs typeface="+mn-cs"/>
              </a:rPr>
              <a:t> cents to half a dollar</a:t>
            </a:r>
            <a:r>
              <a:rPr lang="en-US" sz="1200" kern="1200" dirty="0">
                <a:solidFill>
                  <a:schemeClr val="tx1"/>
                </a:solidFill>
                <a:effectLst/>
                <a:latin typeface="Arial" charset="0"/>
                <a:ea typeface="宋体" pitchFamily="2" charset="-122"/>
                <a:cs typeface="+mn-cs"/>
              </a:rPr>
              <a:t>.</a:t>
            </a:r>
            <a:r>
              <a:rPr lang="en-US" sz="1200" kern="1200" baseline="0" dirty="0">
                <a:solidFill>
                  <a:schemeClr val="tx1"/>
                </a:solidFill>
                <a:effectLst/>
                <a:latin typeface="Arial" charset="0"/>
                <a:ea typeface="宋体" pitchFamily="2" charset="-122"/>
                <a:cs typeface="+mn-cs"/>
              </a:rPr>
              <a:t> </a:t>
            </a:r>
          </a:p>
          <a:p>
            <a:r>
              <a:rPr lang="en-US" sz="1200" kern="1200" dirty="0">
                <a:solidFill>
                  <a:schemeClr val="tx1"/>
                </a:solidFill>
                <a:effectLst/>
                <a:latin typeface="Arial" charset="0"/>
                <a:ea typeface="宋体" pitchFamily="2" charset="-122"/>
                <a:cs typeface="+mn-cs"/>
              </a:rPr>
              <a:t>The purchase prices of website traffic had been in upward trend, and had climbed to 5 dollars per</a:t>
            </a:r>
            <a:r>
              <a:rPr lang="en-US" sz="1200" kern="1200" baseline="0" dirty="0">
                <a:solidFill>
                  <a:schemeClr val="tx1"/>
                </a:solidFill>
                <a:effectLst/>
                <a:latin typeface="Arial" charset="0"/>
                <a:ea typeface="宋体" pitchFamily="2" charset="-122"/>
                <a:cs typeface="+mn-cs"/>
              </a:rPr>
              <a:t> </a:t>
            </a:r>
            <a:r>
              <a:rPr lang="en-US" sz="1200" kern="1200" dirty="0">
                <a:solidFill>
                  <a:schemeClr val="tx1"/>
                </a:solidFill>
                <a:effectLst/>
                <a:latin typeface="Arial" charset="0"/>
                <a:ea typeface="宋体" pitchFamily="2" charset="-122"/>
                <a:cs typeface="+mn-cs"/>
              </a:rPr>
              <a:t>10K IPs</a:t>
            </a:r>
            <a:r>
              <a:rPr lang="en-US" sz="1200" kern="1200" baseline="0" dirty="0">
                <a:solidFill>
                  <a:schemeClr val="tx1"/>
                </a:solidFill>
                <a:effectLst/>
                <a:latin typeface="Arial" charset="0"/>
                <a:ea typeface="宋体" pitchFamily="2" charset="-122"/>
                <a:cs typeface="+mn-cs"/>
              </a:rPr>
              <a:t>, </a:t>
            </a:r>
          </a:p>
          <a:p>
            <a:r>
              <a:rPr lang="en-US" sz="1200" kern="1200" baseline="0" dirty="0">
                <a:solidFill>
                  <a:schemeClr val="tx1"/>
                </a:solidFill>
                <a:effectLst/>
                <a:latin typeface="Arial" charset="0"/>
                <a:ea typeface="宋体" pitchFamily="2" charset="-122"/>
                <a:cs typeface="+mn-cs"/>
              </a:rPr>
              <a:t>due to its </a:t>
            </a:r>
            <a:r>
              <a:rPr lang="en-US" sz="1200" kern="1200" dirty="0">
                <a:solidFill>
                  <a:schemeClr val="tx1"/>
                </a:solidFill>
                <a:effectLst/>
                <a:latin typeface="Arial" charset="0"/>
                <a:ea typeface="宋体" pitchFamily="2" charset="-122"/>
                <a:cs typeface="+mn-cs"/>
              </a:rPr>
              <a:t>situation of supply cannot meet demand.</a:t>
            </a:r>
          </a:p>
          <a:p>
            <a:r>
              <a:rPr lang="en-US" sz="1200" kern="1200" dirty="0">
                <a:solidFill>
                  <a:schemeClr val="tx1"/>
                </a:solidFill>
                <a:effectLst/>
                <a:latin typeface="Arial" charset="0"/>
                <a:ea typeface="宋体" pitchFamily="2" charset="-122"/>
                <a:cs typeface="+mn-cs"/>
              </a:rPr>
              <a:t>The average prices of compromised hosts are always between one cent to ten, </a:t>
            </a:r>
          </a:p>
          <a:p>
            <a:r>
              <a:rPr lang="en-US" sz="1200" kern="1200" dirty="0">
                <a:solidFill>
                  <a:schemeClr val="tx1"/>
                </a:solidFill>
                <a:effectLst/>
                <a:latin typeface="Arial" charset="0"/>
                <a:ea typeface="宋体" pitchFamily="2" charset="-122"/>
                <a:cs typeface="+mn-cs"/>
              </a:rPr>
              <a:t>such low prices show that the underground economy have hold a large number of the this type resource.</a:t>
            </a:r>
          </a:p>
          <a:p>
            <a:r>
              <a:rPr lang="en-US" sz="1200" kern="1200" dirty="0">
                <a:solidFill>
                  <a:schemeClr val="tx1"/>
                </a:solidFill>
                <a:effectLst/>
                <a:latin typeface="Arial" charset="0"/>
                <a:ea typeface="宋体" pitchFamily="2" charset="-122"/>
                <a:cs typeface="+mn-cs"/>
              </a:rPr>
              <a:t> </a:t>
            </a:r>
          </a:p>
          <a:p>
            <a:r>
              <a:rPr lang="en-US" sz="1200" kern="1200" dirty="0">
                <a:solidFill>
                  <a:schemeClr val="tx1"/>
                </a:solidFill>
                <a:effectLst/>
                <a:latin typeface="Arial" charset="0"/>
                <a:ea typeface="宋体" pitchFamily="2" charset="-122"/>
                <a:cs typeface="+mn-cs"/>
              </a:rPr>
              <a:t>And the average prices of </a:t>
            </a:r>
            <a:r>
              <a:rPr lang="en-US" sz="1200" kern="1200" dirty="0" err="1">
                <a:solidFill>
                  <a:schemeClr val="tx1"/>
                </a:solidFill>
                <a:effectLst/>
                <a:latin typeface="Arial" charset="0"/>
                <a:ea typeface="宋体" pitchFamily="2" charset="-122"/>
                <a:cs typeface="+mn-cs"/>
              </a:rPr>
              <a:t>trojans</a:t>
            </a:r>
            <a:r>
              <a:rPr lang="en-US" sz="1200" kern="1200" dirty="0">
                <a:solidFill>
                  <a:schemeClr val="tx1"/>
                </a:solidFill>
                <a:effectLst/>
                <a:latin typeface="Arial" charset="0"/>
                <a:ea typeface="宋体" pitchFamily="2" charset="-122"/>
                <a:cs typeface="+mn-cs"/>
              </a:rPr>
              <a:t> are generally between 15-150 dollars.</a:t>
            </a:r>
            <a:endParaRPr lang="en-US" dirty="0"/>
          </a:p>
        </p:txBody>
      </p:sp>
      <p:sp>
        <p:nvSpPr>
          <p:cNvPr id="4" name="Slide Number Placeholder 3"/>
          <p:cNvSpPr>
            <a:spLocks noGrp="1"/>
          </p:cNvSpPr>
          <p:nvPr>
            <p:ph type="sldNum" sz="quarter" idx="10"/>
          </p:nvPr>
        </p:nvSpPr>
        <p:spPr/>
        <p:txBody>
          <a:bodyPr/>
          <a:lstStyle/>
          <a:p>
            <a:pPr>
              <a:defRPr/>
            </a:pPr>
            <a:fld id="{424ED01E-F8F9-4F54-B30C-0380FCF998DB}" type="slidenum">
              <a:rPr lang="en-US" altLang="zh-CN" smtClean="0"/>
              <a:pPr>
                <a:defRPr/>
              </a:pPr>
              <a:t>57</a:t>
            </a:fld>
            <a:endParaRPr lang="en-US" altLang="zh-CN"/>
          </a:p>
        </p:txBody>
      </p:sp>
    </p:spTree>
    <p:extLst>
      <p:ext uri="{BB962C8B-B14F-4D97-AF65-F5344CB8AC3E}">
        <p14:creationId xmlns:p14="http://schemas.microsoft.com/office/powerpoint/2010/main" val="397003902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performed price analysis for the selected</a:t>
            </a:r>
            <a:r>
              <a:rPr lang="en-US" baseline="0" dirty="0"/>
              <a:t> most popular goods and services in the black markets. </a:t>
            </a:r>
          </a:p>
          <a:p>
            <a:endParaRPr lang="en-US" baseline="0" dirty="0"/>
          </a:p>
          <a:p>
            <a:r>
              <a:rPr lang="en-US" sz="1200" kern="1200" dirty="0">
                <a:solidFill>
                  <a:schemeClr val="tx1"/>
                </a:solidFill>
                <a:effectLst/>
                <a:latin typeface="Arial" charset="0"/>
                <a:ea typeface="宋体" pitchFamily="2" charset="-122"/>
                <a:cs typeface="+mn-cs"/>
              </a:rPr>
              <a:t>The prices of the online</a:t>
            </a:r>
            <a:r>
              <a:rPr lang="en-US" sz="1200" kern="1200" baseline="0" dirty="0">
                <a:solidFill>
                  <a:schemeClr val="tx1"/>
                </a:solidFill>
                <a:effectLst/>
                <a:latin typeface="Arial" charset="0"/>
                <a:ea typeface="宋体" pitchFamily="2" charset="-122"/>
                <a:cs typeface="+mn-cs"/>
              </a:rPr>
              <a:t> game </a:t>
            </a:r>
            <a:r>
              <a:rPr lang="en-US" sz="1200" kern="1200" dirty="0">
                <a:solidFill>
                  <a:schemeClr val="tx1"/>
                </a:solidFill>
                <a:effectLst/>
                <a:latin typeface="Arial" charset="0"/>
                <a:ea typeface="宋体" pitchFamily="2" charset="-122"/>
                <a:cs typeface="+mn-cs"/>
              </a:rPr>
              <a:t> “envelope” are between twenty</a:t>
            </a:r>
            <a:r>
              <a:rPr lang="en-US" sz="1200" kern="1200" baseline="0" dirty="0">
                <a:solidFill>
                  <a:schemeClr val="tx1"/>
                </a:solidFill>
                <a:effectLst/>
                <a:latin typeface="Arial" charset="0"/>
                <a:ea typeface="宋体" pitchFamily="2" charset="-122"/>
                <a:cs typeface="+mn-cs"/>
              </a:rPr>
              <a:t> cents to half a dollar</a:t>
            </a:r>
            <a:r>
              <a:rPr lang="en-US" sz="1200" kern="1200" dirty="0">
                <a:solidFill>
                  <a:schemeClr val="tx1"/>
                </a:solidFill>
                <a:effectLst/>
                <a:latin typeface="Arial" charset="0"/>
                <a:ea typeface="宋体" pitchFamily="2" charset="-122"/>
                <a:cs typeface="+mn-cs"/>
              </a:rPr>
              <a:t>.</a:t>
            </a:r>
            <a:r>
              <a:rPr lang="en-US" sz="1200" kern="1200" baseline="0" dirty="0">
                <a:solidFill>
                  <a:schemeClr val="tx1"/>
                </a:solidFill>
                <a:effectLst/>
                <a:latin typeface="Arial" charset="0"/>
                <a:ea typeface="宋体" pitchFamily="2" charset="-122"/>
                <a:cs typeface="+mn-cs"/>
              </a:rPr>
              <a:t> </a:t>
            </a:r>
          </a:p>
          <a:p>
            <a:r>
              <a:rPr lang="en-US" sz="1200" kern="1200" dirty="0">
                <a:solidFill>
                  <a:schemeClr val="tx1"/>
                </a:solidFill>
                <a:effectLst/>
                <a:latin typeface="Arial" charset="0"/>
                <a:ea typeface="宋体" pitchFamily="2" charset="-122"/>
                <a:cs typeface="+mn-cs"/>
              </a:rPr>
              <a:t>The purchase prices of website traffic had been in upward trend, and had climbed to 5 dollars per</a:t>
            </a:r>
            <a:r>
              <a:rPr lang="en-US" sz="1200" kern="1200" baseline="0" dirty="0">
                <a:solidFill>
                  <a:schemeClr val="tx1"/>
                </a:solidFill>
                <a:effectLst/>
                <a:latin typeface="Arial" charset="0"/>
                <a:ea typeface="宋体" pitchFamily="2" charset="-122"/>
                <a:cs typeface="+mn-cs"/>
              </a:rPr>
              <a:t> </a:t>
            </a:r>
            <a:r>
              <a:rPr lang="en-US" sz="1200" kern="1200" dirty="0">
                <a:solidFill>
                  <a:schemeClr val="tx1"/>
                </a:solidFill>
                <a:effectLst/>
                <a:latin typeface="Arial" charset="0"/>
                <a:ea typeface="宋体" pitchFamily="2" charset="-122"/>
                <a:cs typeface="+mn-cs"/>
              </a:rPr>
              <a:t>10K IPs</a:t>
            </a:r>
            <a:r>
              <a:rPr lang="en-US" sz="1200" kern="1200" baseline="0" dirty="0">
                <a:solidFill>
                  <a:schemeClr val="tx1"/>
                </a:solidFill>
                <a:effectLst/>
                <a:latin typeface="Arial" charset="0"/>
                <a:ea typeface="宋体" pitchFamily="2" charset="-122"/>
                <a:cs typeface="+mn-cs"/>
              </a:rPr>
              <a:t>, </a:t>
            </a:r>
          </a:p>
          <a:p>
            <a:r>
              <a:rPr lang="en-US" sz="1200" kern="1200" baseline="0" dirty="0">
                <a:solidFill>
                  <a:schemeClr val="tx1"/>
                </a:solidFill>
                <a:effectLst/>
                <a:latin typeface="Arial" charset="0"/>
                <a:ea typeface="宋体" pitchFamily="2" charset="-122"/>
                <a:cs typeface="+mn-cs"/>
              </a:rPr>
              <a:t>due to its </a:t>
            </a:r>
            <a:r>
              <a:rPr lang="en-US" sz="1200" kern="1200" dirty="0">
                <a:solidFill>
                  <a:schemeClr val="tx1"/>
                </a:solidFill>
                <a:effectLst/>
                <a:latin typeface="Arial" charset="0"/>
                <a:ea typeface="宋体" pitchFamily="2" charset="-122"/>
                <a:cs typeface="+mn-cs"/>
              </a:rPr>
              <a:t>situation of supply cannot meet demand.</a:t>
            </a:r>
          </a:p>
          <a:p>
            <a:r>
              <a:rPr lang="en-US" sz="1200" kern="1200" dirty="0">
                <a:solidFill>
                  <a:schemeClr val="tx1"/>
                </a:solidFill>
                <a:effectLst/>
                <a:latin typeface="Arial" charset="0"/>
                <a:ea typeface="宋体" pitchFamily="2" charset="-122"/>
                <a:cs typeface="+mn-cs"/>
              </a:rPr>
              <a:t>The average prices of compromised hosts are always between one cent to ten, </a:t>
            </a:r>
          </a:p>
          <a:p>
            <a:r>
              <a:rPr lang="en-US" sz="1200" kern="1200" dirty="0">
                <a:solidFill>
                  <a:schemeClr val="tx1"/>
                </a:solidFill>
                <a:effectLst/>
                <a:latin typeface="Arial" charset="0"/>
                <a:ea typeface="宋体" pitchFamily="2" charset="-122"/>
                <a:cs typeface="+mn-cs"/>
              </a:rPr>
              <a:t>such low prices show that the underground economy have hold a large number of the this type resource.</a:t>
            </a:r>
          </a:p>
          <a:p>
            <a:r>
              <a:rPr lang="en-US" sz="1200" kern="1200" dirty="0">
                <a:solidFill>
                  <a:schemeClr val="tx1"/>
                </a:solidFill>
                <a:effectLst/>
                <a:latin typeface="Arial" charset="0"/>
                <a:ea typeface="宋体" pitchFamily="2" charset="-122"/>
                <a:cs typeface="+mn-cs"/>
              </a:rPr>
              <a:t> </a:t>
            </a:r>
          </a:p>
          <a:p>
            <a:r>
              <a:rPr lang="en-US" sz="1200" kern="1200" dirty="0">
                <a:solidFill>
                  <a:schemeClr val="tx1"/>
                </a:solidFill>
                <a:effectLst/>
                <a:latin typeface="Arial" charset="0"/>
                <a:ea typeface="宋体" pitchFamily="2" charset="-122"/>
                <a:cs typeface="+mn-cs"/>
              </a:rPr>
              <a:t>And the average prices of </a:t>
            </a:r>
            <a:r>
              <a:rPr lang="en-US" sz="1200" kern="1200" dirty="0" err="1">
                <a:solidFill>
                  <a:schemeClr val="tx1"/>
                </a:solidFill>
                <a:effectLst/>
                <a:latin typeface="Arial" charset="0"/>
                <a:ea typeface="宋体" pitchFamily="2" charset="-122"/>
                <a:cs typeface="+mn-cs"/>
              </a:rPr>
              <a:t>trojans</a:t>
            </a:r>
            <a:r>
              <a:rPr lang="en-US" sz="1200" kern="1200" dirty="0">
                <a:solidFill>
                  <a:schemeClr val="tx1"/>
                </a:solidFill>
                <a:effectLst/>
                <a:latin typeface="Arial" charset="0"/>
                <a:ea typeface="宋体" pitchFamily="2" charset="-122"/>
                <a:cs typeface="+mn-cs"/>
              </a:rPr>
              <a:t> are generally between 15-150 dollars.</a:t>
            </a:r>
            <a:endParaRPr lang="en-US" dirty="0"/>
          </a:p>
        </p:txBody>
      </p:sp>
      <p:sp>
        <p:nvSpPr>
          <p:cNvPr id="4" name="Slide Number Placeholder 3"/>
          <p:cNvSpPr>
            <a:spLocks noGrp="1"/>
          </p:cNvSpPr>
          <p:nvPr>
            <p:ph type="sldNum" sz="quarter" idx="10"/>
          </p:nvPr>
        </p:nvSpPr>
        <p:spPr/>
        <p:txBody>
          <a:bodyPr/>
          <a:lstStyle/>
          <a:p>
            <a:pPr>
              <a:defRPr/>
            </a:pPr>
            <a:fld id="{424ED01E-F8F9-4F54-B30C-0380FCF998DB}" type="slidenum">
              <a:rPr lang="en-US" altLang="zh-CN" smtClean="0"/>
              <a:pPr>
                <a:defRPr/>
              </a:pPr>
              <a:t>58</a:t>
            </a:fld>
            <a:endParaRPr lang="en-US" altLang="zh-CN"/>
          </a:p>
        </p:txBody>
      </p:sp>
    </p:spTree>
    <p:extLst>
      <p:ext uri="{BB962C8B-B14F-4D97-AF65-F5344CB8AC3E}">
        <p14:creationId xmlns:p14="http://schemas.microsoft.com/office/powerpoint/2010/main" val="39700390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a:t>
            </a:r>
            <a:r>
              <a:rPr lang="en-US" baseline="0" dirty="0"/>
              <a:t> the in-depth investigation of the underground black markets, we suddenly had a thought, maybe we can use the measured dataset to </a:t>
            </a:r>
          </a:p>
          <a:p>
            <a:r>
              <a:rPr lang="en-US" baseline="0" dirty="0"/>
              <a:t>confirm that black markets were supporting the cybercrime. We performed a correlation analysis, using four typical cybercrime cases with public case trial records and media reports. </a:t>
            </a:r>
          </a:p>
          <a:p>
            <a:r>
              <a:rPr lang="en-US" baseline="0" dirty="0"/>
              <a:t>And then we extracted critical information with enough uniqueness, for example, the nicks and QQ numbers of the </a:t>
            </a:r>
            <a:r>
              <a:rPr lang="en-US" sz="1200" kern="1200" dirty="0">
                <a:solidFill>
                  <a:schemeClr val="tx1"/>
                </a:solidFill>
                <a:effectLst/>
                <a:latin typeface="Arial" charset="0"/>
                <a:ea typeface="宋体" pitchFamily="2" charset="-122"/>
                <a:cs typeface="+mn-cs"/>
              </a:rPr>
              <a:t>criminals,</a:t>
            </a:r>
            <a:r>
              <a:rPr lang="en-US" sz="1200" kern="1200" baseline="0" dirty="0">
                <a:solidFill>
                  <a:schemeClr val="tx1"/>
                </a:solidFill>
                <a:effectLst/>
                <a:latin typeface="Arial" charset="0"/>
                <a:ea typeface="宋体" pitchFamily="2" charset="-122"/>
                <a:cs typeface="+mn-cs"/>
              </a:rPr>
              <a:t> the names of malicious code </a:t>
            </a:r>
          </a:p>
          <a:p>
            <a:r>
              <a:rPr lang="en-US" sz="1200" kern="1200" baseline="0" dirty="0">
                <a:solidFill>
                  <a:schemeClr val="tx1"/>
                </a:solidFill>
                <a:effectLst/>
                <a:latin typeface="Arial" charset="0"/>
                <a:ea typeface="宋体" pitchFamily="2" charset="-122"/>
                <a:cs typeface="+mn-cs"/>
              </a:rPr>
              <a:t>Or tools developed or used in the crime case, and we used this information as keywords to query the measured black markets dataset</a:t>
            </a:r>
            <a:r>
              <a:rPr lang="en-US" sz="1200" kern="1200" dirty="0">
                <a:solidFill>
                  <a:schemeClr val="tx1"/>
                </a:solidFill>
                <a:effectLst/>
                <a:latin typeface="Arial" charset="0"/>
                <a:ea typeface="宋体" pitchFamily="2" charset="-122"/>
                <a:cs typeface="+mn-cs"/>
              </a:rPr>
              <a:t> </a:t>
            </a:r>
          </a:p>
          <a:p>
            <a:r>
              <a:rPr lang="en-US" sz="1200" kern="1200" dirty="0">
                <a:solidFill>
                  <a:schemeClr val="tx1"/>
                </a:solidFill>
                <a:effectLst/>
                <a:latin typeface="Arial" charset="0"/>
                <a:ea typeface="宋体" pitchFamily="2" charset="-122"/>
                <a:cs typeface="+mn-cs"/>
              </a:rPr>
              <a:t>for the related posts matching the unique keyword and posted before the public exposure date of the case.</a:t>
            </a:r>
          </a:p>
          <a:p>
            <a:endParaRPr lang="en-US" sz="1200" kern="1200" dirty="0">
              <a:solidFill>
                <a:schemeClr val="tx1"/>
              </a:solidFill>
              <a:effectLst/>
              <a:latin typeface="Arial" charset="0"/>
              <a:ea typeface="宋体" pitchFamily="2" charset="-122"/>
              <a:cs typeface="+mn-cs"/>
            </a:endParaRPr>
          </a:p>
          <a:p>
            <a:r>
              <a:rPr lang="en-US" sz="1200" kern="1200" dirty="0">
                <a:solidFill>
                  <a:schemeClr val="tx1"/>
                </a:solidFill>
                <a:effectLst/>
                <a:latin typeface="Arial" charset="0"/>
                <a:ea typeface="宋体" pitchFamily="2" charset="-122"/>
                <a:cs typeface="+mn-cs"/>
              </a:rPr>
              <a:t>The</a:t>
            </a:r>
            <a:r>
              <a:rPr lang="en-US" sz="1200" kern="1200" baseline="0" dirty="0">
                <a:solidFill>
                  <a:schemeClr val="tx1"/>
                </a:solidFill>
                <a:effectLst/>
                <a:latin typeface="Arial" charset="0"/>
                <a:ea typeface="宋体" pitchFamily="2" charset="-122"/>
                <a:cs typeface="+mn-cs"/>
              </a:rPr>
              <a:t> results were beyond our expectation, </a:t>
            </a:r>
            <a:r>
              <a:rPr lang="en-US" sz="1200" kern="1200" dirty="0">
                <a:solidFill>
                  <a:schemeClr val="tx1"/>
                </a:solidFill>
                <a:effectLst/>
                <a:latin typeface="Arial" charset="0"/>
                <a:ea typeface="宋体" pitchFamily="2" charset="-122"/>
                <a:cs typeface="+mn-cs"/>
              </a:rPr>
              <a:t>for all four investigated cases, we were able to find related information </a:t>
            </a:r>
          </a:p>
          <a:p>
            <a:r>
              <a:rPr lang="en-US" sz="1200" kern="1200" dirty="0">
                <a:solidFill>
                  <a:schemeClr val="tx1"/>
                </a:solidFill>
                <a:effectLst/>
                <a:latin typeface="Arial" charset="0"/>
                <a:ea typeface="宋体" pitchFamily="2" charset="-122"/>
                <a:cs typeface="+mn-cs"/>
              </a:rPr>
              <a:t>containing critical tracing clues from the underground black markets dataset.</a:t>
            </a:r>
            <a:r>
              <a:rPr lang="zh-CN" altLang="en-US" dirty="0">
                <a:effectLst/>
              </a:rPr>
              <a:t> </a:t>
            </a:r>
            <a:endParaRPr lang="en-US" altLang="zh-CN" dirty="0">
              <a:effectLst/>
            </a:endParaRPr>
          </a:p>
          <a:p>
            <a:r>
              <a:rPr lang="en-US" sz="1200" kern="1200" dirty="0">
                <a:solidFill>
                  <a:schemeClr val="tx1"/>
                </a:solidFill>
                <a:effectLst/>
                <a:latin typeface="Arial" charset="0"/>
                <a:ea typeface="宋体" pitchFamily="2" charset="-122"/>
                <a:cs typeface="+mn-cs"/>
              </a:rPr>
              <a:t>Take the blandness </a:t>
            </a:r>
            <a:r>
              <a:rPr lang="en-US" sz="1200" kern="1200" dirty="0" err="1">
                <a:solidFill>
                  <a:schemeClr val="tx1"/>
                </a:solidFill>
                <a:effectLst/>
                <a:latin typeface="Arial" charset="0"/>
                <a:ea typeface="宋体" pitchFamily="2" charset="-122"/>
                <a:cs typeface="+mn-cs"/>
              </a:rPr>
              <a:t>trojan</a:t>
            </a:r>
            <a:r>
              <a:rPr lang="en-US" sz="1200" kern="1200" dirty="0">
                <a:solidFill>
                  <a:schemeClr val="tx1"/>
                </a:solidFill>
                <a:effectLst/>
                <a:latin typeface="Arial" charset="0"/>
                <a:ea typeface="宋体" pitchFamily="2" charset="-122"/>
                <a:cs typeface="+mn-cs"/>
              </a:rPr>
              <a:t> case that I</a:t>
            </a:r>
            <a:r>
              <a:rPr lang="en-US" sz="1200" kern="1200" baseline="0" dirty="0">
                <a:solidFill>
                  <a:schemeClr val="tx1"/>
                </a:solidFill>
                <a:effectLst/>
                <a:latin typeface="Arial" charset="0"/>
                <a:ea typeface="宋体" pitchFamily="2" charset="-122"/>
                <a:cs typeface="+mn-cs"/>
              </a:rPr>
              <a:t> have introduced </a:t>
            </a:r>
            <a:r>
              <a:rPr lang="en-US" sz="1200" kern="1200" dirty="0">
                <a:solidFill>
                  <a:schemeClr val="tx1"/>
                </a:solidFill>
                <a:effectLst/>
                <a:latin typeface="Arial" charset="0"/>
                <a:ea typeface="宋体" pitchFamily="2" charset="-122"/>
                <a:cs typeface="+mn-cs"/>
              </a:rPr>
              <a:t>as an example, we found more than one</a:t>
            </a:r>
            <a:r>
              <a:rPr lang="en-US" sz="1200" kern="1200" baseline="0" dirty="0">
                <a:solidFill>
                  <a:schemeClr val="tx1"/>
                </a:solidFill>
                <a:effectLst/>
                <a:latin typeface="Arial" charset="0"/>
                <a:ea typeface="宋体" pitchFamily="2" charset="-122"/>
                <a:cs typeface="+mn-cs"/>
              </a:rPr>
              <a:t> hundred </a:t>
            </a:r>
            <a:r>
              <a:rPr lang="en-US" sz="1200" kern="1200" dirty="0">
                <a:solidFill>
                  <a:schemeClr val="tx1"/>
                </a:solidFill>
                <a:effectLst/>
                <a:latin typeface="Arial" charset="0"/>
                <a:ea typeface="宋体" pitchFamily="2" charset="-122"/>
                <a:cs typeface="+mn-cs"/>
              </a:rPr>
              <a:t>related posts using the name of </a:t>
            </a:r>
            <a:r>
              <a:rPr lang="en-US" sz="1200" kern="1200" dirty="0" err="1">
                <a:solidFill>
                  <a:schemeClr val="tx1"/>
                </a:solidFill>
                <a:effectLst/>
                <a:latin typeface="Arial" charset="0"/>
                <a:ea typeface="宋体" pitchFamily="2" charset="-122"/>
                <a:cs typeface="+mn-cs"/>
              </a:rPr>
              <a:t>trojan</a:t>
            </a:r>
            <a:r>
              <a:rPr lang="en-US" sz="1200" kern="1200" dirty="0">
                <a:solidFill>
                  <a:schemeClr val="tx1"/>
                </a:solidFill>
                <a:effectLst/>
                <a:latin typeface="Arial" charset="0"/>
                <a:ea typeface="宋体" pitchFamily="2" charset="-122"/>
                <a:cs typeface="+mn-cs"/>
              </a:rPr>
              <a:t>, </a:t>
            </a:r>
          </a:p>
          <a:p>
            <a:r>
              <a:rPr lang="en-US" sz="1200" kern="1200" dirty="0">
                <a:solidFill>
                  <a:schemeClr val="tx1"/>
                </a:solidFill>
                <a:effectLst/>
                <a:latin typeface="Arial" charset="0"/>
                <a:ea typeface="宋体" pitchFamily="2" charset="-122"/>
                <a:cs typeface="+mn-cs"/>
              </a:rPr>
              <a:t>with the first post appearing in Jan 2008,</a:t>
            </a:r>
            <a:r>
              <a:rPr lang="en-US" sz="1200" kern="1200" baseline="0" dirty="0">
                <a:solidFill>
                  <a:schemeClr val="tx1"/>
                </a:solidFill>
                <a:effectLst/>
                <a:latin typeface="Arial" charset="0"/>
                <a:ea typeface="宋体" pitchFamily="2" charset="-122"/>
                <a:cs typeface="+mn-cs"/>
              </a:rPr>
              <a:t> about half a year before the public exposure date. </a:t>
            </a:r>
            <a:r>
              <a:rPr lang="zh-CN" altLang="en-US" dirty="0">
                <a:effectLst/>
              </a:rPr>
              <a:t> </a:t>
            </a:r>
            <a:endParaRPr lang="en-US" altLang="zh-CN" dirty="0">
              <a:effectLst/>
            </a:endParaRPr>
          </a:p>
          <a:p>
            <a:endParaRPr lang="en-US" sz="1200" kern="1200" dirty="0">
              <a:solidFill>
                <a:schemeClr val="tx1"/>
              </a:solidFill>
              <a:effectLst/>
              <a:latin typeface="Arial" charset="0"/>
              <a:ea typeface="宋体" pitchFamily="2" charset="-122"/>
              <a:cs typeface="+mn-cs"/>
            </a:endParaRPr>
          </a:p>
          <a:p>
            <a:r>
              <a:rPr lang="en-US" sz="1200" kern="1200" dirty="0">
                <a:solidFill>
                  <a:schemeClr val="tx1"/>
                </a:solidFill>
                <a:effectLst/>
                <a:latin typeface="Arial" charset="0"/>
                <a:ea typeface="宋体" pitchFamily="2" charset="-122"/>
                <a:cs typeface="+mn-cs"/>
              </a:rPr>
              <a:t>This</a:t>
            </a:r>
            <a:r>
              <a:rPr lang="en-US" sz="1200" kern="1200" baseline="0" dirty="0">
                <a:solidFill>
                  <a:schemeClr val="tx1"/>
                </a:solidFill>
                <a:effectLst/>
                <a:latin typeface="Arial" charset="0"/>
                <a:ea typeface="宋体" pitchFamily="2" charset="-122"/>
                <a:cs typeface="+mn-cs"/>
              </a:rPr>
              <a:t> </a:t>
            </a:r>
            <a:r>
              <a:rPr lang="en-US" altLang="zh-CN" sz="1200" kern="1200" baseline="0" dirty="0">
                <a:solidFill>
                  <a:schemeClr val="tx1"/>
                </a:solidFill>
                <a:effectLst/>
                <a:latin typeface="Arial" charset="0"/>
                <a:ea typeface="宋体" pitchFamily="2" charset="-122"/>
                <a:cs typeface="+mn-cs"/>
              </a:rPr>
              <a:t>exciting </a:t>
            </a:r>
            <a:r>
              <a:rPr lang="en-US" sz="1200" kern="1200" dirty="0">
                <a:solidFill>
                  <a:schemeClr val="tx1"/>
                </a:solidFill>
                <a:effectLst/>
                <a:latin typeface="Arial" charset="0"/>
                <a:ea typeface="宋体" pitchFamily="2" charset="-122"/>
                <a:cs typeface="+mn-cs"/>
              </a:rPr>
              <a:t>result</a:t>
            </a:r>
            <a:r>
              <a:rPr lang="en-US" sz="1200" kern="1200" baseline="0" dirty="0">
                <a:solidFill>
                  <a:schemeClr val="tx1"/>
                </a:solidFill>
                <a:effectLst/>
                <a:latin typeface="Arial" charset="0"/>
                <a:ea typeface="宋体" pitchFamily="2" charset="-122"/>
                <a:cs typeface="+mn-cs"/>
              </a:rPr>
              <a:t> show</a:t>
            </a:r>
            <a:r>
              <a:rPr lang="en-US" altLang="zh-CN" sz="1200" kern="1200" baseline="0" dirty="0">
                <a:solidFill>
                  <a:schemeClr val="tx1"/>
                </a:solidFill>
                <a:effectLst/>
                <a:latin typeface="Arial" charset="0"/>
                <a:ea typeface="宋体" pitchFamily="2" charset="-122"/>
                <a:cs typeface="+mn-cs"/>
              </a:rPr>
              <a:t>s</a:t>
            </a:r>
            <a:r>
              <a:rPr lang="en-US" sz="1200" kern="1200" baseline="0" dirty="0">
                <a:solidFill>
                  <a:schemeClr val="tx1"/>
                </a:solidFill>
                <a:effectLst/>
                <a:latin typeface="Arial" charset="0"/>
                <a:ea typeface="宋体" pitchFamily="2" charset="-122"/>
                <a:cs typeface="+mn-cs"/>
              </a:rPr>
              <a:t> </a:t>
            </a:r>
            <a:r>
              <a:rPr lang="en-US" sz="1200" kern="1200" dirty="0">
                <a:solidFill>
                  <a:schemeClr val="tx1"/>
                </a:solidFill>
                <a:effectLst/>
                <a:latin typeface="Arial" charset="0"/>
                <a:ea typeface="宋体" pitchFamily="2" charset="-122"/>
                <a:cs typeface="+mn-cs"/>
              </a:rPr>
              <a:t>that the monitoring of underground black markets can support the earlier tracking and prevention of some on-going cybercrime activities.</a:t>
            </a:r>
            <a:r>
              <a:rPr lang="en-US" sz="1200" kern="1200" baseline="0" dirty="0">
                <a:solidFill>
                  <a:schemeClr val="tx1"/>
                </a:solidFill>
                <a:effectLst/>
                <a:latin typeface="Arial" charset="0"/>
                <a:ea typeface="宋体" pitchFamily="2" charset="-122"/>
                <a:cs typeface="+mn-cs"/>
              </a:rPr>
              <a:t> </a:t>
            </a:r>
            <a:endParaRPr lang="en-US" sz="1200" kern="1200" dirty="0">
              <a:solidFill>
                <a:schemeClr val="tx1"/>
              </a:solidFill>
              <a:effectLst/>
              <a:latin typeface="Arial" charset="0"/>
              <a:ea typeface="宋体" pitchFamily="2" charset="-122"/>
              <a:cs typeface="+mn-cs"/>
            </a:endParaRPr>
          </a:p>
          <a:p>
            <a:endParaRPr lang="en-US" sz="1200" kern="1200" dirty="0">
              <a:solidFill>
                <a:schemeClr val="tx1"/>
              </a:solidFill>
              <a:effectLst/>
              <a:latin typeface="Arial" charset="0"/>
              <a:ea typeface="宋体" pitchFamily="2" charset="-122"/>
              <a:cs typeface="+mn-cs"/>
            </a:endParaRPr>
          </a:p>
        </p:txBody>
      </p:sp>
      <p:sp>
        <p:nvSpPr>
          <p:cNvPr id="4" name="Slide Number Placeholder 3"/>
          <p:cNvSpPr>
            <a:spLocks noGrp="1"/>
          </p:cNvSpPr>
          <p:nvPr>
            <p:ph type="sldNum" sz="quarter" idx="10"/>
          </p:nvPr>
        </p:nvSpPr>
        <p:spPr/>
        <p:txBody>
          <a:bodyPr/>
          <a:lstStyle/>
          <a:p>
            <a:pPr>
              <a:defRPr/>
            </a:pPr>
            <a:fld id="{424ED01E-F8F9-4F54-B30C-0380FCF998DB}" type="slidenum">
              <a:rPr lang="en-US" altLang="zh-CN" smtClean="0"/>
              <a:pPr>
                <a:defRPr/>
              </a:pPr>
              <a:t>59</a:t>
            </a:fld>
            <a:endParaRPr lang="en-US" altLang="zh-CN"/>
          </a:p>
        </p:txBody>
      </p:sp>
    </p:spTree>
    <p:extLst>
      <p:ext uri="{BB962C8B-B14F-4D97-AF65-F5344CB8AC3E}">
        <p14:creationId xmlns:p14="http://schemas.microsoft.com/office/powerpoint/2010/main" val="35827633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And </a:t>
            </a:r>
            <a:r>
              <a:rPr lang="en-US" altLang="zh-CN" baseline="0" dirty="0"/>
              <a:t>We have indeed investigated some cases with the clues from our black markets monitoring. </a:t>
            </a:r>
          </a:p>
          <a:p>
            <a:r>
              <a:rPr lang="en-US" baseline="0" dirty="0"/>
              <a:t>For example, during our measurement, we found an interesting sale ad for phishing tools posted recently, </a:t>
            </a:r>
          </a:p>
          <a:p>
            <a:r>
              <a:rPr lang="en-US" baseline="0" dirty="0"/>
              <a:t>Containing website URL and QQ number, and we browsed the website, finding out the website is still online and selling </a:t>
            </a:r>
          </a:p>
          <a:p>
            <a:r>
              <a:rPr lang="en-US" baseline="0" dirty="0"/>
              <a:t>many phishing tools and online game stealing </a:t>
            </a:r>
            <a:r>
              <a:rPr lang="en-US" baseline="0" dirty="0" err="1"/>
              <a:t>trojans</a:t>
            </a:r>
            <a:r>
              <a:rPr lang="en-US" baseline="0" dirty="0"/>
              <a:t>. </a:t>
            </a:r>
            <a:endParaRPr lang="en-US" dirty="0"/>
          </a:p>
        </p:txBody>
      </p:sp>
      <p:sp>
        <p:nvSpPr>
          <p:cNvPr id="4" name="Slide Number Placeholder 3"/>
          <p:cNvSpPr>
            <a:spLocks noGrp="1"/>
          </p:cNvSpPr>
          <p:nvPr>
            <p:ph type="sldNum" sz="quarter" idx="10"/>
          </p:nvPr>
        </p:nvSpPr>
        <p:spPr/>
        <p:txBody>
          <a:bodyPr/>
          <a:lstStyle/>
          <a:p>
            <a:pPr>
              <a:defRPr/>
            </a:pPr>
            <a:fld id="{424ED01E-F8F9-4F54-B30C-0380FCF998DB}" type="slidenum">
              <a:rPr lang="en-US" altLang="zh-CN" smtClean="0"/>
              <a:pPr>
                <a:defRPr/>
              </a:pPr>
              <a:t>61</a:t>
            </a:fld>
            <a:endParaRPr lang="en-US" altLang="zh-CN"/>
          </a:p>
        </p:txBody>
      </p:sp>
    </p:spTree>
    <p:extLst>
      <p:ext uri="{BB962C8B-B14F-4D97-AF65-F5344CB8AC3E}">
        <p14:creationId xmlns:p14="http://schemas.microsoft.com/office/powerpoint/2010/main" val="240444623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used this case as a</a:t>
            </a:r>
            <a:r>
              <a:rPr lang="en-US" baseline="0" dirty="0"/>
              <a:t> hands-on challenge  in my course, </a:t>
            </a:r>
          </a:p>
          <a:p>
            <a:r>
              <a:rPr lang="en-US" baseline="0" dirty="0"/>
              <a:t>and in the first class, I introduced my students with some Open Source intelligence collecting skills, </a:t>
            </a:r>
          </a:p>
          <a:p>
            <a:r>
              <a:rPr lang="en-US" baseline="0" dirty="0"/>
              <a:t>Including </a:t>
            </a:r>
            <a:r>
              <a:rPr lang="en-US" baseline="0" dirty="0" err="1"/>
              <a:t>whois</a:t>
            </a:r>
            <a:r>
              <a:rPr lang="en-US" baseline="0" dirty="0"/>
              <a:t> query, </a:t>
            </a:r>
            <a:r>
              <a:rPr lang="en-US" baseline="0" dirty="0" err="1"/>
              <a:t>google</a:t>
            </a:r>
            <a:r>
              <a:rPr lang="en-US" baseline="0" dirty="0"/>
              <a:t> searching, blogs and forum digging, social network relations identification, </a:t>
            </a:r>
          </a:p>
          <a:p>
            <a:r>
              <a:rPr lang="en-US" baseline="0" dirty="0"/>
              <a:t>And in the second class, the students found out many interesting things about the website operator, </a:t>
            </a:r>
          </a:p>
          <a:p>
            <a:r>
              <a:rPr lang="en-US" baseline="0" dirty="0"/>
              <a:t>and they were even arguing whether a girl using one discovered nick is his current girlfriend or his ex. </a:t>
            </a:r>
          </a:p>
          <a:p>
            <a:endParaRPr lang="en-US" baseline="0" dirty="0"/>
          </a:p>
          <a:p>
            <a:r>
              <a:rPr lang="en-US" baseline="0" dirty="0"/>
              <a:t>With our group efforts, we have built a comprehensive profile about the website operator, </a:t>
            </a:r>
          </a:p>
          <a:p>
            <a:r>
              <a:rPr lang="en-US" baseline="0" dirty="0"/>
              <a:t>Shown in the right figure, with his photo, real name, his contact info, relatives and </a:t>
            </a:r>
            <a:r>
              <a:rPr lang="en-US" sz="1200" dirty="0"/>
              <a:t>confederate</a:t>
            </a:r>
            <a:r>
              <a:rPr lang="en-US" altLang="zh-CN" sz="1200" dirty="0"/>
              <a:t>s, </a:t>
            </a:r>
          </a:p>
          <a:p>
            <a:r>
              <a:rPr lang="en-US" sz="1200" baseline="0" dirty="0"/>
              <a:t>We also found his plaintext password in the leaked CSDN user database. So if he </a:t>
            </a:r>
            <a:r>
              <a:rPr lang="en-US" sz="1200" baseline="0" dirty="0" err="1"/>
              <a:t>didn</a:t>
            </a:r>
            <a:r>
              <a:rPr lang="fr-FR" sz="1200" baseline="0" dirty="0"/>
              <a:t>’</a:t>
            </a:r>
            <a:r>
              <a:rPr lang="en-US" sz="1200" baseline="0" dirty="0"/>
              <a:t>t change his password, and used the same password for this email account, </a:t>
            </a:r>
          </a:p>
          <a:p>
            <a:r>
              <a:rPr lang="en-US" sz="1200" baseline="0" dirty="0"/>
              <a:t>Then we could find out further information from his emails. </a:t>
            </a:r>
          </a:p>
          <a:p>
            <a:r>
              <a:rPr lang="en-US" sz="1200" baseline="0" dirty="0"/>
              <a:t>But we haven’t been authorized to do this, we simply submitted our clues to the Police, </a:t>
            </a:r>
          </a:p>
          <a:p>
            <a:r>
              <a:rPr lang="en-US" sz="1200" baseline="0" dirty="0"/>
              <a:t>Now the case is still under investigation by the Police.</a:t>
            </a:r>
            <a:endParaRPr lang="en-US" baseline="0" dirty="0"/>
          </a:p>
        </p:txBody>
      </p:sp>
      <p:sp>
        <p:nvSpPr>
          <p:cNvPr id="4" name="Slide Number Placeholder 3"/>
          <p:cNvSpPr>
            <a:spLocks noGrp="1"/>
          </p:cNvSpPr>
          <p:nvPr>
            <p:ph type="sldNum" sz="quarter" idx="10"/>
          </p:nvPr>
        </p:nvSpPr>
        <p:spPr/>
        <p:txBody>
          <a:bodyPr/>
          <a:lstStyle/>
          <a:p>
            <a:pPr>
              <a:defRPr/>
            </a:pPr>
            <a:fld id="{424ED01E-F8F9-4F54-B30C-0380FCF998DB}" type="slidenum">
              <a:rPr lang="en-US" altLang="zh-CN" smtClean="0"/>
              <a:pPr>
                <a:defRPr/>
              </a:pPr>
              <a:t>62</a:t>
            </a:fld>
            <a:endParaRPr lang="en-US" altLang="zh-CN"/>
          </a:p>
        </p:txBody>
      </p:sp>
    </p:spTree>
    <p:extLst>
      <p:ext uri="{BB962C8B-B14F-4D97-AF65-F5344CB8AC3E}">
        <p14:creationId xmlns:p14="http://schemas.microsoft.com/office/powerpoint/2010/main" val="1863124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noFill/>
        </p:spPr>
        <p:txBody>
          <a:bodyPr/>
          <a:lstStyle/>
          <a:p>
            <a:fld id="{6B6047C5-0867-4093-A693-4BF8F2349F5C}" type="slidenum">
              <a:rPr lang="en-US" altLang="zh-CN" smtClean="0"/>
              <a:pPr/>
              <a:t>65</a:t>
            </a:fld>
            <a:endParaRPr lang="en-US" altLang="zh-CN"/>
          </a:p>
        </p:txBody>
      </p:sp>
      <p:sp>
        <p:nvSpPr>
          <p:cNvPr id="86019" name="Rectangle 2"/>
          <p:cNvSpPr>
            <a:spLocks noGrp="1" noRot="1" noChangeAspect="1" noChangeArrowheads="1" noTextEdit="1"/>
          </p:cNvSpPr>
          <p:nvPr>
            <p:ph type="sldImg"/>
          </p:nvPr>
        </p:nvSpPr>
        <p:spPr>
          <a:ln/>
        </p:spPr>
      </p:sp>
      <p:sp>
        <p:nvSpPr>
          <p:cNvPr id="96260" name="Rectangle 3"/>
          <p:cNvSpPr>
            <a:spLocks noGrp="1" noChangeArrowheads="1"/>
          </p:cNvSpPr>
          <p:nvPr>
            <p:ph type="body" idx="1"/>
          </p:nvPr>
        </p:nvSpPr>
        <p:spPr>
          <a:ln/>
        </p:spPr>
        <p:txBody>
          <a:bodyPr/>
          <a:lstStyle/>
          <a:p>
            <a:pPr marL="228600" indent="-228600" eaLnBrk="1" hangingPunct="1">
              <a:defRPr/>
            </a:pPr>
            <a:r>
              <a:rPr lang="zh-CN" altLang="en-US" dirty="0"/>
              <a:t>第二节课</a:t>
            </a:r>
            <a:endParaRPr lang="en-US" altLang="zh-CN" dirty="0"/>
          </a:p>
          <a:p>
            <a:pPr marL="228600" indent="-228600" eaLnBrk="1" hangingPunct="1">
              <a:defRPr/>
            </a:pPr>
            <a:r>
              <a:rPr lang="zh-CN" altLang="en-US" dirty="0"/>
              <a:t>第三部分</a:t>
            </a:r>
            <a:r>
              <a:rPr lang="en-US" altLang="zh-CN" dirty="0"/>
              <a:t>35</a:t>
            </a:r>
            <a:r>
              <a:rPr lang="zh-CN" altLang="en-US" dirty="0"/>
              <a:t>分钟</a:t>
            </a:r>
            <a:endParaRPr lang="en-US" altLang="zh-CN" dirty="0"/>
          </a:p>
          <a:p>
            <a:pPr marL="228600" indent="-228600" eaLnBrk="1" hangingPunct="1">
              <a:defRPr/>
            </a:pPr>
            <a:endParaRPr lang="en-US" altLang="zh-CN" dirty="0"/>
          </a:p>
          <a:p>
            <a:pPr marL="228600" indent="-228600" eaLnBrk="1" hangingPunct="1">
              <a:defRPr/>
            </a:pPr>
            <a:r>
              <a:rPr lang="zh-CN" altLang="en-US" dirty="0"/>
              <a:t>提到网络攻防，人们就很容易地会和“黑客”挂上关系，接下来我们就会黑客和黑客道发展的历史来做一个介绍。</a:t>
            </a:r>
            <a:endParaRPr lang="en-US" altLang="zh-CN"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幻灯片图像占位符 1"/>
          <p:cNvSpPr>
            <a:spLocks noGrp="1" noRot="1" noChangeAspect="1" noTextEdit="1"/>
          </p:cNvSpPr>
          <p:nvPr>
            <p:ph type="sldImg"/>
          </p:nvPr>
        </p:nvSpPr>
        <p:spPr>
          <a:ln/>
        </p:spPr>
      </p:sp>
      <p:sp>
        <p:nvSpPr>
          <p:cNvPr id="93187" name="备注占位符 2"/>
          <p:cNvSpPr>
            <a:spLocks noGrp="1"/>
          </p:cNvSpPr>
          <p:nvPr>
            <p:ph type="body" idx="1"/>
          </p:nvPr>
        </p:nvSpPr>
        <p:spPr>
          <a:noFill/>
          <a:ln/>
        </p:spPr>
        <p:txBody>
          <a:bodyPr/>
          <a:lstStyle/>
          <a:p>
            <a:endParaRPr lang="zh-CN" altLang="en-US" dirty="0"/>
          </a:p>
        </p:txBody>
      </p:sp>
      <p:sp>
        <p:nvSpPr>
          <p:cNvPr id="93188" name="灯片编号占位符 3"/>
          <p:cNvSpPr>
            <a:spLocks noGrp="1"/>
          </p:cNvSpPr>
          <p:nvPr>
            <p:ph type="sldNum" sz="quarter" idx="5"/>
          </p:nvPr>
        </p:nvSpPr>
        <p:spPr>
          <a:noFill/>
        </p:spPr>
        <p:txBody>
          <a:bodyPr/>
          <a:lstStyle/>
          <a:p>
            <a:fld id="{8642E58E-3431-4AB0-8B2A-B4AA2B0D5625}" type="slidenum">
              <a:rPr lang="en-US" altLang="zh-CN" smtClean="0"/>
              <a:pPr/>
              <a:t>66</a:t>
            </a:fld>
            <a:endParaRPr lang="en-US" altLang="zh-CN"/>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幻灯片图像占位符 1"/>
          <p:cNvSpPr>
            <a:spLocks noGrp="1" noRot="1" noChangeAspect="1" noTextEdit="1"/>
          </p:cNvSpPr>
          <p:nvPr>
            <p:ph type="sldImg"/>
          </p:nvPr>
        </p:nvSpPr>
        <p:spPr>
          <a:ln/>
        </p:spPr>
      </p:sp>
      <p:sp>
        <p:nvSpPr>
          <p:cNvPr id="3" name="备注占位符 2"/>
          <p:cNvSpPr>
            <a:spLocks noGrp="1"/>
          </p:cNvSpPr>
          <p:nvPr>
            <p:ph type="body" idx="1"/>
          </p:nvPr>
        </p:nvSpPr>
        <p:spPr/>
        <p:txBody>
          <a:bodyPr>
            <a:normAutofit/>
          </a:bodyPr>
          <a:lstStyle/>
          <a:p>
            <a:pPr>
              <a:defRPr/>
            </a:pPr>
            <a:endParaRPr lang="zh-CN" altLang="en-US" dirty="0"/>
          </a:p>
        </p:txBody>
      </p:sp>
      <p:sp>
        <p:nvSpPr>
          <p:cNvPr id="94212" name="灯片编号占位符 3"/>
          <p:cNvSpPr>
            <a:spLocks noGrp="1"/>
          </p:cNvSpPr>
          <p:nvPr>
            <p:ph type="sldNum" sz="quarter" idx="5"/>
          </p:nvPr>
        </p:nvSpPr>
        <p:spPr>
          <a:noFill/>
        </p:spPr>
        <p:txBody>
          <a:bodyPr/>
          <a:lstStyle/>
          <a:p>
            <a:fld id="{B7DA1B90-F69C-4DD3-9E4C-C7B37BFB4945}" type="slidenum">
              <a:rPr lang="en-US" altLang="zh-CN" smtClean="0"/>
              <a:pPr/>
              <a:t>67</a:t>
            </a:fld>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没有人被</a:t>
            </a:r>
            <a:r>
              <a:rPr lang="zh-CN" altLang="en-US" sz="1200" dirty="0"/>
              <a:t>黛蛇蠕虫感染过吧？因为这个蠕虫在爆发前期就被即使遏制了，只感染了一万多台主机。</a:t>
            </a:r>
            <a:endParaRPr lang="en-US" altLang="zh-CN" sz="1200" dirty="0"/>
          </a:p>
          <a:p>
            <a:endParaRPr lang="en-US" altLang="zh-CN" sz="1200" dirty="0"/>
          </a:p>
          <a:p>
            <a:r>
              <a:rPr lang="zh-CN" altLang="en-US" sz="1200" dirty="0"/>
              <a:t>下面我就介绍下这个我在博士生阶段初出校园完成的蠕虫爆发应急处置案例，</a:t>
            </a:r>
            <a:endParaRPr lang="en-US" altLang="zh-CN" sz="1200" dirty="0"/>
          </a:p>
          <a:p>
            <a:r>
              <a:rPr lang="zh-CN" altLang="en-US" sz="1200" dirty="0"/>
              <a:t>希望能够让大家对网络安全建立起一个初始的感性印象。</a:t>
            </a:r>
            <a:endParaRPr lang="en-US" dirty="0"/>
          </a:p>
        </p:txBody>
      </p:sp>
      <p:sp>
        <p:nvSpPr>
          <p:cNvPr id="4" name="Slide Number Placeholder 3"/>
          <p:cNvSpPr>
            <a:spLocks noGrp="1"/>
          </p:cNvSpPr>
          <p:nvPr>
            <p:ph type="sldNum" sz="quarter" idx="10"/>
          </p:nvPr>
        </p:nvSpPr>
        <p:spPr/>
        <p:txBody>
          <a:bodyPr/>
          <a:lstStyle/>
          <a:p>
            <a:pPr>
              <a:defRPr/>
            </a:pPr>
            <a:fld id="{424ED01E-F8F9-4F54-B30C-0380FCF998DB}" type="slidenum">
              <a:rPr lang="en-US" altLang="zh-CN" smtClean="0"/>
              <a:pPr>
                <a:defRPr/>
              </a:pPr>
              <a:t>4</a:t>
            </a:fld>
            <a:endParaRPr lang="en-US" altLang="zh-CN"/>
          </a:p>
        </p:txBody>
      </p:sp>
    </p:spTree>
    <p:extLst>
      <p:ext uri="{BB962C8B-B14F-4D97-AF65-F5344CB8AC3E}">
        <p14:creationId xmlns:p14="http://schemas.microsoft.com/office/powerpoint/2010/main" val="426294037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幻灯片图像占位符 1"/>
          <p:cNvSpPr>
            <a:spLocks noGrp="1" noRot="1" noChangeAspect="1" noTextEdit="1"/>
          </p:cNvSpPr>
          <p:nvPr>
            <p:ph type="sldImg"/>
          </p:nvPr>
        </p:nvSpPr>
        <p:spPr>
          <a:ln/>
        </p:spPr>
      </p:sp>
      <p:sp>
        <p:nvSpPr>
          <p:cNvPr id="95235" name="备注占位符 2"/>
          <p:cNvSpPr>
            <a:spLocks noGrp="1"/>
          </p:cNvSpPr>
          <p:nvPr>
            <p:ph type="body" idx="1"/>
          </p:nvPr>
        </p:nvSpPr>
        <p:spPr>
          <a:noFill/>
          <a:ln/>
        </p:spPr>
        <p:txBody>
          <a:bodyPr/>
          <a:lstStyle/>
          <a:p>
            <a:endParaRPr lang="zh-CN" altLang="en-US"/>
          </a:p>
        </p:txBody>
      </p:sp>
      <p:sp>
        <p:nvSpPr>
          <p:cNvPr id="95236" name="灯片编号占位符 3"/>
          <p:cNvSpPr>
            <a:spLocks noGrp="1"/>
          </p:cNvSpPr>
          <p:nvPr>
            <p:ph type="sldNum" sz="quarter" idx="5"/>
          </p:nvPr>
        </p:nvSpPr>
        <p:spPr>
          <a:noFill/>
        </p:spPr>
        <p:txBody>
          <a:bodyPr/>
          <a:lstStyle/>
          <a:p>
            <a:fld id="{9A71D66B-E43D-4696-98D4-7160A580C1C0}" type="slidenum">
              <a:rPr lang="en-US" altLang="zh-CN" smtClean="0"/>
              <a:pPr/>
              <a:t>68</a:t>
            </a:fld>
            <a:endParaRPr lang="en-US" altLang="zh-CN"/>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noFill/>
        </p:spPr>
        <p:txBody>
          <a:bodyPr/>
          <a:lstStyle/>
          <a:p>
            <a:fld id="{6B6047C5-0867-4093-A693-4BF8F2349F5C}" type="slidenum">
              <a:rPr lang="en-US" altLang="zh-CN" smtClean="0"/>
              <a:pPr/>
              <a:t>72</a:t>
            </a:fld>
            <a:endParaRPr lang="en-US" altLang="zh-CN"/>
          </a:p>
        </p:txBody>
      </p:sp>
      <p:sp>
        <p:nvSpPr>
          <p:cNvPr id="86019" name="Rectangle 2"/>
          <p:cNvSpPr>
            <a:spLocks noGrp="1" noRot="1" noChangeAspect="1" noChangeArrowheads="1" noTextEdit="1"/>
          </p:cNvSpPr>
          <p:nvPr>
            <p:ph type="sldImg"/>
          </p:nvPr>
        </p:nvSpPr>
        <p:spPr>
          <a:ln/>
        </p:spPr>
      </p:sp>
      <p:sp>
        <p:nvSpPr>
          <p:cNvPr id="96260" name="Rectangle 3"/>
          <p:cNvSpPr>
            <a:spLocks noGrp="1" noChangeArrowheads="1"/>
          </p:cNvSpPr>
          <p:nvPr>
            <p:ph type="body" idx="1"/>
          </p:nvPr>
        </p:nvSpPr>
        <p:spPr>
          <a:ln/>
        </p:spPr>
        <p:txBody>
          <a:bodyPr/>
          <a:lstStyle/>
          <a:p>
            <a:pPr marL="228600" indent="-228600" eaLnBrk="1" hangingPunct="1">
              <a:defRPr/>
            </a:pPr>
            <a:endParaRPr lang="en-US" altLang="zh-CN"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抛出问题：</a:t>
            </a:r>
            <a:endParaRPr lang="en-US" altLang="zh-CN" dirty="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dirty="0"/>
              <a:t>林肯，迈克尔</a:t>
            </a:r>
            <a:r>
              <a:rPr lang="en-US" altLang="zh-CN" dirty="0"/>
              <a:t>Michael</a:t>
            </a:r>
          </a:p>
          <a:p>
            <a:endParaRPr lang="en-US" altLang="zh-CN" dirty="0"/>
          </a:p>
          <a:p>
            <a:r>
              <a:rPr lang="zh-CN" altLang="en-US" dirty="0"/>
              <a:t>这两个家伙是谁？</a:t>
            </a:r>
            <a:endParaRPr lang="en-US" altLang="zh-CN" dirty="0"/>
          </a:p>
          <a:p>
            <a:r>
              <a:rPr lang="zh-CN" altLang="en-US" dirty="0"/>
              <a:t>为什么我把他们放在这张</a:t>
            </a:r>
            <a:r>
              <a:rPr lang="en-US" altLang="zh-CN" dirty="0"/>
              <a:t>PPT</a:t>
            </a:r>
            <a:r>
              <a:rPr lang="zh-CN" altLang="en-US" dirty="0"/>
              <a:t>上？</a:t>
            </a:r>
            <a:endParaRPr lang="en-US" altLang="zh-CN" dirty="0"/>
          </a:p>
          <a:p>
            <a:endParaRPr lang="en-US" altLang="zh-CN" dirty="0"/>
          </a:p>
          <a:p>
            <a:r>
              <a:rPr lang="en-US" altLang="zh-CN" dirty="0"/>
              <a:t>3</a:t>
            </a:r>
            <a:r>
              <a:rPr lang="zh-CN" altLang="en-US" dirty="0"/>
              <a:t>分钟</a:t>
            </a:r>
          </a:p>
        </p:txBody>
      </p:sp>
      <p:sp>
        <p:nvSpPr>
          <p:cNvPr id="4" name="灯片编号占位符 3"/>
          <p:cNvSpPr>
            <a:spLocks noGrp="1"/>
          </p:cNvSpPr>
          <p:nvPr>
            <p:ph type="sldNum" sz="quarter" idx="10"/>
          </p:nvPr>
        </p:nvSpPr>
        <p:spPr/>
        <p:txBody>
          <a:bodyPr/>
          <a:lstStyle/>
          <a:p>
            <a:pPr>
              <a:defRPr/>
            </a:pPr>
            <a:fld id="{424ED01E-F8F9-4F54-B30C-0380FCF998DB}" type="slidenum">
              <a:rPr lang="en-US" altLang="zh-CN" smtClean="0"/>
              <a:pPr>
                <a:defRPr/>
              </a:pPr>
              <a:t>73</a:t>
            </a:fld>
            <a:endParaRPr lang="en-US" altLang="zh-CN"/>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a:t>1978</a:t>
            </a:r>
            <a:r>
              <a:rPr lang="zh-CN" altLang="en-US" dirty="0"/>
              <a:t>年</a:t>
            </a:r>
            <a:r>
              <a:rPr lang="zh-CN" altLang="en-US" dirty="0">
                <a:solidFill>
                  <a:srgbClr val="111111"/>
                </a:solidFill>
                <a:latin typeface="华文细黑"/>
                <a:ea typeface="华文细黑" pitchFamily="2" charset="-122"/>
              </a:rPr>
              <a:t>“</a:t>
            </a:r>
            <a:r>
              <a:rPr lang="zh-CN" altLang="en-US" dirty="0">
                <a:solidFill>
                  <a:srgbClr val="111111"/>
                </a:solidFill>
                <a:latin typeface="Arial" pitchFamily="34" charset="0"/>
                <a:ea typeface="华文细黑" pitchFamily="2" charset="-122"/>
              </a:rPr>
              <a:t>最大的计算机诈骗案</a:t>
            </a:r>
            <a:r>
              <a:rPr lang="zh-CN" altLang="en-US" dirty="0">
                <a:solidFill>
                  <a:srgbClr val="111111"/>
                </a:solidFill>
                <a:latin typeface="华文细黑"/>
                <a:ea typeface="华文细黑" pitchFamily="2" charset="-122"/>
              </a:rPr>
              <a:t>”：窥视到便贴纸上电汇操作密码，进一步通过社会工程学攻击，</a:t>
            </a:r>
            <a:endParaRPr lang="en-US" altLang="zh-CN" dirty="0">
              <a:solidFill>
                <a:srgbClr val="111111"/>
              </a:solidFill>
              <a:latin typeface="华文细黑"/>
              <a:ea typeface="华文细黑" pitchFamily="2" charset="-122"/>
            </a:endParaRPr>
          </a:p>
          <a:p>
            <a:r>
              <a:rPr lang="zh-CN" altLang="en-US" dirty="0">
                <a:solidFill>
                  <a:srgbClr val="111111"/>
                </a:solidFill>
                <a:latin typeface="华文细黑"/>
                <a:ea typeface="华文细黑" pitchFamily="2" charset="-122"/>
              </a:rPr>
              <a:t>让操作员汇了一千多万美元到他的瑞士银行账户上。</a:t>
            </a:r>
            <a:endParaRPr lang="en-US" altLang="zh-CN" dirty="0">
              <a:solidFill>
                <a:srgbClr val="111111"/>
              </a:solidFill>
              <a:latin typeface="华文细黑"/>
              <a:ea typeface="华文细黑" pitchFamily="2" charset="-122"/>
            </a:endParaRPr>
          </a:p>
          <a:p>
            <a:endParaRPr lang="en-US" altLang="zh-CN" dirty="0">
              <a:solidFill>
                <a:srgbClr val="111111"/>
              </a:solidFill>
              <a:latin typeface="华文细黑"/>
              <a:ea typeface="华文细黑" pitchFamily="2" charset="-122"/>
            </a:endParaRPr>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01C7DC9A-0192-4FC8-B9F1-87DD73FE695A}" type="slidenum">
              <a:rPr lang="zh-CN" altLang="en-US" smtClean="0"/>
              <a:pPr/>
              <a:t>74</a:t>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a:t>3</a:t>
            </a:r>
            <a:r>
              <a:rPr lang="zh-CN" altLang="en-US" dirty="0"/>
              <a:t>分钟</a:t>
            </a:r>
            <a:endParaRPr lang="en-US" altLang="zh-CN" dirty="0"/>
          </a:p>
          <a:p>
            <a:endParaRPr lang="en-US" altLang="zh-CN" dirty="0"/>
          </a:p>
          <a:p>
            <a:r>
              <a:rPr lang="en-US" altLang="zh-CN" dirty="0"/>
              <a:t>2.5</a:t>
            </a:r>
            <a:r>
              <a:rPr lang="zh-CN" altLang="en-US" dirty="0"/>
              <a:t>分钟</a:t>
            </a:r>
            <a:endParaRPr lang="en-US" altLang="zh-CN" dirty="0"/>
          </a:p>
          <a:p>
            <a:endParaRPr lang="en-US" altLang="zh-CN" dirty="0"/>
          </a:p>
          <a:p>
            <a:r>
              <a:rPr lang="en-US" altLang="zh-CN" dirty="0"/>
              <a:t>0.5</a:t>
            </a:r>
            <a:r>
              <a:rPr lang="zh-CN" altLang="en-US" dirty="0"/>
              <a:t>分钟</a:t>
            </a:r>
          </a:p>
        </p:txBody>
      </p:sp>
      <p:sp>
        <p:nvSpPr>
          <p:cNvPr id="4" name="灯片编号占位符 3"/>
          <p:cNvSpPr>
            <a:spLocks noGrp="1"/>
          </p:cNvSpPr>
          <p:nvPr>
            <p:ph type="sldNum" sz="quarter" idx="10"/>
          </p:nvPr>
        </p:nvSpPr>
        <p:spPr/>
        <p:txBody>
          <a:bodyPr/>
          <a:lstStyle/>
          <a:p>
            <a:pPr>
              <a:defRPr/>
            </a:pPr>
            <a:fld id="{424ED01E-F8F9-4F54-B30C-0380FCF998DB}" type="slidenum">
              <a:rPr lang="en-US" altLang="zh-CN" smtClean="0"/>
              <a:pPr>
                <a:defRPr/>
              </a:pPr>
              <a:t>77</a:t>
            </a:fld>
            <a:endParaRPr lang="en-US" alt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没有人被</a:t>
            </a:r>
            <a:r>
              <a:rPr lang="zh-CN" altLang="en-US" sz="1200" dirty="0"/>
              <a:t>黛蛇蠕虫感染过吧？因为这个蠕虫在爆发前期就被即使遏制了，只感染了一万多台主机。</a:t>
            </a:r>
            <a:endParaRPr lang="en-US" altLang="zh-CN" sz="1200" dirty="0"/>
          </a:p>
          <a:p>
            <a:endParaRPr lang="en-US" altLang="zh-CN" sz="1200" dirty="0"/>
          </a:p>
          <a:p>
            <a:r>
              <a:rPr lang="zh-CN" altLang="en-US" sz="1200" dirty="0"/>
              <a:t>下面我就介绍下这个我在博士生阶段初出校园完成的蠕虫爆发应急处置案例，</a:t>
            </a:r>
            <a:endParaRPr lang="en-US" altLang="zh-CN" sz="1200" dirty="0"/>
          </a:p>
          <a:p>
            <a:r>
              <a:rPr lang="zh-CN" altLang="en-US" sz="1200" dirty="0"/>
              <a:t>希望能够让大家对网络安全建立起一个初始的感性印象。</a:t>
            </a:r>
            <a:endParaRPr lang="en-US" dirty="0"/>
          </a:p>
        </p:txBody>
      </p:sp>
      <p:sp>
        <p:nvSpPr>
          <p:cNvPr id="4" name="Slide Number Placeholder 3"/>
          <p:cNvSpPr>
            <a:spLocks noGrp="1"/>
          </p:cNvSpPr>
          <p:nvPr>
            <p:ph type="sldNum" sz="quarter" idx="10"/>
          </p:nvPr>
        </p:nvSpPr>
        <p:spPr/>
        <p:txBody>
          <a:bodyPr/>
          <a:lstStyle/>
          <a:p>
            <a:pPr>
              <a:defRPr/>
            </a:pPr>
            <a:fld id="{424ED01E-F8F9-4F54-B30C-0380FCF998DB}" type="slidenum">
              <a:rPr lang="en-US" altLang="zh-CN" smtClean="0"/>
              <a:pPr>
                <a:defRPr/>
              </a:pPr>
              <a:t>5</a:t>
            </a:fld>
            <a:endParaRPr lang="en-US" altLang="zh-CN"/>
          </a:p>
        </p:txBody>
      </p:sp>
    </p:spTree>
    <p:extLst>
      <p:ext uri="{BB962C8B-B14F-4D97-AF65-F5344CB8AC3E}">
        <p14:creationId xmlns:p14="http://schemas.microsoft.com/office/powerpoint/2010/main" val="36957682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这个案例是我在</a:t>
            </a:r>
            <a:r>
              <a:rPr lang="en-US" altLang="zh-CN" dirty="0"/>
              <a:t>05</a:t>
            </a:r>
            <a:r>
              <a:rPr lang="zh-CN" altLang="en-US" dirty="0"/>
              <a:t>年作为一位博士生，“初出北大校园”，协助一个政府监管部门处理的第一次实际网络攻击案例。</a:t>
            </a:r>
            <a:endParaRPr lang="en-US" altLang="zh-CN" dirty="0"/>
          </a:p>
          <a:p>
            <a:endParaRPr lang="zh-CN" altLang="en-US" dirty="0"/>
          </a:p>
        </p:txBody>
      </p:sp>
      <p:sp>
        <p:nvSpPr>
          <p:cNvPr id="4" name="灯片编号占位符 3"/>
          <p:cNvSpPr>
            <a:spLocks noGrp="1"/>
          </p:cNvSpPr>
          <p:nvPr>
            <p:ph type="sldNum" sz="quarter" idx="10"/>
          </p:nvPr>
        </p:nvSpPr>
        <p:spPr/>
        <p:txBody>
          <a:bodyPr/>
          <a:lstStyle/>
          <a:p>
            <a:pPr>
              <a:defRPr/>
            </a:pPr>
            <a:fld id="{424ED01E-F8F9-4F54-B30C-0380FCF998DB}" type="slidenum">
              <a:rPr lang="en-US" altLang="zh-CN" smtClean="0"/>
              <a:pPr>
                <a:defRPr/>
              </a:pPr>
              <a:t>6</a:t>
            </a:fld>
            <a:endParaRPr lang="en-US" altLang="zh-CN"/>
          </a:p>
        </p:txBody>
      </p:sp>
    </p:spTree>
    <p:extLst>
      <p:ext uri="{BB962C8B-B14F-4D97-AF65-F5344CB8AC3E}">
        <p14:creationId xmlns:p14="http://schemas.microsoft.com/office/powerpoint/2010/main" val="2103677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这个案例是我在</a:t>
            </a:r>
            <a:r>
              <a:rPr lang="en-US" altLang="zh-CN" dirty="0"/>
              <a:t>05</a:t>
            </a:r>
            <a:r>
              <a:rPr lang="zh-CN" altLang="en-US" dirty="0"/>
              <a:t>年作为一位博士生，“初出北大校园”，协助一个政府监管部门处理的第一次实际网络攻击案例。</a:t>
            </a:r>
            <a:endParaRPr lang="en-US" altLang="zh-CN" dirty="0"/>
          </a:p>
          <a:p>
            <a:endParaRPr lang="zh-CN" altLang="en-US" dirty="0"/>
          </a:p>
        </p:txBody>
      </p:sp>
      <p:sp>
        <p:nvSpPr>
          <p:cNvPr id="4" name="灯片编号占位符 3"/>
          <p:cNvSpPr>
            <a:spLocks noGrp="1"/>
          </p:cNvSpPr>
          <p:nvPr>
            <p:ph type="sldNum" sz="quarter" idx="10"/>
          </p:nvPr>
        </p:nvSpPr>
        <p:spPr/>
        <p:txBody>
          <a:bodyPr/>
          <a:lstStyle/>
          <a:p>
            <a:pPr>
              <a:defRPr/>
            </a:pPr>
            <a:fld id="{424ED01E-F8F9-4F54-B30C-0380FCF998DB}" type="slidenum">
              <a:rPr lang="en-US" altLang="zh-CN" smtClean="0"/>
              <a:pPr>
                <a:defRPr/>
              </a:pPr>
              <a:t>7</a:t>
            </a:fld>
            <a:endParaRPr lang="en-US" altLang="zh-C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黛蛇蠕虫的运行机理是这样的：</a:t>
            </a:r>
            <a:r>
              <a:rPr lang="en-US" altLang="zh-CN" dirty="0"/>
              <a:t>…</a:t>
            </a:r>
            <a:endParaRPr lang="zh-CN" altLang="en-US" dirty="0"/>
          </a:p>
        </p:txBody>
      </p:sp>
      <p:sp>
        <p:nvSpPr>
          <p:cNvPr id="4" name="灯片编号占位符 3"/>
          <p:cNvSpPr>
            <a:spLocks noGrp="1"/>
          </p:cNvSpPr>
          <p:nvPr>
            <p:ph type="sldNum" sz="quarter" idx="10"/>
          </p:nvPr>
        </p:nvSpPr>
        <p:spPr/>
        <p:txBody>
          <a:bodyPr/>
          <a:lstStyle/>
          <a:p>
            <a:pPr>
              <a:defRPr/>
            </a:pPr>
            <a:fld id="{424ED01E-F8F9-4F54-B30C-0380FCF998DB}" type="slidenum">
              <a:rPr lang="en-US" altLang="zh-CN" smtClean="0"/>
              <a:pPr>
                <a:defRPr/>
              </a:pPr>
              <a:t>9</a:t>
            </a:fld>
            <a:endParaRPr lang="en-US" altLang="zh-C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en-US" altLang="zh-CN" dirty="0"/>
          </a:p>
        </p:txBody>
      </p:sp>
      <p:sp>
        <p:nvSpPr>
          <p:cNvPr id="4" name="灯片编号占位符 3"/>
          <p:cNvSpPr>
            <a:spLocks noGrp="1"/>
          </p:cNvSpPr>
          <p:nvPr>
            <p:ph type="sldNum" sz="quarter" idx="10"/>
          </p:nvPr>
        </p:nvSpPr>
        <p:spPr/>
        <p:txBody>
          <a:bodyPr/>
          <a:lstStyle/>
          <a:p>
            <a:pPr>
              <a:defRPr/>
            </a:pPr>
            <a:fld id="{424ED01E-F8F9-4F54-B30C-0380FCF998DB}" type="slidenum">
              <a:rPr lang="en-US" altLang="zh-CN" smtClean="0"/>
              <a:pPr>
                <a:defRPr/>
              </a:pPr>
              <a:t>10</a:t>
            </a:fld>
            <a:endParaRPr lang="en-US" altLang="zh-CN"/>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4" name="AutoShape 7"/>
          <p:cNvSpPr>
            <a:spLocks noChangeArrowheads="1"/>
          </p:cNvSpPr>
          <p:nvPr/>
        </p:nvSpPr>
        <p:spPr bwMode="auto">
          <a:xfrm>
            <a:off x="685800" y="2565400"/>
            <a:ext cx="7772400" cy="109538"/>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chemeClr val="accent2"/>
          </a:solidFill>
          <a:ln w="9525">
            <a:solidFill>
              <a:schemeClr val="accent2"/>
            </a:solidFill>
            <a:round/>
            <a:headEnd/>
            <a:tailEnd/>
          </a:ln>
        </p:spPr>
        <p:txBody>
          <a:bodyPr/>
          <a:lstStyle/>
          <a:p>
            <a:pPr algn="l">
              <a:defRPr/>
            </a:pPr>
            <a:endParaRPr lang="zh-CN" altLang="zh-CN" sz="2400">
              <a:latin typeface="Times New Roman" pitchFamily="18" charset="0"/>
            </a:endParaRPr>
          </a:p>
        </p:txBody>
      </p:sp>
      <p:sp>
        <p:nvSpPr>
          <p:cNvPr id="5122" name="Rectangle 2"/>
          <p:cNvSpPr>
            <a:spLocks noGrp="1" noChangeArrowheads="1"/>
          </p:cNvSpPr>
          <p:nvPr>
            <p:ph type="ctrTitle"/>
          </p:nvPr>
        </p:nvSpPr>
        <p:spPr>
          <a:xfrm>
            <a:off x="684213" y="1125538"/>
            <a:ext cx="8178800" cy="1371600"/>
          </a:xfrm>
        </p:spPr>
        <p:txBody>
          <a:bodyPr/>
          <a:lstStyle>
            <a:lvl1pPr>
              <a:defRPr sz="4400"/>
            </a:lvl1pPr>
          </a:lstStyle>
          <a:p>
            <a:r>
              <a:rPr lang="zh-CN" altLang="en-US"/>
              <a:t>单击此处编辑母版标题样式</a:t>
            </a:r>
          </a:p>
        </p:txBody>
      </p:sp>
      <p:sp>
        <p:nvSpPr>
          <p:cNvPr id="5123" name="Rectangle 3"/>
          <p:cNvSpPr>
            <a:spLocks noGrp="1" noChangeArrowheads="1"/>
          </p:cNvSpPr>
          <p:nvPr>
            <p:ph type="subTitle" idx="1"/>
          </p:nvPr>
        </p:nvSpPr>
        <p:spPr>
          <a:xfrm>
            <a:off x="1447800" y="3429000"/>
            <a:ext cx="7010400" cy="1600200"/>
          </a:xfrm>
        </p:spPr>
        <p:txBody>
          <a:bodyPr/>
          <a:lstStyle>
            <a:lvl1pPr marL="0" indent="0">
              <a:buFont typeface="Wingdings" pitchFamily="2" charset="2"/>
              <a:buNone/>
              <a:defRPr sz="2800"/>
            </a:lvl1pPr>
          </a:lstStyle>
          <a:p>
            <a:r>
              <a:rPr lang="zh-CN" altLang="en-US"/>
              <a:t>单击此处编辑母版副标题样式</a:t>
            </a:r>
          </a:p>
        </p:txBody>
      </p:sp>
      <p:sp>
        <p:nvSpPr>
          <p:cNvPr id="5" name="Rectangle 4"/>
          <p:cNvSpPr>
            <a:spLocks noGrp="1" noChangeArrowheads="1"/>
          </p:cNvSpPr>
          <p:nvPr>
            <p:ph type="dt" sz="half" idx="10"/>
          </p:nvPr>
        </p:nvSpPr>
        <p:spPr>
          <a:xfrm>
            <a:off x="685800" y="6248400"/>
            <a:ext cx="1905000" cy="457200"/>
          </a:xfrm>
        </p:spPr>
        <p:txBody>
          <a:bodyPr/>
          <a:lstStyle>
            <a:lvl1pPr>
              <a:defRPr/>
            </a:lvl1pPr>
          </a:lstStyle>
          <a:p>
            <a:pPr>
              <a:defRPr/>
            </a:pPr>
            <a:fld id="{0F574705-A2E6-D64C-8031-D71B15B0FAE1}" type="datetime2">
              <a:rPr lang="zh-CN" altLang="en-US" smtClean="0"/>
              <a:pPr>
                <a:defRPr/>
              </a:pPr>
              <a:t>2022年9月3日</a:t>
            </a:fld>
            <a:endParaRPr lang="en-US" altLang="zh-CN"/>
          </a:p>
        </p:txBody>
      </p:sp>
      <p:sp>
        <p:nvSpPr>
          <p:cNvPr id="6" name="Rectangle 5"/>
          <p:cNvSpPr>
            <a:spLocks noGrp="1" noChangeArrowheads="1"/>
          </p:cNvSpPr>
          <p:nvPr>
            <p:ph type="ftr" sz="quarter" idx="11"/>
          </p:nvPr>
        </p:nvSpPr>
        <p:spPr>
          <a:xfrm>
            <a:off x="3124200" y="6248400"/>
            <a:ext cx="2895600" cy="457200"/>
          </a:xfrm>
        </p:spPr>
        <p:txBody>
          <a:bodyPr/>
          <a:lstStyle>
            <a:lvl1pPr>
              <a:defRPr/>
            </a:lvl1pPr>
          </a:lstStyle>
          <a:p>
            <a:pPr>
              <a:defRPr/>
            </a:pPr>
            <a:endParaRPr lang="zh-CN" altLang="en-US" dirty="0"/>
          </a:p>
        </p:txBody>
      </p:sp>
      <p:sp>
        <p:nvSpPr>
          <p:cNvPr id="7" name="Rectangle 6"/>
          <p:cNvSpPr>
            <a:spLocks noGrp="1" noChangeArrowheads="1"/>
          </p:cNvSpPr>
          <p:nvPr>
            <p:ph type="sldNum" sz="quarter" idx="12"/>
          </p:nvPr>
        </p:nvSpPr>
        <p:spPr>
          <a:xfrm>
            <a:off x="6553200" y="6248400"/>
            <a:ext cx="1905000" cy="457200"/>
          </a:xfrm>
        </p:spPr>
        <p:txBody>
          <a:bodyPr/>
          <a:lstStyle>
            <a:lvl1pPr>
              <a:defRPr/>
            </a:lvl1pPr>
          </a:lstStyle>
          <a:p>
            <a:pPr>
              <a:defRPr/>
            </a:pPr>
            <a:fld id="{0964F033-1F39-4C8E-B86C-26C58336FB83}" type="slidenum">
              <a:rPr lang="en-US" altLang="zh-CN"/>
              <a:pPr>
                <a:defRPr/>
              </a:pPr>
              <a:t>‹#›</a:t>
            </a:fld>
            <a:endParaRPr lang="en-US" altLang="zh-CN"/>
          </a:p>
        </p:txBody>
      </p:sp>
      <p:pic>
        <p:nvPicPr>
          <p:cNvPr id="8" name="Picture 7"/>
          <p:cNvPicPr>
            <a:picLocks noChangeAspect="1"/>
          </p:cNvPicPr>
          <p:nvPr userDrawn="1"/>
        </p:nvPicPr>
        <p:blipFill>
          <a:blip r:embed="rId2" cstate="print"/>
          <a:stretch>
            <a:fillRect/>
          </a:stretch>
        </p:blipFill>
        <p:spPr>
          <a:xfrm>
            <a:off x="7884368" y="188640"/>
            <a:ext cx="1116484" cy="1121117"/>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030"/>
          <p:cNvSpPr>
            <a:spLocks noGrp="1" noChangeArrowheads="1"/>
          </p:cNvSpPr>
          <p:nvPr>
            <p:ph type="dt" sz="half" idx="10"/>
          </p:nvPr>
        </p:nvSpPr>
        <p:spPr>
          <a:ln/>
        </p:spPr>
        <p:txBody>
          <a:bodyPr/>
          <a:lstStyle>
            <a:lvl1pPr>
              <a:defRPr/>
            </a:lvl1pPr>
          </a:lstStyle>
          <a:p>
            <a:pPr>
              <a:defRPr/>
            </a:pPr>
            <a:fld id="{58033584-75D7-224E-A423-517E2493B633}" type="datetime2">
              <a:rPr lang="zh-CN" altLang="en-US" smtClean="0"/>
              <a:pPr>
                <a:defRPr/>
              </a:pPr>
              <a:t>2022年9月3日</a:t>
            </a:fld>
            <a:endParaRPr lang="en-US" altLang="zh-CN"/>
          </a:p>
        </p:txBody>
      </p:sp>
      <p:sp>
        <p:nvSpPr>
          <p:cNvPr id="5" name="Rectangle 1031"/>
          <p:cNvSpPr>
            <a:spLocks noGrp="1" noChangeArrowheads="1"/>
          </p:cNvSpPr>
          <p:nvPr>
            <p:ph type="ftr" sz="quarter" idx="11"/>
          </p:nvPr>
        </p:nvSpPr>
        <p:spPr>
          <a:ln/>
        </p:spPr>
        <p:txBody>
          <a:bodyPr/>
          <a:lstStyle>
            <a:lvl1pPr>
              <a:defRPr/>
            </a:lvl1pPr>
          </a:lstStyle>
          <a:p>
            <a:pPr>
              <a:defRPr/>
            </a:pPr>
            <a:endParaRPr lang="zh-CN" altLang="en-US" dirty="0"/>
          </a:p>
        </p:txBody>
      </p:sp>
      <p:sp>
        <p:nvSpPr>
          <p:cNvPr id="6" name="Rectangle 1032"/>
          <p:cNvSpPr>
            <a:spLocks noGrp="1" noChangeArrowheads="1"/>
          </p:cNvSpPr>
          <p:nvPr>
            <p:ph type="sldNum" sz="quarter" idx="12"/>
          </p:nvPr>
        </p:nvSpPr>
        <p:spPr>
          <a:ln/>
        </p:spPr>
        <p:txBody>
          <a:bodyPr/>
          <a:lstStyle>
            <a:lvl1pPr>
              <a:defRPr/>
            </a:lvl1pPr>
          </a:lstStyle>
          <a:p>
            <a:pPr>
              <a:defRPr/>
            </a:pPr>
            <a:fld id="{A01938C3-94BF-4009-90DF-F547E215E168}" type="slidenum">
              <a:rPr lang="en-US" altLang="zh-CN"/>
              <a:pPr>
                <a:defRPr/>
              </a:pPr>
              <a:t>‹#›</a:t>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73838" y="304800"/>
            <a:ext cx="2001837" cy="5715000"/>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566738" y="304800"/>
            <a:ext cx="5854700" cy="5715000"/>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030"/>
          <p:cNvSpPr>
            <a:spLocks noGrp="1" noChangeArrowheads="1"/>
          </p:cNvSpPr>
          <p:nvPr>
            <p:ph type="dt" sz="half" idx="10"/>
          </p:nvPr>
        </p:nvSpPr>
        <p:spPr>
          <a:ln/>
        </p:spPr>
        <p:txBody>
          <a:bodyPr/>
          <a:lstStyle>
            <a:lvl1pPr>
              <a:defRPr/>
            </a:lvl1pPr>
          </a:lstStyle>
          <a:p>
            <a:pPr>
              <a:defRPr/>
            </a:pPr>
            <a:fld id="{E8840AEA-BA3C-094C-AE99-98AB6558BDFC}" type="datetime2">
              <a:rPr lang="zh-CN" altLang="en-US" smtClean="0"/>
              <a:pPr>
                <a:defRPr/>
              </a:pPr>
              <a:t>2022年9月3日</a:t>
            </a:fld>
            <a:endParaRPr lang="en-US" altLang="zh-CN"/>
          </a:p>
        </p:txBody>
      </p:sp>
      <p:sp>
        <p:nvSpPr>
          <p:cNvPr id="5" name="Rectangle 1031"/>
          <p:cNvSpPr>
            <a:spLocks noGrp="1" noChangeArrowheads="1"/>
          </p:cNvSpPr>
          <p:nvPr>
            <p:ph type="ftr" sz="quarter" idx="11"/>
          </p:nvPr>
        </p:nvSpPr>
        <p:spPr>
          <a:ln/>
        </p:spPr>
        <p:txBody>
          <a:bodyPr/>
          <a:lstStyle>
            <a:lvl1pPr>
              <a:defRPr/>
            </a:lvl1pPr>
          </a:lstStyle>
          <a:p>
            <a:pPr>
              <a:defRPr/>
            </a:pPr>
            <a:endParaRPr lang="zh-CN" altLang="en-US" dirty="0"/>
          </a:p>
        </p:txBody>
      </p:sp>
      <p:sp>
        <p:nvSpPr>
          <p:cNvPr id="6" name="Rectangle 1032"/>
          <p:cNvSpPr>
            <a:spLocks noGrp="1" noChangeArrowheads="1"/>
          </p:cNvSpPr>
          <p:nvPr>
            <p:ph type="sldNum" sz="quarter" idx="12"/>
          </p:nvPr>
        </p:nvSpPr>
        <p:spPr>
          <a:ln/>
        </p:spPr>
        <p:txBody>
          <a:bodyPr/>
          <a:lstStyle>
            <a:lvl1pPr>
              <a:defRPr/>
            </a:lvl1pPr>
          </a:lstStyle>
          <a:p>
            <a:pPr>
              <a:defRPr/>
            </a:pPr>
            <a:fld id="{35769166-0D76-4C46-A4E5-9D90DDC4D1FC}" type="slidenum">
              <a:rPr lang="en-US" altLang="zh-CN"/>
              <a:pPr>
                <a:defRPr/>
              </a:pPr>
              <a:t>‹#›</a:t>
            </a:fld>
            <a:endParaRPr lang="en-US" alt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574675" y="304800"/>
            <a:ext cx="8001000" cy="1216025"/>
          </a:xfrm>
        </p:spPr>
        <p:txBody>
          <a:bodyPr/>
          <a:lstStyle/>
          <a:p>
            <a:r>
              <a:rPr lang="zh-CN" altLang="en-US"/>
              <a:t>单击此处编辑母版标题样式</a:t>
            </a:r>
          </a:p>
        </p:txBody>
      </p:sp>
      <p:sp>
        <p:nvSpPr>
          <p:cNvPr id="3" name="文本占位符 2"/>
          <p:cNvSpPr>
            <a:spLocks noGrp="1"/>
          </p:cNvSpPr>
          <p:nvPr>
            <p:ph type="body" sz="half" idx="1"/>
          </p:nvPr>
        </p:nvSpPr>
        <p:spPr>
          <a:xfrm>
            <a:off x="566738" y="1752600"/>
            <a:ext cx="3924300" cy="42672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3438" y="1752600"/>
            <a:ext cx="3924300" cy="42672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1030"/>
          <p:cNvSpPr>
            <a:spLocks noGrp="1" noChangeArrowheads="1"/>
          </p:cNvSpPr>
          <p:nvPr>
            <p:ph type="dt" sz="half" idx="10"/>
          </p:nvPr>
        </p:nvSpPr>
        <p:spPr>
          <a:ln/>
        </p:spPr>
        <p:txBody>
          <a:bodyPr/>
          <a:lstStyle>
            <a:lvl1pPr>
              <a:defRPr/>
            </a:lvl1pPr>
          </a:lstStyle>
          <a:p>
            <a:pPr>
              <a:defRPr/>
            </a:pPr>
            <a:fld id="{E3715217-3A65-9F47-9E4A-23FF4F937695}" type="datetime2">
              <a:rPr lang="zh-CN" altLang="en-US" smtClean="0"/>
              <a:pPr>
                <a:defRPr/>
              </a:pPr>
              <a:t>2022年9月3日</a:t>
            </a:fld>
            <a:endParaRPr lang="en-US" altLang="zh-CN"/>
          </a:p>
        </p:txBody>
      </p:sp>
      <p:sp>
        <p:nvSpPr>
          <p:cNvPr id="6" name="Rectangle 1031"/>
          <p:cNvSpPr>
            <a:spLocks noGrp="1" noChangeArrowheads="1"/>
          </p:cNvSpPr>
          <p:nvPr>
            <p:ph type="ftr" sz="quarter" idx="11"/>
          </p:nvPr>
        </p:nvSpPr>
        <p:spPr>
          <a:ln/>
        </p:spPr>
        <p:txBody>
          <a:bodyPr/>
          <a:lstStyle>
            <a:lvl1pPr>
              <a:defRPr/>
            </a:lvl1pPr>
          </a:lstStyle>
          <a:p>
            <a:pPr>
              <a:defRPr/>
            </a:pPr>
            <a:endParaRPr lang="zh-CN" altLang="en-US" dirty="0"/>
          </a:p>
        </p:txBody>
      </p:sp>
      <p:sp>
        <p:nvSpPr>
          <p:cNvPr id="7" name="Rectangle 1032"/>
          <p:cNvSpPr>
            <a:spLocks noGrp="1" noChangeArrowheads="1"/>
          </p:cNvSpPr>
          <p:nvPr>
            <p:ph type="sldNum" sz="quarter" idx="12"/>
          </p:nvPr>
        </p:nvSpPr>
        <p:spPr>
          <a:ln/>
        </p:spPr>
        <p:txBody>
          <a:bodyPr/>
          <a:lstStyle>
            <a:lvl1pPr>
              <a:defRPr/>
            </a:lvl1pPr>
          </a:lstStyle>
          <a:p>
            <a:pPr>
              <a:defRPr/>
            </a:pPr>
            <a:fld id="{88F9D240-5863-4F16-8FBC-83C8F1234B25}" type="slidenum">
              <a:rPr lang="en-US" altLang="zh-CN"/>
              <a:pPr>
                <a:defRPr/>
              </a:pPr>
              <a:t>‹#›</a:t>
            </a:fld>
            <a:endParaRPr lang="en-US" alt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bl">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45428" y="439738"/>
            <a:ext cx="7260980" cy="677862"/>
          </a:xfrm>
        </p:spPr>
        <p:txBody>
          <a:bodyPr/>
          <a:lstStyle/>
          <a:p>
            <a:r>
              <a:rPr lang="zh-CN" altLang="en-US"/>
              <a:t>单击此处编辑母版标题样式</a:t>
            </a:r>
          </a:p>
        </p:txBody>
      </p:sp>
      <p:sp>
        <p:nvSpPr>
          <p:cNvPr id="3" name="表格占位符 2"/>
          <p:cNvSpPr>
            <a:spLocks noGrp="1"/>
          </p:cNvSpPr>
          <p:nvPr>
            <p:ph type="tbl" idx="1"/>
          </p:nvPr>
        </p:nvSpPr>
        <p:spPr>
          <a:xfrm>
            <a:off x="457200" y="1600201"/>
            <a:ext cx="8229600" cy="4525963"/>
          </a:xfrm>
        </p:spPr>
        <p:txBody>
          <a:bodyPr rtlCol="0">
            <a:normAutofit/>
          </a:bodyPr>
          <a:lstStyle/>
          <a:p>
            <a:pPr lvl="0"/>
            <a:endParaRPr lang="zh-CN" altLang="en-US" noProof="0"/>
          </a:p>
        </p:txBody>
      </p:sp>
      <p:sp>
        <p:nvSpPr>
          <p:cNvPr id="4" name="日期占位符 3"/>
          <p:cNvSpPr>
            <a:spLocks noGrp="1"/>
          </p:cNvSpPr>
          <p:nvPr>
            <p:ph type="dt" sz="half" idx="10"/>
          </p:nvPr>
        </p:nvSpPr>
        <p:spPr>
          <a:xfrm>
            <a:off x="457200" y="6245225"/>
            <a:ext cx="2133600" cy="476250"/>
          </a:xfrm>
        </p:spPr>
        <p:txBody>
          <a:bodyPr/>
          <a:lstStyle>
            <a:lvl1pPr>
              <a:defRPr/>
            </a:lvl1pPr>
          </a:lstStyle>
          <a:p>
            <a:endParaRPr lang="en-US" altLang="zh-CN"/>
          </a:p>
        </p:txBody>
      </p:sp>
      <p:sp>
        <p:nvSpPr>
          <p:cNvPr id="5" name="页脚占位符 4"/>
          <p:cNvSpPr>
            <a:spLocks noGrp="1"/>
          </p:cNvSpPr>
          <p:nvPr>
            <p:ph type="ftr" sz="quarter" idx="11"/>
          </p:nvPr>
        </p:nvSpPr>
        <p:spPr>
          <a:xfrm>
            <a:off x="3124200" y="6245225"/>
            <a:ext cx="2895600" cy="476250"/>
          </a:xfrm>
        </p:spPr>
        <p:txBody>
          <a:bodyPr/>
          <a:lstStyle>
            <a:lvl1pPr>
              <a:defRPr/>
            </a:lvl1pPr>
          </a:lstStyle>
          <a:p>
            <a:endParaRPr lang="en-US" altLang="zh-CN"/>
          </a:p>
        </p:txBody>
      </p:sp>
      <p:sp>
        <p:nvSpPr>
          <p:cNvPr id="6" name="灯片编号占位符 5"/>
          <p:cNvSpPr>
            <a:spLocks noGrp="1"/>
          </p:cNvSpPr>
          <p:nvPr>
            <p:ph type="sldNum" sz="quarter" idx="12"/>
          </p:nvPr>
        </p:nvSpPr>
        <p:spPr>
          <a:xfrm>
            <a:off x="6553200" y="6245225"/>
            <a:ext cx="2133600" cy="476250"/>
          </a:xfrm>
        </p:spPr>
        <p:txBody>
          <a:bodyPr/>
          <a:lstStyle>
            <a:lvl1pPr>
              <a:defRPr/>
            </a:lvl1pPr>
          </a:lstStyle>
          <a:p>
            <a:fld id="{E04E94F1-BD55-CB42-9F18-F5559C921FF0}" type="slidenum">
              <a:rPr lang="en-US" altLang="zh-CN"/>
              <a:pPr/>
              <a:t>‹#›</a:t>
            </a:fld>
            <a:endParaRPr lang="en-US" altLang="zh-CN"/>
          </a:p>
        </p:txBody>
      </p:sp>
    </p:spTree>
    <p:extLst>
      <p:ext uri="{BB962C8B-B14F-4D97-AF65-F5344CB8AC3E}">
        <p14:creationId xmlns:p14="http://schemas.microsoft.com/office/powerpoint/2010/main" val="1401866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030"/>
          <p:cNvSpPr>
            <a:spLocks noGrp="1" noChangeArrowheads="1"/>
          </p:cNvSpPr>
          <p:nvPr>
            <p:ph type="dt" sz="half" idx="10"/>
          </p:nvPr>
        </p:nvSpPr>
        <p:spPr>
          <a:ln/>
        </p:spPr>
        <p:txBody>
          <a:bodyPr/>
          <a:lstStyle>
            <a:lvl1pPr>
              <a:defRPr/>
            </a:lvl1pPr>
          </a:lstStyle>
          <a:p>
            <a:pPr>
              <a:defRPr/>
            </a:pPr>
            <a:fld id="{15D652B6-5D53-094F-98CF-0506BBFEA8BB}" type="datetime2">
              <a:rPr lang="zh-CN" altLang="en-US" smtClean="0"/>
              <a:pPr>
                <a:defRPr/>
              </a:pPr>
              <a:t>2022年9月3日</a:t>
            </a:fld>
            <a:endParaRPr lang="en-US" altLang="zh-CN"/>
          </a:p>
        </p:txBody>
      </p:sp>
      <p:sp>
        <p:nvSpPr>
          <p:cNvPr id="5" name="Rectangle 1031"/>
          <p:cNvSpPr>
            <a:spLocks noGrp="1" noChangeArrowheads="1"/>
          </p:cNvSpPr>
          <p:nvPr>
            <p:ph type="ftr" sz="quarter" idx="11"/>
          </p:nvPr>
        </p:nvSpPr>
        <p:spPr>
          <a:ln/>
        </p:spPr>
        <p:txBody>
          <a:bodyPr/>
          <a:lstStyle>
            <a:lvl1pPr>
              <a:defRPr/>
            </a:lvl1pPr>
          </a:lstStyle>
          <a:p>
            <a:pPr>
              <a:defRPr/>
            </a:pPr>
            <a:endParaRPr lang="zh-CN" altLang="en-US" dirty="0"/>
          </a:p>
        </p:txBody>
      </p:sp>
      <p:sp>
        <p:nvSpPr>
          <p:cNvPr id="6" name="Rectangle 1032"/>
          <p:cNvSpPr>
            <a:spLocks noGrp="1" noChangeArrowheads="1"/>
          </p:cNvSpPr>
          <p:nvPr>
            <p:ph type="sldNum" sz="quarter" idx="12"/>
          </p:nvPr>
        </p:nvSpPr>
        <p:spPr>
          <a:ln/>
        </p:spPr>
        <p:txBody>
          <a:bodyPr/>
          <a:lstStyle>
            <a:lvl1pPr>
              <a:defRPr/>
            </a:lvl1pPr>
          </a:lstStyle>
          <a:p>
            <a:pPr>
              <a:defRPr/>
            </a:pPr>
            <a:fld id="{47D22251-280C-465C-99E6-6A8AAA327959}" type="slidenum">
              <a:rPr lang="en-US" altLang="zh-CN"/>
              <a:pPr>
                <a:defRPr/>
              </a:pPr>
              <a:t>‹#›</a:t>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1030"/>
          <p:cNvSpPr>
            <a:spLocks noGrp="1" noChangeArrowheads="1"/>
          </p:cNvSpPr>
          <p:nvPr>
            <p:ph type="dt" sz="half" idx="10"/>
          </p:nvPr>
        </p:nvSpPr>
        <p:spPr>
          <a:ln/>
        </p:spPr>
        <p:txBody>
          <a:bodyPr/>
          <a:lstStyle>
            <a:lvl1pPr>
              <a:defRPr/>
            </a:lvl1pPr>
          </a:lstStyle>
          <a:p>
            <a:pPr>
              <a:defRPr/>
            </a:pPr>
            <a:fld id="{9A5429F3-A67A-1B4E-8044-D83EB414D957}" type="datetime2">
              <a:rPr lang="zh-CN" altLang="en-US" smtClean="0"/>
              <a:pPr>
                <a:defRPr/>
              </a:pPr>
              <a:t>2022年9月3日</a:t>
            </a:fld>
            <a:endParaRPr lang="en-US" altLang="zh-CN"/>
          </a:p>
        </p:txBody>
      </p:sp>
      <p:sp>
        <p:nvSpPr>
          <p:cNvPr id="5" name="Rectangle 1031"/>
          <p:cNvSpPr>
            <a:spLocks noGrp="1" noChangeArrowheads="1"/>
          </p:cNvSpPr>
          <p:nvPr>
            <p:ph type="ftr" sz="quarter" idx="11"/>
          </p:nvPr>
        </p:nvSpPr>
        <p:spPr>
          <a:ln/>
        </p:spPr>
        <p:txBody>
          <a:bodyPr/>
          <a:lstStyle>
            <a:lvl1pPr>
              <a:defRPr/>
            </a:lvl1pPr>
          </a:lstStyle>
          <a:p>
            <a:pPr>
              <a:defRPr/>
            </a:pPr>
            <a:endParaRPr lang="zh-CN" altLang="en-US" dirty="0"/>
          </a:p>
        </p:txBody>
      </p:sp>
      <p:sp>
        <p:nvSpPr>
          <p:cNvPr id="6" name="Rectangle 1032"/>
          <p:cNvSpPr>
            <a:spLocks noGrp="1" noChangeArrowheads="1"/>
          </p:cNvSpPr>
          <p:nvPr>
            <p:ph type="sldNum" sz="quarter" idx="12"/>
          </p:nvPr>
        </p:nvSpPr>
        <p:spPr>
          <a:ln/>
        </p:spPr>
        <p:txBody>
          <a:bodyPr/>
          <a:lstStyle>
            <a:lvl1pPr>
              <a:defRPr/>
            </a:lvl1pPr>
          </a:lstStyle>
          <a:p>
            <a:pPr>
              <a:defRPr/>
            </a:pPr>
            <a:fld id="{CD99EB8A-2D9F-441C-BD3E-178DCF5A88AE}" type="slidenum">
              <a:rPr lang="en-US" altLang="zh-CN"/>
              <a:pPr>
                <a:defRPr/>
              </a:pPr>
              <a:t>‹#›</a:t>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566738" y="1752600"/>
            <a:ext cx="3924300" cy="4267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3438" y="1752600"/>
            <a:ext cx="3924300" cy="4267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1030"/>
          <p:cNvSpPr>
            <a:spLocks noGrp="1" noChangeArrowheads="1"/>
          </p:cNvSpPr>
          <p:nvPr>
            <p:ph type="dt" sz="half" idx="10"/>
          </p:nvPr>
        </p:nvSpPr>
        <p:spPr>
          <a:ln/>
        </p:spPr>
        <p:txBody>
          <a:bodyPr/>
          <a:lstStyle>
            <a:lvl1pPr>
              <a:defRPr/>
            </a:lvl1pPr>
          </a:lstStyle>
          <a:p>
            <a:pPr>
              <a:defRPr/>
            </a:pPr>
            <a:fld id="{D5EF0CE1-A319-DE45-8BBE-1F1AB57A6FFF}" type="datetime2">
              <a:rPr lang="zh-CN" altLang="en-US" smtClean="0"/>
              <a:pPr>
                <a:defRPr/>
              </a:pPr>
              <a:t>2022年9月3日</a:t>
            </a:fld>
            <a:endParaRPr lang="en-US" altLang="zh-CN"/>
          </a:p>
        </p:txBody>
      </p:sp>
      <p:sp>
        <p:nvSpPr>
          <p:cNvPr id="6" name="Rectangle 1031"/>
          <p:cNvSpPr>
            <a:spLocks noGrp="1" noChangeArrowheads="1"/>
          </p:cNvSpPr>
          <p:nvPr>
            <p:ph type="ftr" sz="quarter" idx="11"/>
          </p:nvPr>
        </p:nvSpPr>
        <p:spPr>
          <a:ln/>
        </p:spPr>
        <p:txBody>
          <a:bodyPr/>
          <a:lstStyle>
            <a:lvl1pPr>
              <a:defRPr/>
            </a:lvl1pPr>
          </a:lstStyle>
          <a:p>
            <a:pPr>
              <a:defRPr/>
            </a:pPr>
            <a:endParaRPr lang="zh-CN" altLang="en-US" dirty="0"/>
          </a:p>
        </p:txBody>
      </p:sp>
      <p:sp>
        <p:nvSpPr>
          <p:cNvPr id="7" name="Rectangle 1032"/>
          <p:cNvSpPr>
            <a:spLocks noGrp="1" noChangeArrowheads="1"/>
          </p:cNvSpPr>
          <p:nvPr>
            <p:ph type="sldNum" sz="quarter" idx="12"/>
          </p:nvPr>
        </p:nvSpPr>
        <p:spPr>
          <a:ln/>
        </p:spPr>
        <p:txBody>
          <a:bodyPr/>
          <a:lstStyle>
            <a:lvl1pPr>
              <a:defRPr/>
            </a:lvl1pPr>
          </a:lstStyle>
          <a:p>
            <a:pPr>
              <a:defRPr/>
            </a:pPr>
            <a:fld id="{C782497B-4B2C-4B5E-B0DA-5206B13454E2}" type="slidenum">
              <a:rPr lang="en-US" altLang="zh-CN"/>
              <a:pPr>
                <a:defRPr/>
              </a:pPr>
              <a:t>‹#›</a:t>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1030"/>
          <p:cNvSpPr>
            <a:spLocks noGrp="1" noChangeArrowheads="1"/>
          </p:cNvSpPr>
          <p:nvPr>
            <p:ph type="dt" sz="half" idx="10"/>
          </p:nvPr>
        </p:nvSpPr>
        <p:spPr>
          <a:ln/>
        </p:spPr>
        <p:txBody>
          <a:bodyPr/>
          <a:lstStyle>
            <a:lvl1pPr>
              <a:defRPr/>
            </a:lvl1pPr>
          </a:lstStyle>
          <a:p>
            <a:pPr>
              <a:defRPr/>
            </a:pPr>
            <a:fld id="{10079440-C8BA-FB47-A9DF-A982A8C59759}" type="datetime2">
              <a:rPr lang="zh-CN" altLang="en-US" smtClean="0"/>
              <a:pPr>
                <a:defRPr/>
              </a:pPr>
              <a:t>2022年9月3日</a:t>
            </a:fld>
            <a:endParaRPr lang="en-US" altLang="zh-CN"/>
          </a:p>
        </p:txBody>
      </p:sp>
      <p:sp>
        <p:nvSpPr>
          <p:cNvPr id="8" name="Rectangle 1031"/>
          <p:cNvSpPr>
            <a:spLocks noGrp="1" noChangeArrowheads="1"/>
          </p:cNvSpPr>
          <p:nvPr>
            <p:ph type="ftr" sz="quarter" idx="11"/>
          </p:nvPr>
        </p:nvSpPr>
        <p:spPr>
          <a:ln/>
        </p:spPr>
        <p:txBody>
          <a:bodyPr/>
          <a:lstStyle>
            <a:lvl1pPr>
              <a:defRPr/>
            </a:lvl1pPr>
          </a:lstStyle>
          <a:p>
            <a:pPr>
              <a:defRPr/>
            </a:pPr>
            <a:endParaRPr lang="zh-CN" altLang="en-US" dirty="0"/>
          </a:p>
        </p:txBody>
      </p:sp>
      <p:sp>
        <p:nvSpPr>
          <p:cNvPr id="9" name="Rectangle 1032"/>
          <p:cNvSpPr>
            <a:spLocks noGrp="1" noChangeArrowheads="1"/>
          </p:cNvSpPr>
          <p:nvPr>
            <p:ph type="sldNum" sz="quarter" idx="12"/>
          </p:nvPr>
        </p:nvSpPr>
        <p:spPr>
          <a:ln/>
        </p:spPr>
        <p:txBody>
          <a:bodyPr/>
          <a:lstStyle>
            <a:lvl1pPr>
              <a:defRPr/>
            </a:lvl1pPr>
          </a:lstStyle>
          <a:p>
            <a:pPr>
              <a:defRPr/>
            </a:pPr>
            <a:fld id="{89088EAB-FFED-4E6E-87B3-2E628C88AD4B}" type="slidenum">
              <a:rPr lang="en-US" altLang="zh-CN"/>
              <a:pPr>
                <a:defRPr/>
              </a:pPr>
              <a:t>‹#›</a:t>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1030"/>
          <p:cNvSpPr>
            <a:spLocks noGrp="1" noChangeArrowheads="1"/>
          </p:cNvSpPr>
          <p:nvPr>
            <p:ph type="dt" sz="half" idx="10"/>
          </p:nvPr>
        </p:nvSpPr>
        <p:spPr>
          <a:ln/>
        </p:spPr>
        <p:txBody>
          <a:bodyPr/>
          <a:lstStyle>
            <a:lvl1pPr>
              <a:defRPr/>
            </a:lvl1pPr>
          </a:lstStyle>
          <a:p>
            <a:pPr>
              <a:defRPr/>
            </a:pPr>
            <a:fld id="{F2BDDE99-C472-9E46-A801-CAB47A400779}" type="datetime2">
              <a:rPr lang="zh-CN" altLang="en-US" smtClean="0"/>
              <a:pPr>
                <a:defRPr/>
              </a:pPr>
              <a:t>2022年9月3日</a:t>
            </a:fld>
            <a:endParaRPr lang="en-US" altLang="zh-CN"/>
          </a:p>
        </p:txBody>
      </p:sp>
      <p:sp>
        <p:nvSpPr>
          <p:cNvPr id="4" name="Rectangle 1031"/>
          <p:cNvSpPr>
            <a:spLocks noGrp="1" noChangeArrowheads="1"/>
          </p:cNvSpPr>
          <p:nvPr>
            <p:ph type="ftr" sz="quarter" idx="11"/>
          </p:nvPr>
        </p:nvSpPr>
        <p:spPr>
          <a:ln/>
        </p:spPr>
        <p:txBody>
          <a:bodyPr/>
          <a:lstStyle>
            <a:lvl1pPr>
              <a:defRPr/>
            </a:lvl1pPr>
          </a:lstStyle>
          <a:p>
            <a:pPr>
              <a:defRPr/>
            </a:pPr>
            <a:endParaRPr lang="zh-CN" altLang="en-US" dirty="0"/>
          </a:p>
        </p:txBody>
      </p:sp>
      <p:sp>
        <p:nvSpPr>
          <p:cNvPr id="5" name="Rectangle 1032"/>
          <p:cNvSpPr>
            <a:spLocks noGrp="1" noChangeArrowheads="1"/>
          </p:cNvSpPr>
          <p:nvPr>
            <p:ph type="sldNum" sz="quarter" idx="12"/>
          </p:nvPr>
        </p:nvSpPr>
        <p:spPr>
          <a:ln/>
        </p:spPr>
        <p:txBody>
          <a:bodyPr/>
          <a:lstStyle>
            <a:lvl1pPr>
              <a:defRPr/>
            </a:lvl1pPr>
          </a:lstStyle>
          <a:p>
            <a:pPr>
              <a:defRPr/>
            </a:pPr>
            <a:fld id="{B7D60D1D-6DD3-4E0B-B93E-22176A966930}" type="slidenum">
              <a:rPr lang="en-US" altLang="zh-CN"/>
              <a:pPr>
                <a:defRPr/>
              </a:pPr>
              <a:t>‹#›</a:t>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Rectangle 1030"/>
          <p:cNvSpPr>
            <a:spLocks noGrp="1" noChangeArrowheads="1"/>
          </p:cNvSpPr>
          <p:nvPr>
            <p:ph type="dt" sz="half" idx="10"/>
          </p:nvPr>
        </p:nvSpPr>
        <p:spPr>
          <a:ln/>
        </p:spPr>
        <p:txBody>
          <a:bodyPr/>
          <a:lstStyle>
            <a:lvl1pPr>
              <a:defRPr/>
            </a:lvl1pPr>
          </a:lstStyle>
          <a:p>
            <a:pPr>
              <a:defRPr/>
            </a:pPr>
            <a:fld id="{8D1F7BB9-381A-D248-8A61-A5D13887872C}" type="datetime2">
              <a:rPr lang="zh-CN" altLang="en-US" smtClean="0"/>
              <a:pPr>
                <a:defRPr/>
              </a:pPr>
              <a:t>2022年9月3日</a:t>
            </a:fld>
            <a:endParaRPr lang="en-US" altLang="zh-CN"/>
          </a:p>
        </p:txBody>
      </p:sp>
      <p:sp>
        <p:nvSpPr>
          <p:cNvPr id="3" name="Rectangle 1031"/>
          <p:cNvSpPr>
            <a:spLocks noGrp="1" noChangeArrowheads="1"/>
          </p:cNvSpPr>
          <p:nvPr>
            <p:ph type="ftr" sz="quarter" idx="11"/>
          </p:nvPr>
        </p:nvSpPr>
        <p:spPr>
          <a:ln/>
        </p:spPr>
        <p:txBody>
          <a:bodyPr/>
          <a:lstStyle>
            <a:lvl1pPr>
              <a:defRPr/>
            </a:lvl1pPr>
          </a:lstStyle>
          <a:p>
            <a:pPr>
              <a:defRPr/>
            </a:pPr>
            <a:endParaRPr lang="zh-CN" altLang="en-US" dirty="0"/>
          </a:p>
        </p:txBody>
      </p:sp>
      <p:sp>
        <p:nvSpPr>
          <p:cNvPr id="4" name="Rectangle 1032"/>
          <p:cNvSpPr>
            <a:spLocks noGrp="1" noChangeArrowheads="1"/>
          </p:cNvSpPr>
          <p:nvPr>
            <p:ph type="sldNum" sz="quarter" idx="12"/>
          </p:nvPr>
        </p:nvSpPr>
        <p:spPr>
          <a:ln/>
        </p:spPr>
        <p:txBody>
          <a:bodyPr/>
          <a:lstStyle>
            <a:lvl1pPr>
              <a:defRPr/>
            </a:lvl1pPr>
          </a:lstStyle>
          <a:p>
            <a:pPr>
              <a:defRPr/>
            </a:pPr>
            <a:fld id="{E64A8420-CAAA-49BE-B0CF-1B7F4B63584F}" type="slidenum">
              <a:rPr lang="en-US" altLang="zh-CN"/>
              <a:pPr>
                <a:defRPr/>
              </a:pPr>
              <a:t>‹#›</a:t>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1030"/>
          <p:cNvSpPr>
            <a:spLocks noGrp="1" noChangeArrowheads="1"/>
          </p:cNvSpPr>
          <p:nvPr>
            <p:ph type="dt" sz="half" idx="10"/>
          </p:nvPr>
        </p:nvSpPr>
        <p:spPr>
          <a:ln/>
        </p:spPr>
        <p:txBody>
          <a:bodyPr/>
          <a:lstStyle>
            <a:lvl1pPr>
              <a:defRPr/>
            </a:lvl1pPr>
          </a:lstStyle>
          <a:p>
            <a:pPr>
              <a:defRPr/>
            </a:pPr>
            <a:fld id="{2FF157DA-2E5B-0240-8697-871375B669F8}" type="datetime2">
              <a:rPr lang="zh-CN" altLang="en-US" smtClean="0"/>
              <a:pPr>
                <a:defRPr/>
              </a:pPr>
              <a:t>2022年9月3日</a:t>
            </a:fld>
            <a:endParaRPr lang="en-US" altLang="zh-CN"/>
          </a:p>
        </p:txBody>
      </p:sp>
      <p:sp>
        <p:nvSpPr>
          <p:cNvPr id="6" name="Rectangle 1031"/>
          <p:cNvSpPr>
            <a:spLocks noGrp="1" noChangeArrowheads="1"/>
          </p:cNvSpPr>
          <p:nvPr>
            <p:ph type="ftr" sz="quarter" idx="11"/>
          </p:nvPr>
        </p:nvSpPr>
        <p:spPr>
          <a:ln/>
        </p:spPr>
        <p:txBody>
          <a:bodyPr/>
          <a:lstStyle>
            <a:lvl1pPr>
              <a:defRPr/>
            </a:lvl1pPr>
          </a:lstStyle>
          <a:p>
            <a:pPr>
              <a:defRPr/>
            </a:pPr>
            <a:endParaRPr lang="zh-CN" altLang="en-US" dirty="0"/>
          </a:p>
        </p:txBody>
      </p:sp>
      <p:sp>
        <p:nvSpPr>
          <p:cNvPr id="7" name="Rectangle 1032"/>
          <p:cNvSpPr>
            <a:spLocks noGrp="1" noChangeArrowheads="1"/>
          </p:cNvSpPr>
          <p:nvPr>
            <p:ph type="sldNum" sz="quarter" idx="12"/>
          </p:nvPr>
        </p:nvSpPr>
        <p:spPr>
          <a:ln/>
        </p:spPr>
        <p:txBody>
          <a:bodyPr/>
          <a:lstStyle>
            <a:lvl1pPr>
              <a:defRPr/>
            </a:lvl1pPr>
          </a:lstStyle>
          <a:p>
            <a:pPr>
              <a:defRPr/>
            </a:pPr>
            <a:fld id="{22554457-5FE2-4B94-B21B-34E3F80D79B8}" type="slidenum">
              <a:rPr lang="en-US" altLang="zh-CN"/>
              <a:pPr>
                <a:defRPr/>
              </a:pPr>
              <a:t>‹#›</a:t>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1030"/>
          <p:cNvSpPr>
            <a:spLocks noGrp="1" noChangeArrowheads="1"/>
          </p:cNvSpPr>
          <p:nvPr>
            <p:ph type="dt" sz="half" idx="10"/>
          </p:nvPr>
        </p:nvSpPr>
        <p:spPr>
          <a:ln/>
        </p:spPr>
        <p:txBody>
          <a:bodyPr/>
          <a:lstStyle>
            <a:lvl1pPr>
              <a:defRPr/>
            </a:lvl1pPr>
          </a:lstStyle>
          <a:p>
            <a:pPr>
              <a:defRPr/>
            </a:pPr>
            <a:fld id="{988B4C02-8260-AD45-B6F0-1267CE6E9A22}" type="datetime2">
              <a:rPr lang="zh-CN" altLang="en-US" smtClean="0"/>
              <a:pPr>
                <a:defRPr/>
              </a:pPr>
              <a:t>2022年9月3日</a:t>
            </a:fld>
            <a:endParaRPr lang="en-US" altLang="zh-CN"/>
          </a:p>
        </p:txBody>
      </p:sp>
      <p:sp>
        <p:nvSpPr>
          <p:cNvPr id="6" name="Rectangle 1031"/>
          <p:cNvSpPr>
            <a:spLocks noGrp="1" noChangeArrowheads="1"/>
          </p:cNvSpPr>
          <p:nvPr>
            <p:ph type="ftr" sz="quarter" idx="11"/>
          </p:nvPr>
        </p:nvSpPr>
        <p:spPr>
          <a:ln/>
        </p:spPr>
        <p:txBody>
          <a:bodyPr/>
          <a:lstStyle>
            <a:lvl1pPr>
              <a:defRPr/>
            </a:lvl1pPr>
          </a:lstStyle>
          <a:p>
            <a:pPr>
              <a:defRPr/>
            </a:pPr>
            <a:endParaRPr lang="zh-CN" altLang="en-US" dirty="0"/>
          </a:p>
        </p:txBody>
      </p:sp>
      <p:sp>
        <p:nvSpPr>
          <p:cNvPr id="7" name="Rectangle 1032"/>
          <p:cNvSpPr>
            <a:spLocks noGrp="1" noChangeArrowheads="1"/>
          </p:cNvSpPr>
          <p:nvPr>
            <p:ph type="sldNum" sz="quarter" idx="12"/>
          </p:nvPr>
        </p:nvSpPr>
        <p:spPr>
          <a:ln/>
        </p:spPr>
        <p:txBody>
          <a:bodyPr/>
          <a:lstStyle>
            <a:lvl1pPr>
              <a:defRPr/>
            </a:lvl1pPr>
          </a:lstStyle>
          <a:p>
            <a:pPr>
              <a:defRPr/>
            </a:pPr>
            <a:fld id="{F6FB31C7-F617-4D5A-8205-00F3800A7EAC}" type="slidenum">
              <a:rPr lang="en-US" altLang="zh-CN"/>
              <a:pPr>
                <a:defRPr/>
              </a:pPr>
              <a:t>‹#›</a:t>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3074" name="Rectangle 1026"/>
          <p:cNvSpPr>
            <a:spLocks noGrp="1" noChangeArrowheads="1"/>
          </p:cNvSpPr>
          <p:nvPr>
            <p:ph type="title"/>
          </p:nvPr>
        </p:nvSpPr>
        <p:spPr bwMode="auto">
          <a:xfrm>
            <a:off x="574675" y="304800"/>
            <a:ext cx="8001000" cy="1216025"/>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zh-CN" altLang="en-US"/>
              <a:t>单击此处编辑母版标题样式</a:t>
            </a:r>
          </a:p>
        </p:txBody>
      </p:sp>
      <p:sp>
        <p:nvSpPr>
          <p:cNvPr id="3075" name="Rectangle 1027"/>
          <p:cNvSpPr>
            <a:spLocks noGrp="1" noChangeArrowheads="1"/>
          </p:cNvSpPr>
          <p:nvPr>
            <p:ph type="body" idx="1"/>
          </p:nvPr>
        </p:nvSpPr>
        <p:spPr bwMode="auto">
          <a:xfrm>
            <a:off x="566738" y="1752600"/>
            <a:ext cx="8001000" cy="426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100" name="AutoShape 1028"/>
          <p:cNvSpPr>
            <a:spLocks noChangeArrowheads="1"/>
          </p:cNvSpPr>
          <p:nvPr/>
        </p:nvSpPr>
        <p:spPr bwMode="auto">
          <a:xfrm>
            <a:off x="609600" y="1566863"/>
            <a:ext cx="7958138" cy="109537"/>
          </a:xfrm>
          <a:custGeom>
            <a:avLst/>
            <a:gdLst>
              <a:gd name="G0" fmla="+- 585 0 0"/>
            </a:gdLst>
            <a:ahLst/>
            <a:cxnLst>
              <a:cxn ang="0">
                <a:pos x="0" y="0"/>
              </a:cxn>
              <a:cxn ang="0">
                <a:pos x="585" y="0"/>
              </a:cxn>
              <a:cxn ang="0">
                <a:pos x="585" y="1000"/>
              </a:cxn>
              <a:cxn ang="0">
                <a:pos x="0" y="1000"/>
              </a:cxn>
              <a:cxn ang="0">
                <a:pos x="0" y="0"/>
              </a:cxn>
              <a:cxn ang="0">
                <a:pos x="1000" y="0"/>
              </a:cxn>
            </a:cxnLst>
            <a:rect l="0" t="0" r="r" b="b"/>
            <a:pathLst>
              <a:path w="1000" h="1000" stroke="0">
                <a:moveTo>
                  <a:pt x="0" y="0"/>
                </a:moveTo>
                <a:lnTo>
                  <a:pt x="585" y="0"/>
                </a:lnTo>
                <a:lnTo>
                  <a:pt x="585" y="1000"/>
                </a:lnTo>
                <a:lnTo>
                  <a:pt x="0" y="1000"/>
                </a:lnTo>
                <a:close/>
              </a:path>
              <a:path w="1000" h="1000">
                <a:moveTo>
                  <a:pt x="0" y="0"/>
                </a:moveTo>
                <a:lnTo>
                  <a:pt x="1000" y="0"/>
                </a:lnTo>
              </a:path>
            </a:pathLst>
          </a:custGeom>
          <a:solidFill>
            <a:schemeClr val="accent2"/>
          </a:solidFill>
          <a:ln w="9525">
            <a:solidFill>
              <a:schemeClr val="accent2"/>
            </a:solidFill>
            <a:round/>
            <a:headEnd/>
            <a:tailEnd/>
          </a:ln>
        </p:spPr>
        <p:txBody>
          <a:bodyPr/>
          <a:lstStyle/>
          <a:p>
            <a:pPr algn="l">
              <a:defRPr/>
            </a:pPr>
            <a:endParaRPr lang="zh-CN" altLang="zh-CN" sz="2400">
              <a:latin typeface="Times New Roman" pitchFamily="18" charset="0"/>
            </a:endParaRPr>
          </a:p>
        </p:txBody>
      </p:sp>
      <p:sp>
        <p:nvSpPr>
          <p:cNvPr id="4101" name="Line 1029"/>
          <p:cNvSpPr>
            <a:spLocks noChangeShapeType="1"/>
          </p:cNvSpPr>
          <p:nvPr/>
        </p:nvSpPr>
        <p:spPr bwMode="auto">
          <a:xfrm flipV="1">
            <a:off x="609600" y="6172200"/>
            <a:ext cx="7924800" cy="0"/>
          </a:xfrm>
          <a:prstGeom prst="line">
            <a:avLst/>
          </a:prstGeom>
          <a:noFill/>
          <a:ln w="3175">
            <a:solidFill>
              <a:schemeClr val="accent2"/>
            </a:solidFill>
            <a:round/>
            <a:headEnd/>
            <a:tailEnd/>
          </a:ln>
          <a:effectLst/>
        </p:spPr>
        <p:txBody>
          <a:bodyPr/>
          <a:lstStyle/>
          <a:p>
            <a:pPr>
              <a:defRPr/>
            </a:pPr>
            <a:endParaRPr lang="zh-CN" altLang="en-US"/>
          </a:p>
        </p:txBody>
      </p:sp>
      <p:sp>
        <p:nvSpPr>
          <p:cNvPr id="4102" name="Rectangle 1030"/>
          <p:cNvSpPr>
            <a:spLocks noGrp="1" noChangeArrowheads="1"/>
          </p:cNvSpPr>
          <p:nvPr>
            <p:ph type="dt" sz="half" idx="2"/>
          </p:nvPr>
        </p:nvSpPr>
        <p:spPr bwMode="auto">
          <a:xfrm>
            <a:off x="609600" y="6245225"/>
            <a:ext cx="19812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200"/>
            </a:lvl1pPr>
          </a:lstStyle>
          <a:p>
            <a:pPr>
              <a:defRPr/>
            </a:pPr>
            <a:fld id="{AE36C90C-B1B6-8E46-A043-254FBD426F69}" type="datetime2">
              <a:rPr lang="zh-CN" altLang="en-US" smtClean="0"/>
              <a:pPr>
                <a:defRPr/>
              </a:pPr>
              <a:t>2022年9月3日</a:t>
            </a:fld>
            <a:endParaRPr lang="en-US" altLang="zh-CN" dirty="0"/>
          </a:p>
        </p:txBody>
      </p:sp>
      <p:sp>
        <p:nvSpPr>
          <p:cNvPr id="4103" name="Rectangle 1031"/>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pPr>
              <a:defRPr/>
            </a:pPr>
            <a:endParaRPr lang="zh-CN" altLang="en-US" dirty="0"/>
          </a:p>
        </p:txBody>
      </p:sp>
      <p:sp>
        <p:nvSpPr>
          <p:cNvPr id="4104" name="Rectangle 1032"/>
          <p:cNvSpPr>
            <a:spLocks noGrp="1" noChangeArrowheads="1"/>
          </p:cNvSpPr>
          <p:nvPr>
            <p:ph type="sldNum" sz="quarter" idx="4"/>
          </p:nvPr>
        </p:nvSpPr>
        <p:spPr bwMode="auto">
          <a:xfrm>
            <a:off x="6553200" y="6245225"/>
            <a:ext cx="19812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pPr>
              <a:defRPr/>
            </a:pPr>
            <a:fld id="{5DD20D86-89BC-4114-9E5D-F2D6F41DECA0}" type="slidenum">
              <a:rPr lang="en-US" altLang="zh-CN"/>
              <a:pPr>
                <a:defRPr/>
              </a:pPr>
              <a:t>‹#›</a:t>
            </a:fld>
            <a:endParaRPr lang="en-US" altLang="zh-CN"/>
          </a:p>
        </p:txBody>
      </p:sp>
      <p:pic>
        <p:nvPicPr>
          <p:cNvPr id="2" name="Picture 1"/>
          <p:cNvPicPr>
            <a:picLocks noChangeAspect="1"/>
          </p:cNvPicPr>
          <p:nvPr userDrawn="1"/>
        </p:nvPicPr>
        <p:blipFill>
          <a:blip r:embed="rId16" cstate="print"/>
          <a:stretch>
            <a:fillRect/>
          </a:stretch>
        </p:blipFill>
        <p:spPr>
          <a:xfrm>
            <a:off x="7884368" y="188640"/>
            <a:ext cx="1116484" cy="1121117"/>
          </a:xfrm>
          <a:prstGeom prst="rect">
            <a:avLst/>
          </a:prstGeom>
        </p:spPr>
      </p:pic>
    </p:spTree>
  </p:cSld>
  <p:clrMap bg1="lt1" tx1="dk1" bg2="lt2" tx2="dk2" accent1="accent1" accent2="accent2" accent3="accent3" accent4="accent4" accent5="accent5" accent6="accent6" hlink="hlink" folHlink="folHlink"/>
  <p:sldLayoutIdLst>
    <p:sldLayoutId id="2147483973"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 id="2147483972" r:id="rId12"/>
    <p:sldLayoutId id="2147483974" r:id="rId13"/>
  </p:sldLayoutIdLst>
  <p:hf hdr="0" dt="0"/>
  <p:txStyles>
    <p:titleStyle>
      <a:lvl1pPr algn="l" rtl="0" eaLnBrk="0" fontAlgn="base" hangingPunct="0">
        <a:spcBef>
          <a:spcPct val="0"/>
        </a:spcBef>
        <a:spcAft>
          <a:spcPct val="0"/>
        </a:spcAft>
        <a:defRPr sz="4200" b="1">
          <a:solidFill>
            <a:schemeClr val="tx2"/>
          </a:solidFill>
          <a:latin typeface="+mj-lt"/>
          <a:ea typeface="+mj-ea"/>
          <a:cs typeface="+mj-cs"/>
        </a:defRPr>
      </a:lvl1pPr>
      <a:lvl2pPr algn="l" rtl="0" eaLnBrk="0" fontAlgn="base" hangingPunct="0">
        <a:spcBef>
          <a:spcPct val="0"/>
        </a:spcBef>
        <a:spcAft>
          <a:spcPct val="0"/>
        </a:spcAft>
        <a:defRPr sz="4200" b="1">
          <a:solidFill>
            <a:schemeClr val="tx2"/>
          </a:solidFill>
          <a:latin typeface="Verdana" pitchFamily="34" charset="0"/>
          <a:ea typeface="宋体" pitchFamily="2" charset="-122"/>
        </a:defRPr>
      </a:lvl2pPr>
      <a:lvl3pPr algn="l" rtl="0" eaLnBrk="0" fontAlgn="base" hangingPunct="0">
        <a:spcBef>
          <a:spcPct val="0"/>
        </a:spcBef>
        <a:spcAft>
          <a:spcPct val="0"/>
        </a:spcAft>
        <a:defRPr sz="4200" b="1">
          <a:solidFill>
            <a:schemeClr val="tx2"/>
          </a:solidFill>
          <a:latin typeface="Verdana" pitchFamily="34" charset="0"/>
          <a:ea typeface="宋体" pitchFamily="2" charset="-122"/>
        </a:defRPr>
      </a:lvl3pPr>
      <a:lvl4pPr algn="l" rtl="0" eaLnBrk="0" fontAlgn="base" hangingPunct="0">
        <a:spcBef>
          <a:spcPct val="0"/>
        </a:spcBef>
        <a:spcAft>
          <a:spcPct val="0"/>
        </a:spcAft>
        <a:defRPr sz="4200" b="1">
          <a:solidFill>
            <a:schemeClr val="tx2"/>
          </a:solidFill>
          <a:latin typeface="Verdana" pitchFamily="34" charset="0"/>
          <a:ea typeface="宋体" pitchFamily="2" charset="-122"/>
        </a:defRPr>
      </a:lvl4pPr>
      <a:lvl5pPr algn="l" rtl="0" eaLnBrk="0" fontAlgn="base" hangingPunct="0">
        <a:spcBef>
          <a:spcPct val="0"/>
        </a:spcBef>
        <a:spcAft>
          <a:spcPct val="0"/>
        </a:spcAft>
        <a:defRPr sz="4200" b="1">
          <a:solidFill>
            <a:schemeClr val="tx2"/>
          </a:solidFill>
          <a:latin typeface="Verdana" pitchFamily="34" charset="0"/>
          <a:ea typeface="宋体" pitchFamily="2" charset="-122"/>
        </a:defRPr>
      </a:lvl5pPr>
      <a:lvl6pPr marL="457200" algn="l" rtl="0" fontAlgn="base">
        <a:spcBef>
          <a:spcPct val="0"/>
        </a:spcBef>
        <a:spcAft>
          <a:spcPct val="0"/>
        </a:spcAft>
        <a:defRPr sz="4200" b="1">
          <a:solidFill>
            <a:schemeClr val="tx2"/>
          </a:solidFill>
          <a:latin typeface="Verdana" pitchFamily="34" charset="0"/>
          <a:ea typeface="宋体" pitchFamily="2" charset="-122"/>
        </a:defRPr>
      </a:lvl6pPr>
      <a:lvl7pPr marL="914400" algn="l" rtl="0" fontAlgn="base">
        <a:spcBef>
          <a:spcPct val="0"/>
        </a:spcBef>
        <a:spcAft>
          <a:spcPct val="0"/>
        </a:spcAft>
        <a:defRPr sz="4200" b="1">
          <a:solidFill>
            <a:schemeClr val="tx2"/>
          </a:solidFill>
          <a:latin typeface="Verdana" pitchFamily="34" charset="0"/>
          <a:ea typeface="宋体" pitchFamily="2" charset="-122"/>
        </a:defRPr>
      </a:lvl7pPr>
      <a:lvl8pPr marL="1371600" algn="l" rtl="0" fontAlgn="base">
        <a:spcBef>
          <a:spcPct val="0"/>
        </a:spcBef>
        <a:spcAft>
          <a:spcPct val="0"/>
        </a:spcAft>
        <a:defRPr sz="4200" b="1">
          <a:solidFill>
            <a:schemeClr val="tx2"/>
          </a:solidFill>
          <a:latin typeface="Verdana" pitchFamily="34" charset="0"/>
          <a:ea typeface="宋体" pitchFamily="2" charset="-122"/>
        </a:defRPr>
      </a:lvl8pPr>
      <a:lvl9pPr marL="1828800" algn="l" rtl="0" fontAlgn="base">
        <a:spcBef>
          <a:spcPct val="0"/>
        </a:spcBef>
        <a:spcAft>
          <a:spcPct val="0"/>
        </a:spcAft>
        <a:defRPr sz="4200" b="1">
          <a:solidFill>
            <a:schemeClr val="tx2"/>
          </a:solidFill>
          <a:latin typeface="Verdana" pitchFamily="34" charset="0"/>
          <a:ea typeface="宋体" pitchFamily="2" charset="-122"/>
        </a:defRPr>
      </a:lvl9pPr>
    </p:titleStyle>
    <p:bodyStyle>
      <a:lvl1pPr marL="469900" indent="-469900" algn="l" rtl="0" eaLnBrk="0" fontAlgn="base" hangingPunct="0">
        <a:spcBef>
          <a:spcPct val="20000"/>
        </a:spcBef>
        <a:spcAft>
          <a:spcPct val="0"/>
        </a:spcAft>
        <a:buClr>
          <a:schemeClr val="accent2"/>
        </a:buClr>
        <a:buFont typeface="Wingdings" pitchFamily="2" charset="2"/>
        <a:buChar char="o"/>
        <a:defRPr sz="3000" b="1">
          <a:solidFill>
            <a:schemeClr val="tx1"/>
          </a:solidFill>
          <a:latin typeface="+mn-lt"/>
          <a:ea typeface="+mn-ea"/>
          <a:cs typeface="+mn-cs"/>
        </a:defRPr>
      </a:lvl1pPr>
      <a:lvl2pPr marL="908050" indent="-436563" algn="l" rtl="0" eaLnBrk="0" fontAlgn="base" hangingPunct="0">
        <a:spcBef>
          <a:spcPct val="20000"/>
        </a:spcBef>
        <a:spcAft>
          <a:spcPct val="0"/>
        </a:spcAft>
        <a:buClr>
          <a:schemeClr val="accent2"/>
        </a:buClr>
        <a:buFont typeface="Wingdings" pitchFamily="2" charset="2"/>
        <a:buChar char="n"/>
        <a:defRPr sz="2600" b="1">
          <a:solidFill>
            <a:schemeClr val="tx1"/>
          </a:solidFill>
          <a:latin typeface="+mn-lt"/>
          <a:ea typeface="+mn-ea"/>
        </a:defRPr>
      </a:lvl2pPr>
      <a:lvl3pPr marL="1304925" indent="-395288" algn="l" rtl="0" eaLnBrk="0" fontAlgn="base" hangingPunct="0">
        <a:spcBef>
          <a:spcPct val="20000"/>
        </a:spcBef>
        <a:spcAft>
          <a:spcPct val="0"/>
        </a:spcAft>
        <a:buClr>
          <a:schemeClr val="accent2"/>
        </a:buClr>
        <a:buFont typeface="Wingdings" pitchFamily="2" charset="2"/>
        <a:buChar char="o"/>
        <a:defRPr sz="2300" b="1">
          <a:solidFill>
            <a:schemeClr val="tx1"/>
          </a:solidFill>
          <a:latin typeface="+mn-lt"/>
          <a:ea typeface="+mn-ea"/>
        </a:defRPr>
      </a:lvl3pPr>
      <a:lvl4pPr marL="1693863" indent="-387350" algn="l" rtl="0" eaLnBrk="0" fontAlgn="base" hangingPunct="0">
        <a:spcBef>
          <a:spcPct val="20000"/>
        </a:spcBef>
        <a:spcAft>
          <a:spcPct val="0"/>
        </a:spcAft>
        <a:buClr>
          <a:schemeClr val="accent2"/>
        </a:buClr>
        <a:buFont typeface="Wingdings" pitchFamily="2" charset="2"/>
        <a:buChar char="n"/>
        <a:defRPr sz="2000" b="1">
          <a:solidFill>
            <a:schemeClr val="tx1"/>
          </a:solidFill>
          <a:latin typeface="+mn-lt"/>
          <a:ea typeface="+mn-ea"/>
        </a:defRPr>
      </a:lvl4pPr>
      <a:lvl5pPr marL="2093913" indent="-398463" algn="l" rtl="0" eaLnBrk="0" fontAlgn="base" hangingPunct="0">
        <a:spcBef>
          <a:spcPct val="25000"/>
        </a:spcBef>
        <a:spcAft>
          <a:spcPct val="0"/>
        </a:spcAft>
        <a:buClr>
          <a:schemeClr val="accent2"/>
        </a:buClr>
        <a:buFont typeface="Wingdings" pitchFamily="2" charset="2"/>
        <a:buChar char="§"/>
        <a:defRPr sz="2000" b="1">
          <a:solidFill>
            <a:schemeClr val="tx1"/>
          </a:solidFill>
          <a:latin typeface="+mn-lt"/>
          <a:ea typeface="+mn-ea"/>
        </a:defRPr>
      </a:lvl5pPr>
      <a:lvl6pPr marL="2551113" indent="-398463" algn="l" rtl="0" fontAlgn="base">
        <a:spcBef>
          <a:spcPct val="25000"/>
        </a:spcBef>
        <a:spcAft>
          <a:spcPct val="0"/>
        </a:spcAft>
        <a:buClr>
          <a:schemeClr val="accent2"/>
        </a:buClr>
        <a:buFont typeface="Wingdings" pitchFamily="2" charset="2"/>
        <a:buChar char="§"/>
        <a:defRPr sz="2000" b="1">
          <a:solidFill>
            <a:schemeClr val="tx1"/>
          </a:solidFill>
          <a:latin typeface="+mn-lt"/>
          <a:ea typeface="+mn-ea"/>
        </a:defRPr>
      </a:lvl6pPr>
      <a:lvl7pPr marL="3008313" indent="-398463" algn="l" rtl="0" fontAlgn="base">
        <a:spcBef>
          <a:spcPct val="25000"/>
        </a:spcBef>
        <a:spcAft>
          <a:spcPct val="0"/>
        </a:spcAft>
        <a:buClr>
          <a:schemeClr val="accent2"/>
        </a:buClr>
        <a:buFont typeface="Wingdings" pitchFamily="2" charset="2"/>
        <a:buChar char="§"/>
        <a:defRPr sz="2000" b="1">
          <a:solidFill>
            <a:schemeClr val="tx1"/>
          </a:solidFill>
          <a:latin typeface="+mn-lt"/>
          <a:ea typeface="+mn-ea"/>
        </a:defRPr>
      </a:lvl7pPr>
      <a:lvl8pPr marL="3465513" indent="-398463" algn="l" rtl="0" fontAlgn="base">
        <a:spcBef>
          <a:spcPct val="25000"/>
        </a:spcBef>
        <a:spcAft>
          <a:spcPct val="0"/>
        </a:spcAft>
        <a:buClr>
          <a:schemeClr val="accent2"/>
        </a:buClr>
        <a:buFont typeface="Wingdings" pitchFamily="2" charset="2"/>
        <a:buChar char="§"/>
        <a:defRPr sz="2000" b="1">
          <a:solidFill>
            <a:schemeClr val="tx1"/>
          </a:solidFill>
          <a:latin typeface="+mn-lt"/>
          <a:ea typeface="+mn-ea"/>
        </a:defRPr>
      </a:lvl8pPr>
      <a:lvl9pPr marL="3922713" indent="-398463" algn="l" rtl="0" fontAlgn="base">
        <a:spcBef>
          <a:spcPct val="25000"/>
        </a:spcBef>
        <a:spcAft>
          <a:spcPct val="0"/>
        </a:spcAft>
        <a:buClr>
          <a:schemeClr val="accent2"/>
        </a:buClr>
        <a:buFont typeface="Wingdings" pitchFamily="2" charset="2"/>
        <a:buChar char="§"/>
        <a:defRPr sz="2000" b="1">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hongweili@uestc.edu.cn"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3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7.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4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53.png"/></Relationships>
</file>

<file path=ppt/slides/_rels/slide5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60.emf"/><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62.png"/></Relationships>
</file>

<file path=ppt/slides/_rels/slide62.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2.xml"/><Relationship Id="rId1" Type="http://schemas.openxmlformats.org/officeDocument/2006/relationships/tags" Target="../tags/tag1.xml"/><Relationship Id="rId4" Type="http://schemas.openxmlformats.org/officeDocument/2006/relationships/image" Target="../media/image64.png"/></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65.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12.xml"/><Relationship Id="rId1" Type="http://schemas.openxmlformats.org/officeDocument/2006/relationships/vmlDrawing" Target="../drawings/vmlDrawing2.vml"/><Relationship Id="rId4" Type="http://schemas.openxmlformats.org/officeDocument/2006/relationships/image" Target="../media/image66.emf"/></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67.jpeg"/><Relationship Id="rId2" Type="http://schemas.openxmlformats.org/officeDocument/2006/relationships/notesSlide" Target="../notesSlides/notesSlide42.xml"/><Relationship Id="rId1" Type="http://schemas.openxmlformats.org/officeDocument/2006/relationships/slideLayout" Target="../slideLayouts/slideLayout2.xml"/><Relationship Id="rId5" Type="http://schemas.openxmlformats.org/officeDocument/2006/relationships/image" Target="../media/image69.png"/><Relationship Id="rId4" Type="http://schemas.openxmlformats.org/officeDocument/2006/relationships/image" Target="../media/image68.png"/></Relationships>
</file>

<file path=ppt/slides/_rels/slide74.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png"/><Relationship Id="rId1" Type="http://schemas.openxmlformats.org/officeDocument/2006/relationships/slideLayout" Target="../slideLayouts/slideLayout2.xml"/><Relationship Id="rId5" Type="http://schemas.openxmlformats.org/officeDocument/2006/relationships/image" Target="../media/image74.png"/><Relationship Id="rId4" Type="http://schemas.openxmlformats.org/officeDocument/2006/relationships/image" Target="../media/image73.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hyperlink" Target="file:///D:\lab\video\SocialEngineering\%5bCatch.Me.If.You.Can%5d%25E9%2587%2587%25E8%25AE%25BF%25E3%2580%2581%25E7%2594%25B5%25E8%25AF%259D%25E8%258E%25B7%25E5%258F%2596%25E4%25BF%25A1%25E6%2581%25AF.mkv"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10.png"/><Relationship Id="rId5" Type="http://schemas.openxmlformats.org/officeDocument/2006/relationships/image" Target="../media/image9.emf"/><Relationship Id="rId4" Type="http://schemas.openxmlformats.org/officeDocument/2006/relationships/oleObject" Target="../embeddings/oleObject1.bin"/></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128" name="Rectangle 8"/>
          <p:cNvSpPr>
            <a:spLocks noChangeArrowheads="1"/>
          </p:cNvSpPr>
          <p:nvPr/>
        </p:nvSpPr>
        <p:spPr bwMode="auto">
          <a:xfrm>
            <a:off x="250825" y="0"/>
            <a:ext cx="8496300" cy="1150938"/>
          </a:xfrm>
          <a:prstGeom prst="rect">
            <a:avLst/>
          </a:prstGeom>
          <a:noFill/>
          <a:ln w="9525">
            <a:noFill/>
            <a:miter lim="800000"/>
            <a:headEnd/>
            <a:tailEnd/>
          </a:ln>
        </p:spPr>
        <p:txBody>
          <a:bodyPr anchor="b"/>
          <a:lstStyle/>
          <a:p>
            <a:endParaRPr lang="zh-CN" altLang="zh-CN" sz="3600" b="1">
              <a:solidFill>
                <a:schemeClr val="tx2"/>
              </a:solidFill>
            </a:endParaRPr>
          </a:p>
        </p:txBody>
      </p:sp>
      <p:sp>
        <p:nvSpPr>
          <p:cNvPr id="8" name="Rectangle 3">
            <a:extLst>
              <a:ext uri="{FF2B5EF4-FFF2-40B4-BE49-F238E27FC236}">
                <a16:creationId xmlns:a16="http://schemas.microsoft.com/office/drawing/2014/main" id="{97EE1E51-B99E-43FE-B189-39AD09892FAA}"/>
              </a:ext>
            </a:extLst>
          </p:cNvPr>
          <p:cNvSpPr>
            <a:spLocks noGrp="1" noChangeArrowheads="1"/>
          </p:cNvSpPr>
          <p:nvPr>
            <p:ph type="subTitle" idx="1"/>
          </p:nvPr>
        </p:nvSpPr>
        <p:spPr>
          <a:xfrm>
            <a:off x="0" y="4076700"/>
            <a:ext cx="9144000" cy="2160588"/>
          </a:xfrm>
        </p:spPr>
        <p:txBody>
          <a:bodyPr/>
          <a:lstStyle/>
          <a:p>
            <a:pPr algn="ctr" eaLnBrk="1" hangingPunct="1"/>
            <a:r>
              <a:rPr lang="zh-CN" altLang="en-US" dirty="0">
                <a:ea typeface="宋体" charset="-122"/>
              </a:rPr>
              <a:t>李洪伟</a:t>
            </a:r>
          </a:p>
          <a:p>
            <a:pPr algn="ctr" eaLnBrk="1" hangingPunct="1"/>
            <a:r>
              <a:rPr lang="en-US" altLang="zh-CN" dirty="0">
                <a:ea typeface="宋体" charset="-122"/>
                <a:hlinkClick r:id="rId3"/>
              </a:rPr>
              <a:t>hongweili@uestc.edu.cn</a:t>
            </a:r>
            <a:endParaRPr lang="en-US" altLang="zh-CN" dirty="0">
              <a:ea typeface="宋体" charset="-122"/>
            </a:endParaRPr>
          </a:p>
        </p:txBody>
      </p:sp>
      <p:sp>
        <p:nvSpPr>
          <p:cNvPr id="9" name="Rectangle 8">
            <a:extLst>
              <a:ext uri="{FF2B5EF4-FFF2-40B4-BE49-F238E27FC236}">
                <a16:creationId xmlns:a16="http://schemas.microsoft.com/office/drawing/2014/main" id="{CD0F5D64-8AD6-4A43-B8D6-B64390E1017B}"/>
              </a:ext>
            </a:extLst>
          </p:cNvPr>
          <p:cNvSpPr txBox="1">
            <a:spLocks noChangeArrowheads="1"/>
          </p:cNvSpPr>
          <p:nvPr/>
        </p:nvSpPr>
        <p:spPr bwMode="auto">
          <a:xfrm>
            <a:off x="323850" y="1400175"/>
            <a:ext cx="8496300" cy="1150938"/>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l" rtl="0" eaLnBrk="0" fontAlgn="base" hangingPunct="0">
              <a:spcBef>
                <a:spcPct val="0"/>
              </a:spcBef>
              <a:spcAft>
                <a:spcPct val="0"/>
              </a:spcAft>
              <a:defRPr sz="4400" b="1">
                <a:solidFill>
                  <a:schemeClr val="tx2"/>
                </a:solidFill>
                <a:latin typeface="+mj-lt"/>
                <a:ea typeface="+mj-ea"/>
                <a:cs typeface="+mj-cs"/>
              </a:defRPr>
            </a:lvl1pPr>
            <a:lvl2pPr algn="l" rtl="0" eaLnBrk="0" fontAlgn="base" hangingPunct="0">
              <a:spcBef>
                <a:spcPct val="0"/>
              </a:spcBef>
              <a:spcAft>
                <a:spcPct val="0"/>
              </a:spcAft>
              <a:defRPr sz="4200" b="1">
                <a:solidFill>
                  <a:schemeClr val="tx2"/>
                </a:solidFill>
                <a:latin typeface="Verdana" pitchFamily="34" charset="0"/>
                <a:ea typeface="宋体" pitchFamily="2" charset="-122"/>
              </a:defRPr>
            </a:lvl2pPr>
            <a:lvl3pPr algn="l" rtl="0" eaLnBrk="0" fontAlgn="base" hangingPunct="0">
              <a:spcBef>
                <a:spcPct val="0"/>
              </a:spcBef>
              <a:spcAft>
                <a:spcPct val="0"/>
              </a:spcAft>
              <a:defRPr sz="4200" b="1">
                <a:solidFill>
                  <a:schemeClr val="tx2"/>
                </a:solidFill>
                <a:latin typeface="Verdana" pitchFamily="34" charset="0"/>
                <a:ea typeface="宋体" pitchFamily="2" charset="-122"/>
              </a:defRPr>
            </a:lvl3pPr>
            <a:lvl4pPr algn="l" rtl="0" eaLnBrk="0" fontAlgn="base" hangingPunct="0">
              <a:spcBef>
                <a:spcPct val="0"/>
              </a:spcBef>
              <a:spcAft>
                <a:spcPct val="0"/>
              </a:spcAft>
              <a:defRPr sz="4200" b="1">
                <a:solidFill>
                  <a:schemeClr val="tx2"/>
                </a:solidFill>
                <a:latin typeface="Verdana" pitchFamily="34" charset="0"/>
                <a:ea typeface="宋体" pitchFamily="2" charset="-122"/>
              </a:defRPr>
            </a:lvl4pPr>
            <a:lvl5pPr algn="l" rtl="0" eaLnBrk="0" fontAlgn="base" hangingPunct="0">
              <a:spcBef>
                <a:spcPct val="0"/>
              </a:spcBef>
              <a:spcAft>
                <a:spcPct val="0"/>
              </a:spcAft>
              <a:defRPr sz="4200" b="1">
                <a:solidFill>
                  <a:schemeClr val="tx2"/>
                </a:solidFill>
                <a:latin typeface="Verdana" pitchFamily="34" charset="0"/>
                <a:ea typeface="宋体" pitchFamily="2" charset="-122"/>
              </a:defRPr>
            </a:lvl5pPr>
            <a:lvl6pPr marL="457200" algn="l" rtl="0" fontAlgn="base">
              <a:spcBef>
                <a:spcPct val="0"/>
              </a:spcBef>
              <a:spcAft>
                <a:spcPct val="0"/>
              </a:spcAft>
              <a:defRPr sz="4200" b="1">
                <a:solidFill>
                  <a:schemeClr val="tx2"/>
                </a:solidFill>
                <a:latin typeface="Verdana" pitchFamily="34" charset="0"/>
                <a:ea typeface="宋体" pitchFamily="2" charset="-122"/>
              </a:defRPr>
            </a:lvl6pPr>
            <a:lvl7pPr marL="914400" algn="l" rtl="0" fontAlgn="base">
              <a:spcBef>
                <a:spcPct val="0"/>
              </a:spcBef>
              <a:spcAft>
                <a:spcPct val="0"/>
              </a:spcAft>
              <a:defRPr sz="4200" b="1">
                <a:solidFill>
                  <a:schemeClr val="tx2"/>
                </a:solidFill>
                <a:latin typeface="Verdana" pitchFamily="34" charset="0"/>
                <a:ea typeface="宋体" pitchFamily="2" charset="-122"/>
              </a:defRPr>
            </a:lvl7pPr>
            <a:lvl8pPr marL="1371600" algn="l" rtl="0" fontAlgn="base">
              <a:spcBef>
                <a:spcPct val="0"/>
              </a:spcBef>
              <a:spcAft>
                <a:spcPct val="0"/>
              </a:spcAft>
              <a:defRPr sz="4200" b="1">
                <a:solidFill>
                  <a:schemeClr val="tx2"/>
                </a:solidFill>
                <a:latin typeface="Verdana" pitchFamily="34" charset="0"/>
                <a:ea typeface="宋体" pitchFamily="2" charset="-122"/>
              </a:defRPr>
            </a:lvl8pPr>
            <a:lvl9pPr marL="1828800" algn="l" rtl="0" fontAlgn="base">
              <a:spcBef>
                <a:spcPct val="0"/>
              </a:spcBef>
              <a:spcAft>
                <a:spcPct val="0"/>
              </a:spcAft>
              <a:defRPr sz="4200" b="1">
                <a:solidFill>
                  <a:schemeClr val="tx2"/>
                </a:solidFill>
                <a:latin typeface="Verdana" pitchFamily="34" charset="0"/>
                <a:ea typeface="宋体" pitchFamily="2" charset="-122"/>
              </a:defRPr>
            </a:lvl9pPr>
          </a:lstStyle>
          <a:p>
            <a:pPr algn="ctr" eaLnBrk="1" hangingPunct="1"/>
            <a:r>
              <a:rPr lang="zh-CN" altLang="en-US" sz="4000" kern="0"/>
              <a:t>电子科技大学</a:t>
            </a:r>
            <a:br>
              <a:rPr lang="en-US" altLang="zh-CN" sz="4000" kern="0"/>
            </a:br>
            <a:r>
              <a:rPr lang="zh-CN" altLang="en-US" sz="4000" kern="0"/>
              <a:t>网络与系统攻击技术课程</a:t>
            </a:r>
            <a:endParaRPr lang="zh-CN" altLang="en-US" sz="3200" kern="0" dirty="0"/>
          </a:p>
        </p:txBody>
      </p:sp>
      <p:sp>
        <p:nvSpPr>
          <p:cNvPr id="10" name="Rectangle 11">
            <a:extLst>
              <a:ext uri="{FF2B5EF4-FFF2-40B4-BE49-F238E27FC236}">
                <a16:creationId xmlns:a16="http://schemas.microsoft.com/office/drawing/2014/main" id="{F62F9511-FA6A-4632-A48A-F7611AEB1612}"/>
              </a:ext>
            </a:extLst>
          </p:cNvPr>
          <p:cNvSpPr>
            <a:spLocks noChangeArrowheads="1"/>
          </p:cNvSpPr>
          <p:nvPr/>
        </p:nvSpPr>
        <p:spPr bwMode="auto">
          <a:xfrm>
            <a:off x="323850" y="2420938"/>
            <a:ext cx="8496300" cy="1150937"/>
          </a:xfrm>
          <a:prstGeom prst="rect">
            <a:avLst/>
          </a:prstGeom>
          <a:noFill/>
          <a:ln w="9525">
            <a:noFill/>
            <a:miter lim="800000"/>
            <a:headEnd/>
            <a:tailEnd/>
          </a:ln>
        </p:spPr>
        <p:txBody>
          <a:bodyPr anchor="b"/>
          <a:lstStyle/>
          <a:p>
            <a:r>
              <a:rPr lang="en-US" altLang="zh-CN" sz="4000" b="1" dirty="0">
                <a:solidFill>
                  <a:schemeClr val="tx2"/>
                </a:solidFill>
              </a:rPr>
              <a:t>1. </a:t>
            </a:r>
            <a:r>
              <a:rPr lang="zh-CN" altLang="en-US" sz="4000" b="1" dirty="0">
                <a:solidFill>
                  <a:schemeClr val="tx2"/>
                </a:solidFill>
              </a:rPr>
              <a:t>网络安全攻防技术概述</a:t>
            </a:r>
            <a:endParaRPr lang="zh-CN" altLang="en-US" sz="3200" b="1" dirty="0">
              <a:solidFill>
                <a:schemeClr val="tx2"/>
              </a:solidFill>
            </a:endParaRPr>
          </a:p>
        </p:txBody>
      </p:sp>
    </p:spTree>
    <p:extLst>
      <p:ext uri="{BB962C8B-B14F-4D97-AF65-F5344CB8AC3E}">
        <p14:creationId xmlns:p14="http://schemas.microsoft.com/office/powerpoint/2010/main" val="14421575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标题 1"/>
          <p:cNvSpPr>
            <a:spLocks noGrp="1"/>
          </p:cNvSpPr>
          <p:nvPr>
            <p:ph type="title"/>
          </p:nvPr>
        </p:nvSpPr>
        <p:spPr>
          <a:xfrm>
            <a:off x="1547664" y="260648"/>
            <a:ext cx="8001000" cy="675928"/>
          </a:xfrm>
        </p:spPr>
        <p:txBody>
          <a:bodyPr/>
          <a:lstStyle/>
          <a:p>
            <a:r>
              <a:rPr lang="zh-CN" altLang="en-US" dirty="0"/>
              <a:t>黛蛇蠕虫事件的取证</a:t>
            </a:r>
            <a:r>
              <a:rPr lang="en-US" altLang="en-US" dirty="0"/>
              <a:t>与追踪</a:t>
            </a:r>
            <a:r>
              <a:rPr lang="zh-CN" altLang="en-US" dirty="0"/>
              <a:t>过程</a:t>
            </a:r>
          </a:p>
        </p:txBody>
      </p:sp>
      <p:sp>
        <p:nvSpPr>
          <p:cNvPr id="14339" name="内容占位符 2"/>
          <p:cNvSpPr>
            <a:spLocks noGrp="1"/>
          </p:cNvSpPr>
          <p:nvPr>
            <p:ph idx="1"/>
          </p:nvPr>
        </p:nvSpPr>
        <p:spPr>
          <a:xfrm>
            <a:off x="566738" y="1752600"/>
            <a:ext cx="3429198" cy="4267200"/>
          </a:xfrm>
        </p:spPr>
        <p:txBody>
          <a:bodyPr/>
          <a:lstStyle/>
          <a:p>
            <a:r>
              <a:rPr lang="en-US" altLang="zh-CN" sz="2400" dirty="0"/>
              <a:t>IP</a:t>
            </a:r>
            <a:r>
              <a:rPr lang="zh-CN" altLang="en-US" sz="2400" dirty="0"/>
              <a:t>追踪定位</a:t>
            </a:r>
            <a:endParaRPr lang="en-US" altLang="zh-CN" sz="2400" dirty="0"/>
          </a:p>
          <a:p>
            <a:pPr lvl="1"/>
            <a:r>
              <a:rPr lang="zh-CN" altLang="en-US" sz="1800" dirty="0"/>
              <a:t>“犯罪现场”取证分析</a:t>
            </a:r>
            <a:r>
              <a:rPr lang="en-US" altLang="zh-CN" sz="1800" dirty="0"/>
              <a:t>……</a:t>
            </a:r>
          </a:p>
          <a:p>
            <a:pPr lvl="1"/>
            <a:r>
              <a:rPr lang="zh-CN" altLang="en-US" sz="1800" dirty="0"/>
              <a:t>定位攻击者</a:t>
            </a:r>
            <a:r>
              <a:rPr lang="en-US" altLang="zh-CN" sz="1800" dirty="0"/>
              <a:t>——</a:t>
            </a:r>
            <a:r>
              <a:rPr lang="zh-CN" altLang="en-US" sz="1800" dirty="0"/>
              <a:t>河南南阳</a:t>
            </a:r>
            <a:r>
              <a:rPr lang="en-US" altLang="zh-CN" sz="1800" dirty="0"/>
              <a:t>ADSL</a:t>
            </a:r>
            <a:r>
              <a:rPr lang="zh-CN" altLang="en-US" sz="1800" dirty="0"/>
              <a:t>用户</a:t>
            </a:r>
            <a:endParaRPr lang="en-US" altLang="zh-CN" sz="1800" dirty="0"/>
          </a:p>
          <a:p>
            <a:r>
              <a:rPr lang="en-US" altLang="zh-CN" sz="2400" dirty="0"/>
              <a:t>Profiling</a:t>
            </a:r>
          </a:p>
          <a:p>
            <a:pPr lvl="1"/>
            <a:r>
              <a:rPr lang="en-US" altLang="zh-CN" sz="1800" dirty="0"/>
              <a:t>FTP banner: [Evil_</a:t>
            </a:r>
            <a:br>
              <a:rPr lang="en-US" altLang="zh-CN" sz="1800" dirty="0"/>
            </a:br>
            <a:r>
              <a:rPr lang="en-US" altLang="zh-CN" sz="1800" dirty="0" err="1"/>
              <a:t>Security_Team</a:t>
            </a:r>
            <a:r>
              <a:rPr lang="en-US" altLang="zh-CN" sz="1800" dirty="0"/>
              <a:t>]</a:t>
            </a:r>
          </a:p>
          <a:p>
            <a:pPr lvl="1"/>
            <a:r>
              <a:rPr lang="zh-CN" altLang="en-US" sz="1800" dirty="0"/>
              <a:t>网络搜索及线索追踪</a:t>
            </a:r>
            <a:r>
              <a:rPr lang="en-US" altLang="zh-CN" sz="1800" dirty="0"/>
              <a:t>: sdbot.blog.edu.cn</a:t>
            </a:r>
          </a:p>
        </p:txBody>
      </p:sp>
      <p:sp>
        <p:nvSpPr>
          <p:cNvPr id="14341" name="页脚占位符 4"/>
          <p:cNvSpPr>
            <a:spLocks noGrp="1"/>
          </p:cNvSpPr>
          <p:nvPr>
            <p:ph type="ftr" sz="quarter" idx="11"/>
          </p:nvPr>
        </p:nvSpPr>
        <p:spPr>
          <a:noFill/>
        </p:spPr>
        <p:txBody>
          <a:bodyPr/>
          <a:lstStyle/>
          <a:p>
            <a:endParaRPr lang="zh-CN" altLang="en-US"/>
          </a:p>
        </p:txBody>
      </p:sp>
      <p:sp>
        <p:nvSpPr>
          <p:cNvPr id="14342" name="灯片编号占位符 5"/>
          <p:cNvSpPr>
            <a:spLocks noGrp="1"/>
          </p:cNvSpPr>
          <p:nvPr>
            <p:ph type="sldNum" sz="quarter" idx="12"/>
          </p:nvPr>
        </p:nvSpPr>
        <p:spPr>
          <a:noFill/>
        </p:spPr>
        <p:txBody>
          <a:bodyPr/>
          <a:lstStyle/>
          <a:p>
            <a:fld id="{FE114900-FC06-41DC-A43F-3576E6CCAAE7}" type="slidenum">
              <a:rPr lang="en-US" altLang="zh-CN" smtClean="0"/>
              <a:pPr/>
              <a:t>10</a:t>
            </a:fld>
            <a:endParaRPr lang="en-US" altLang="zh-CN"/>
          </a:p>
        </p:txBody>
      </p:sp>
      <p:pic>
        <p:nvPicPr>
          <p:cNvPr id="14343" name="Picture 7"/>
          <p:cNvPicPr>
            <a:picLocks noChangeAspect="1" noChangeArrowheads="1"/>
          </p:cNvPicPr>
          <p:nvPr/>
        </p:nvPicPr>
        <p:blipFill>
          <a:blip r:embed="rId3" cstate="print"/>
          <a:srcRect/>
          <a:stretch>
            <a:fillRect/>
          </a:stretch>
        </p:blipFill>
        <p:spPr bwMode="auto">
          <a:xfrm>
            <a:off x="3995936" y="1772816"/>
            <a:ext cx="6912768" cy="4324910"/>
          </a:xfrm>
          <a:prstGeom prst="rect">
            <a:avLst/>
          </a:prstGeom>
          <a:noFill/>
          <a:ln w="9525">
            <a:noFill/>
            <a:miter lim="800000"/>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ph type="title"/>
          </p:nvPr>
        </p:nvSpPr>
        <p:spPr>
          <a:xfrm>
            <a:off x="1619672" y="188640"/>
            <a:ext cx="8001000" cy="747936"/>
          </a:xfrm>
        </p:spPr>
        <p:txBody>
          <a:bodyPr/>
          <a:lstStyle/>
          <a:p>
            <a:r>
              <a:rPr lang="zh-CN" altLang="en-US" dirty="0"/>
              <a:t>黛蛇蠕虫案例小结</a:t>
            </a:r>
          </a:p>
        </p:txBody>
      </p:sp>
      <p:sp>
        <p:nvSpPr>
          <p:cNvPr id="3" name="内容占位符 2"/>
          <p:cNvSpPr>
            <a:spLocks noGrp="1"/>
          </p:cNvSpPr>
          <p:nvPr>
            <p:ph idx="1"/>
          </p:nvPr>
        </p:nvSpPr>
        <p:spPr/>
        <p:txBody>
          <a:bodyPr/>
          <a:lstStyle/>
          <a:p>
            <a:r>
              <a:rPr lang="zh-CN" altLang="en-US" sz="2800" dirty="0"/>
              <a:t>一个典型的网络蠕虫传播场景</a:t>
            </a:r>
            <a:endParaRPr lang="en-US" altLang="zh-CN" sz="2800" dirty="0"/>
          </a:p>
          <a:p>
            <a:endParaRPr lang="en-US" altLang="zh-CN" sz="2800" dirty="0"/>
          </a:p>
          <a:p>
            <a:r>
              <a:rPr lang="zh-CN" altLang="en-US" sz="2800" dirty="0"/>
              <a:t>故事摘要：一个</a:t>
            </a:r>
            <a:r>
              <a:rPr lang="en-US" altLang="zh-CN" sz="2800" dirty="0"/>
              <a:t>”</a:t>
            </a:r>
            <a:r>
              <a:rPr lang="zh-CN" altLang="en-US" sz="2800" dirty="0"/>
              <a:t>黑客</a:t>
            </a:r>
            <a:r>
              <a:rPr lang="en-US" altLang="zh-CN" sz="2800" dirty="0"/>
              <a:t>”</a:t>
            </a:r>
            <a:r>
              <a:rPr lang="zh-CN" altLang="en-US" sz="2800" dirty="0"/>
              <a:t>写了个蹩脚的蠕虫，投放到了互联网上，一个“初出校园”的博士生帮助应急组织进行了及时处理，挽救了无辜网民和</a:t>
            </a:r>
            <a:r>
              <a:rPr lang="en-US" altLang="zh-CN" sz="2800" dirty="0"/>
              <a:t>”</a:t>
            </a:r>
            <a:r>
              <a:rPr lang="zh-CN" altLang="en-US" sz="2800" dirty="0"/>
              <a:t>黑客</a:t>
            </a:r>
            <a:r>
              <a:rPr lang="en-US" altLang="zh-CN" sz="2800" dirty="0"/>
              <a:t>”</a:t>
            </a:r>
            <a:r>
              <a:rPr lang="zh-CN" altLang="en-US" sz="2800" dirty="0"/>
              <a:t>，但被</a:t>
            </a:r>
            <a:r>
              <a:rPr lang="en-US" altLang="zh-CN" sz="2800" dirty="0"/>
              <a:t>”</a:t>
            </a:r>
            <a:r>
              <a:rPr lang="zh-CN" altLang="en-US" sz="2800" dirty="0"/>
              <a:t>黑客</a:t>
            </a:r>
            <a:r>
              <a:rPr lang="en-US" altLang="zh-CN" sz="2800" dirty="0"/>
              <a:t>”</a:t>
            </a:r>
            <a:r>
              <a:rPr lang="zh-CN" altLang="en-US" sz="2800" dirty="0"/>
              <a:t>骂了。</a:t>
            </a:r>
            <a:endParaRPr lang="en-US" altLang="zh-CN" sz="2800" dirty="0"/>
          </a:p>
          <a:p>
            <a:endParaRPr lang="en-US" altLang="zh-CN" sz="2800" dirty="0"/>
          </a:p>
          <a:p>
            <a:r>
              <a:rPr lang="en-US" altLang="zh-CN" sz="2800" dirty="0"/>
              <a:t>2005</a:t>
            </a:r>
            <a:r>
              <a:rPr lang="zh-CN" altLang="en-US" sz="2800" dirty="0"/>
              <a:t>国家计算机网络应急技术处理协调中心</a:t>
            </a:r>
            <a:r>
              <a:rPr lang="en-US" altLang="zh-CN" sz="2800" dirty="0"/>
              <a:t>《</a:t>
            </a:r>
            <a:r>
              <a:rPr lang="zh-CN" altLang="en-US" sz="2800" dirty="0"/>
              <a:t>年报</a:t>
            </a:r>
            <a:r>
              <a:rPr lang="en-US" altLang="zh-CN" sz="2800" dirty="0"/>
              <a:t>》</a:t>
            </a:r>
            <a:r>
              <a:rPr lang="zh-CN" altLang="en-US" sz="2800" dirty="0"/>
              <a:t>重要成功案例。</a:t>
            </a:r>
          </a:p>
        </p:txBody>
      </p:sp>
      <p:sp>
        <p:nvSpPr>
          <p:cNvPr id="5" name="页脚占位符 4"/>
          <p:cNvSpPr>
            <a:spLocks noGrp="1"/>
          </p:cNvSpPr>
          <p:nvPr>
            <p:ph type="ftr" sz="quarter" idx="11"/>
          </p:nvPr>
        </p:nvSpPr>
        <p:spPr/>
        <p:txBody>
          <a:bodyPr/>
          <a:lstStyle/>
          <a:p>
            <a:pPr>
              <a:defRPr/>
            </a:pPr>
            <a:endParaRPr lang="zh-CN" altLang="en-US"/>
          </a:p>
        </p:txBody>
      </p:sp>
      <p:sp>
        <p:nvSpPr>
          <p:cNvPr id="6" name="灯片编号占位符 5"/>
          <p:cNvSpPr>
            <a:spLocks noGrp="1"/>
          </p:cNvSpPr>
          <p:nvPr>
            <p:ph type="sldNum" sz="quarter" idx="12"/>
          </p:nvPr>
        </p:nvSpPr>
        <p:spPr/>
        <p:txBody>
          <a:bodyPr/>
          <a:lstStyle/>
          <a:p>
            <a:pPr>
              <a:defRPr/>
            </a:pPr>
            <a:fld id="{47D22251-280C-465C-99E6-6A8AAA327959}" type="slidenum">
              <a:rPr lang="en-US" altLang="zh-CN" smtClean="0"/>
              <a:pPr>
                <a:defRPr/>
              </a:pPr>
              <a:t>11</a:t>
            </a:fld>
            <a:endParaRPr lang="en-US" altLang="zh-C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171" name="页脚占位符 4"/>
          <p:cNvSpPr>
            <a:spLocks noGrp="1"/>
          </p:cNvSpPr>
          <p:nvPr>
            <p:ph type="ftr" sz="quarter" idx="11"/>
          </p:nvPr>
        </p:nvSpPr>
        <p:spPr>
          <a:noFill/>
        </p:spPr>
        <p:txBody>
          <a:bodyPr/>
          <a:lstStyle/>
          <a:p>
            <a:endParaRPr lang="zh-CN" altLang="en-US"/>
          </a:p>
        </p:txBody>
      </p:sp>
      <p:sp>
        <p:nvSpPr>
          <p:cNvPr id="7172" name="灯片编号占位符 5"/>
          <p:cNvSpPr>
            <a:spLocks noGrp="1"/>
          </p:cNvSpPr>
          <p:nvPr>
            <p:ph type="sldNum" sz="quarter" idx="12"/>
          </p:nvPr>
        </p:nvSpPr>
        <p:spPr>
          <a:noFill/>
        </p:spPr>
        <p:txBody>
          <a:bodyPr/>
          <a:lstStyle/>
          <a:p>
            <a:fld id="{C9D05ACB-A042-464E-BEC5-855C29D27CBC}" type="slidenum">
              <a:rPr lang="en-US" altLang="zh-CN" smtClean="0"/>
              <a:pPr/>
              <a:t>12</a:t>
            </a:fld>
            <a:endParaRPr lang="en-US" altLang="zh-CN"/>
          </a:p>
        </p:txBody>
      </p:sp>
      <p:sp>
        <p:nvSpPr>
          <p:cNvPr id="7173" name="Rectangle 2"/>
          <p:cNvSpPr>
            <a:spLocks noGrp="1" noChangeArrowheads="1"/>
          </p:cNvSpPr>
          <p:nvPr>
            <p:ph type="title"/>
          </p:nvPr>
        </p:nvSpPr>
        <p:spPr>
          <a:xfrm>
            <a:off x="1763688" y="260648"/>
            <a:ext cx="8001000" cy="747936"/>
          </a:xfrm>
          <a:noFill/>
        </p:spPr>
        <p:txBody>
          <a:bodyPr/>
          <a:lstStyle/>
          <a:p>
            <a:pPr eaLnBrk="1" hangingPunct="1"/>
            <a:r>
              <a:rPr lang="zh-CN" altLang="en-US" dirty="0"/>
              <a:t>内容</a:t>
            </a:r>
          </a:p>
        </p:txBody>
      </p:sp>
      <p:sp>
        <p:nvSpPr>
          <p:cNvPr id="7174" name="Rectangle 3"/>
          <p:cNvSpPr>
            <a:spLocks noGrp="1" noChangeArrowheads="1"/>
          </p:cNvSpPr>
          <p:nvPr>
            <p:ph type="body" idx="1"/>
          </p:nvPr>
        </p:nvSpPr>
        <p:spPr>
          <a:noFill/>
        </p:spPr>
        <p:txBody>
          <a:bodyPr/>
          <a:lstStyle/>
          <a:p>
            <a:pPr marL="571500" indent="-571500" eaLnBrk="1" hangingPunct="1">
              <a:buFont typeface="Wingdings" pitchFamily="2" charset="2"/>
              <a:buAutoNum type="arabicPeriod"/>
            </a:pPr>
            <a:r>
              <a:rPr lang="zh-CN" altLang="en-US" sz="3700" dirty="0">
                <a:ea typeface="黑体" pitchFamily="49" charset="-122"/>
              </a:rPr>
              <a:t>“黛蛇”蠕虫追踪案例</a:t>
            </a:r>
          </a:p>
          <a:p>
            <a:pPr marL="571500" indent="-571500" eaLnBrk="1" hangingPunct="1">
              <a:buFont typeface="Wingdings" pitchFamily="2" charset="2"/>
              <a:buAutoNum type="arabicPeriod"/>
            </a:pPr>
            <a:r>
              <a:rPr lang="zh-CN" altLang="en-US" sz="3700" dirty="0">
                <a:solidFill>
                  <a:schemeClr val="accent2"/>
                </a:solidFill>
                <a:ea typeface="黑体" pitchFamily="49" charset="-122"/>
              </a:rPr>
              <a:t>黑客与黑客道</a:t>
            </a:r>
          </a:p>
          <a:p>
            <a:pPr marL="571500" indent="-571500" eaLnBrk="1" hangingPunct="1">
              <a:buFont typeface="Wingdings" pitchFamily="2" charset="2"/>
              <a:buAutoNum type="arabicPeriod"/>
            </a:pPr>
            <a:r>
              <a:rPr lang="zh-CN" altLang="en-US" sz="3700" dirty="0">
                <a:ea typeface="黑体" pitchFamily="49" charset="-122"/>
              </a:rPr>
              <a:t>网络安全攻防技术概述</a:t>
            </a:r>
            <a:endParaRPr lang="en-US" altLang="zh-CN" sz="3700" dirty="0">
              <a:ea typeface="黑体" pitchFamily="49" charset="-122"/>
            </a:endParaRPr>
          </a:p>
          <a:p>
            <a:pPr marL="571500" indent="-571500" eaLnBrk="1" hangingPunct="1">
              <a:buFont typeface="Wingdings" pitchFamily="2" charset="2"/>
              <a:buAutoNum type="arabicPeriod"/>
            </a:pPr>
            <a:r>
              <a:rPr lang="zh-CN" altLang="en-US" sz="3700" dirty="0">
                <a:ea typeface="黑体" pitchFamily="49" charset="-122"/>
              </a:rPr>
              <a:t>物理攻击与社会工程学</a:t>
            </a:r>
            <a:endParaRPr lang="en-US" altLang="zh-CN" sz="3700" dirty="0">
              <a:ea typeface="黑体" pitchFamily="49"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411" name="页脚占位符 4"/>
          <p:cNvSpPr>
            <a:spLocks noGrp="1"/>
          </p:cNvSpPr>
          <p:nvPr>
            <p:ph type="ftr" sz="quarter" idx="11"/>
          </p:nvPr>
        </p:nvSpPr>
        <p:spPr>
          <a:noFill/>
        </p:spPr>
        <p:txBody>
          <a:bodyPr/>
          <a:lstStyle/>
          <a:p>
            <a:endParaRPr lang="zh-CN" altLang="en-US"/>
          </a:p>
        </p:txBody>
      </p:sp>
      <p:sp>
        <p:nvSpPr>
          <p:cNvPr id="17412" name="灯片编号占位符 5"/>
          <p:cNvSpPr>
            <a:spLocks noGrp="1"/>
          </p:cNvSpPr>
          <p:nvPr>
            <p:ph type="sldNum" sz="quarter" idx="12"/>
          </p:nvPr>
        </p:nvSpPr>
        <p:spPr>
          <a:noFill/>
        </p:spPr>
        <p:txBody>
          <a:bodyPr/>
          <a:lstStyle/>
          <a:p>
            <a:fld id="{225D3B02-6BDF-4836-A9D1-303830313C08}" type="slidenum">
              <a:rPr lang="en-US" altLang="zh-CN" smtClean="0"/>
              <a:pPr/>
              <a:t>13</a:t>
            </a:fld>
            <a:endParaRPr lang="en-US" altLang="zh-CN"/>
          </a:p>
        </p:txBody>
      </p:sp>
      <p:sp>
        <p:nvSpPr>
          <p:cNvPr id="17413" name="Rectangle 2"/>
          <p:cNvSpPr>
            <a:spLocks noGrp="1" noChangeArrowheads="1"/>
          </p:cNvSpPr>
          <p:nvPr>
            <p:ph type="title"/>
          </p:nvPr>
        </p:nvSpPr>
        <p:spPr>
          <a:xfrm>
            <a:off x="1651620" y="304800"/>
            <a:ext cx="8001000" cy="563596"/>
          </a:xfrm>
        </p:spPr>
        <p:txBody>
          <a:bodyPr/>
          <a:lstStyle/>
          <a:p>
            <a:pPr eaLnBrk="1" hangingPunct="1"/>
            <a:r>
              <a:rPr lang="zh-CN" altLang="en-US" dirty="0"/>
              <a:t>黑客</a:t>
            </a:r>
            <a:r>
              <a:rPr lang="en-US" altLang="zh-CN" dirty="0"/>
              <a:t>-Hacker</a:t>
            </a:r>
          </a:p>
        </p:txBody>
      </p:sp>
      <p:sp>
        <p:nvSpPr>
          <p:cNvPr id="17414" name="Rectangle 3"/>
          <p:cNvSpPr>
            <a:spLocks noGrp="1" noChangeArrowheads="1"/>
          </p:cNvSpPr>
          <p:nvPr>
            <p:ph type="body" idx="1"/>
          </p:nvPr>
        </p:nvSpPr>
        <p:spPr/>
        <p:txBody>
          <a:bodyPr/>
          <a:lstStyle/>
          <a:p>
            <a:pPr eaLnBrk="1" hangingPunct="1"/>
            <a:r>
              <a:rPr lang="zh-CN" altLang="en-US" sz="2600" dirty="0"/>
              <a:t>黑客</a:t>
            </a:r>
            <a:r>
              <a:rPr lang="en-US" altLang="zh-CN" sz="2600" dirty="0"/>
              <a:t>(hacker) </a:t>
            </a:r>
            <a:r>
              <a:rPr lang="en-US" altLang="en-US" sz="2600" dirty="0"/>
              <a:t>≠</a:t>
            </a:r>
            <a:r>
              <a:rPr lang="en-US" altLang="zh-CN" sz="2600" dirty="0"/>
              <a:t> </a:t>
            </a:r>
            <a:r>
              <a:rPr lang="en-US" altLang="zh-CN" sz="2600" dirty="0">
                <a:latin typeface="Arial" charset="0"/>
              </a:rPr>
              <a:t>“</a:t>
            </a:r>
            <a:r>
              <a:rPr lang="zh-CN" altLang="en-US" sz="2600" dirty="0"/>
              <a:t>黑客</a:t>
            </a:r>
            <a:r>
              <a:rPr lang="zh-CN" altLang="en-US" sz="2600" dirty="0">
                <a:latin typeface="Arial" charset="0"/>
              </a:rPr>
              <a:t>”</a:t>
            </a:r>
            <a:endParaRPr lang="zh-CN" altLang="en-US" sz="2600" dirty="0"/>
          </a:p>
          <a:p>
            <a:pPr lvl="1" eaLnBrk="1" hangingPunct="1"/>
            <a:r>
              <a:rPr lang="zh-CN" altLang="en-US" sz="2200" dirty="0">
                <a:latin typeface="Arial" charset="0"/>
              </a:rPr>
              <a:t>“</a:t>
            </a:r>
            <a:r>
              <a:rPr lang="zh-CN" altLang="en-US" sz="2200" dirty="0"/>
              <a:t>黑客</a:t>
            </a:r>
            <a:r>
              <a:rPr lang="zh-CN" altLang="en-US" sz="2200" dirty="0">
                <a:latin typeface="Arial" charset="0"/>
              </a:rPr>
              <a:t>”</a:t>
            </a:r>
            <a:r>
              <a:rPr lang="en-US" altLang="zh-CN" sz="2200" dirty="0">
                <a:latin typeface="Arial" charset="0"/>
              </a:rPr>
              <a:t>: </a:t>
            </a:r>
            <a:r>
              <a:rPr lang="zh-CN" altLang="en-US" sz="2200" dirty="0">
                <a:latin typeface="Arial" charset="0"/>
              </a:rPr>
              <a:t>计算机罪犯</a:t>
            </a:r>
            <a:r>
              <a:rPr lang="en-US" altLang="zh-CN" sz="2200" dirty="0">
                <a:latin typeface="Arial" charset="0"/>
              </a:rPr>
              <a:t>、</a:t>
            </a:r>
            <a:r>
              <a:rPr lang="en-US" altLang="en-US" sz="2200" dirty="0">
                <a:latin typeface="Arial" charset="0"/>
              </a:rPr>
              <a:t>捣乱者</a:t>
            </a:r>
            <a:endParaRPr lang="en-US" altLang="zh-CN" sz="2200" dirty="0"/>
          </a:p>
          <a:p>
            <a:pPr lvl="1" eaLnBrk="1" hangingPunct="1"/>
            <a:r>
              <a:rPr lang="zh-CN" altLang="en-US" sz="2200" dirty="0"/>
              <a:t>黑帽子</a:t>
            </a:r>
            <a:r>
              <a:rPr lang="en-US" altLang="zh-CN" sz="2200" dirty="0"/>
              <a:t>(black hat)</a:t>
            </a:r>
          </a:p>
          <a:p>
            <a:pPr lvl="1" eaLnBrk="1" hangingPunct="1"/>
            <a:r>
              <a:rPr lang="zh-CN" altLang="en-US" sz="2200" dirty="0"/>
              <a:t>骇客</a:t>
            </a:r>
            <a:r>
              <a:rPr lang="en-US" altLang="zh-CN" sz="2200" dirty="0"/>
              <a:t>(cracker)</a:t>
            </a:r>
          </a:p>
          <a:p>
            <a:pPr marL="0" indent="0" eaLnBrk="1" hangingPunct="1">
              <a:buNone/>
            </a:pPr>
            <a:endParaRPr lang="en-US" altLang="zh-CN" sz="2200" dirty="0"/>
          </a:p>
          <a:p>
            <a:pPr marL="0" indent="0" eaLnBrk="1" hangingPunct="1">
              <a:buNone/>
            </a:pPr>
            <a:endParaRPr lang="en-US" altLang="zh-CN" sz="2600" dirty="0"/>
          </a:p>
          <a:p>
            <a:pPr eaLnBrk="1" hangingPunct="1"/>
            <a:r>
              <a:rPr lang="en-US" altLang="zh-CN" sz="2600" dirty="0"/>
              <a:t>Hacker?</a:t>
            </a:r>
          </a:p>
          <a:p>
            <a:pPr lvl="1" eaLnBrk="1" hangingPunct="1"/>
            <a:r>
              <a:rPr lang="en-US" altLang="zh-CN" sz="2200" dirty="0">
                <a:latin typeface="Arial" charset="0"/>
              </a:rPr>
              <a:t>“</a:t>
            </a:r>
            <a:r>
              <a:rPr lang="en-US" altLang="zh-CN" sz="2200" dirty="0"/>
              <a:t>:hacker: /n./ </a:t>
            </a:r>
            <a:r>
              <a:rPr lang="zh-CN" altLang="en-US" sz="2200" dirty="0"/>
              <a:t>原意</a:t>
            </a:r>
            <a:r>
              <a:rPr lang="en-US" altLang="zh-CN" sz="2200" dirty="0"/>
              <a:t>:</a:t>
            </a:r>
            <a:r>
              <a:rPr lang="zh-CN" altLang="en-US" sz="2200" dirty="0"/>
              <a:t>用斧头做家具的能工巧匠</a:t>
            </a:r>
          </a:p>
          <a:p>
            <a:pPr lvl="1" eaLnBrk="1" hangingPunct="1"/>
            <a:r>
              <a:rPr lang="en-US" altLang="zh-CN" sz="2200" dirty="0"/>
              <a:t>《</a:t>
            </a:r>
            <a:r>
              <a:rPr lang="zh-CN" altLang="en-US" sz="2200" dirty="0"/>
              <a:t>黑客词典</a:t>
            </a:r>
            <a:r>
              <a:rPr lang="en-US" altLang="zh-CN" sz="2200" dirty="0"/>
              <a:t>》</a:t>
            </a:r>
            <a:r>
              <a:rPr lang="zh-CN" altLang="en-US" sz="2200" dirty="0"/>
              <a:t>－</a:t>
            </a:r>
            <a:r>
              <a:rPr lang="en-US" altLang="zh-CN" sz="2200" dirty="0"/>
              <a:t>Jargon File, by E.S.R (Eric S. Raymond)</a:t>
            </a:r>
          </a:p>
        </p:txBody>
      </p:sp>
      <p:pic>
        <p:nvPicPr>
          <p:cNvPr id="2" name="Picture 1"/>
          <p:cNvPicPr>
            <a:picLocks noChangeAspect="1"/>
          </p:cNvPicPr>
          <p:nvPr/>
        </p:nvPicPr>
        <p:blipFill>
          <a:blip r:embed="rId3"/>
          <a:stretch>
            <a:fillRect/>
          </a:stretch>
        </p:blipFill>
        <p:spPr>
          <a:xfrm>
            <a:off x="5652120" y="868396"/>
            <a:ext cx="2828032" cy="3930964"/>
          </a:xfrm>
          <a:prstGeom prst="rect">
            <a:avLst/>
          </a:prstGeom>
        </p:spPr>
      </p:pic>
    </p:spTree>
    <p:extLst>
      <p:ext uri="{BB962C8B-B14F-4D97-AF65-F5344CB8AC3E}">
        <p14:creationId xmlns:p14="http://schemas.microsoft.com/office/powerpoint/2010/main" val="35351380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8435" name="页脚占位符 4"/>
          <p:cNvSpPr>
            <a:spLocks noGrp="1"/>
          </p:cNvSpPr>
          <p:nvPr>
            <p:ph type="ftr" sz="quarter" idx="11"/>
          </p:nvPr>
        </p:nvSpPr>
        <p:spPr>
          <a:noFill/>
        </p:spPr>
        <p:txBody>
          <a:bodyPr/>
          <a:lstStyle/>
          <a:p>
            <a:endParaRPr lang="zh-CN" altLang="en-US"/>
          </a:p>
        </p:txBody>
      </p:sp>
      <p:sp>
        <p:nvSpPr>
          <p:cNvPr id="18436" name="灯片编号占位符 5"/>
          <p:cNvSpPr>
            <a:spLocks noGrp="1"/>
          </p:cNvSpPr>
          <p:nvPr>
            <p:ph type="sldNum" sz="quarter" idx="12"/>
          </p:nvPr>
        </p:nvSpPr>
        <p:spPr>
          <a:noFill/>
        </p:spPr>
        <p:txBody>
          <a:bodyPr/>
          <a:lstStyle/>
          <a:p>
            <a:fld id="{D44FD1D3-CFDD-4A48-BD6D-851A850174FD}" type="slidenum">
              <a:rPr lang="en-US" altLang="zh-CN" smtClean="0"/>
              <a:pPr/>
              <a:t>14</a:t>
            </a:fld>
            <a:endParaRPr lang="en-US" altLang="zh-CN"/>
          </a:p>
        </p:txBody>
      </p:sp>
      <p:sp>
        <p:nvSpPr>
          <p:cNvPr id="18437" name="Rectangle 2"/>
          <p:cNvSpPr>
            <a:spLocks noGrp="1" noChangeArrowheads="1"/>
          </p:cNvSpPr>
          <p:nvPr>
            <p:ph type="title"/>
          </p:nvPr>
        </p:nvSpPr>
        <p:spPr>
          <a:xfrm>
            <a:off x="1619672" y="188640"/>
            <a:ext cx="8001000" cy="747936"/>
          </a:xfrm>
        </p:spPr>
        <p:txBody>
          <a:bodyPr/>
          <a:lstStyle/>
          <a:p>
            <a:pPr eaLnBrk="1" hangingPunct="1"/>
            <a:r>
              <a:rPr lang="zh-CN" altLang="en-US" dirty="0"/>
              <a:t>黑客的定义</a:t>
            </a:r>
            <a:r>
              <a:rPr lang="en-US" altLang="zh-CN" dirty="0"/>
              <a:t>-Jargon File</a:t>
            </a:r>
          </a:p>
        </p:txBody>
      </p:sp>
      <p:sp>
        <p:nvSpPr>
          <p:cNvPr id="18438" name="Rectangle 3"/>
          <p:cNvSpPr>
            <a:spLocks noGrp="1" noChangeArrowheads="1"/>
          </p:cNvSpPr>
          <p:nvPr>
            <p:ph type="body" idx="1"/>
          </p:nvPr>
        </p:nvSpPr>
        <p:spPr>
          <a:xfrm>
            <a:off x="566738" y="1752600"/>
            <a:ext cx="8181975" cy="4267200"/>
          </a:xfrm>
        </p:spPr>
        <p:txBody>
          <a:bodyPr/>
          <a:lstStyle/>
          <a:p>
            <a:pPr eaLnBrk="1" hangingPunct="1"/>
            <a:r>
              <a:rPr lang="en-US" altLang="zh-CN" sz="2600" dirty="0"/>
              <a:t>1. </a:t>
            </a:r>
            <a:r>
              <a:rPr lang="zh-CN" altLang="en-US" sz="2600" dirty="0"/>
              <a:t>享受探索系统的实现细节，拓展系统能力的人</a:t>
            </a:r>
          </a:p>
          <a:p>
            <a:pPr eaLnBrk="1" hangingPunct="1"/>
            <a:r>
              <a:rPr lang="en-US" altLang="zh-CN" sz="2600" dirty="0"/>
              <a:t>2. </a:t>
            </a:r>
            <a:r>
              <a:rPr lang="zh-CN" altLang="en-US" sz="2600" dirty="0"/>
              <a:t>编程狂热者，甚至编程强迫症患者</a:t>
            </a:r>
          </a:p>
          <a:p>
            <a:pPr eaLnBrk="1" hangingPunct="1"/>
            <a:r>
              <a:rPr lang="en-US" altLang="zh-CN" sz="2600" dirty="0"/>
              <a:t>3. </a:t>
            </a:r>
            <a:r>
              <a:rPr lang="zh-CN" altLang="en-US" sz="2600" dirty="0"/>
              <a:t>能够欣赏黑客能力和价值的人</a:t>
            </a:r>
          </a:p>
          <a:p>
            <a:pPr eaLnBrk="1" hangingPunct="1"/>
            <a:r>
              <a:rPr lang="en-US" altLang="zh-CN" sz="2600" dirty="0"/>
              <a:t>4. </a:t>
            </a:r>
            <a:r>
              <a:rPr lang="zh-CN" altLang="en-US" sz="2600" dirty="0"/>
              <a:t>能够快速提升编程能力的人</a:t>
            </a:r>
          </a:p>
          <a:p>
            <a:pPr eaLnBrk="1" hangingPunct="1"/>
            <a:r>
              <a:rPr lang="en-US" altLang="zh-CN" sz="2600" dirty="0"/>
              <a:t>5. </a:t>
            </a:r>
            <a:r>
              <a:rPr lang="zh-CN" altLang="en-US" sz="2600" dirty="0"/>
              <a:t>在某种编程语言和系统上的专家和高手</a:t>
            </a:r>
          </a:p>
          <a:p>
            <a:pPr eaLnBrk="1" hangingPunct="1"/>
            <a:r>
              <a:rPr lang="en-US" altLang="zh-CN" sz="2600" dirty="0"/>
              <a:t>6. </a:t>
            </a:r>
            <a:r>
              <a:rPr lang="zh-CN" altLang="en-US" sz="2600" dirty="0"/>
              <a:t>在任意特定领域上的专家和技术狂热者</a:t>
            </a:r>
          </a:p>
          <a:p>
            <a:pPr eaLnBrk="1" hangingPunct="1"/>
            <a:r>
              <a:rPr lang="en-US" altLang="zh-CN" sz="2600" dirty="0"/>
              <a:t>7. </a:t>
            </a:r>
            <a:r>
              <a:rPr lang="zh-CN" altLang="en-US" sz="2600" dirty="0"/>
              <a:t>以创造性突破极限的智力挑战为追求和享受的人</a:t>
            </a:r>
          </a:p>
          <a:p>
            <a:pPr eaLnBrk="1" hangingPunct="1"/>
            <a:r>
              <a:rPr lang="en-US" altLang="zh-CN" sz="2600" dirty="0"/>
              <a:t>8. [</a:t>
            </a:r>
            <a:r>
              <a:rPr lang="zh-CN" altLang="en-US" sz="2600" dirty="0"/>
              <a:t>偏见</a:t>
            </a:r>
            <a:r>
              <a:rPr lang="en-US" altLang="zh-CN" sz="2600" dirty="0"/>
              <a:t>]</a:t>
            </a:r>
            <a:r>
              <a:rPr lang="zh-CN" altLang="en-US" sz="2600" dirty="0"/>
              <a:t>通过到处刺探尝试发现敏感信息的恶意攻击者，他们应该被称为骇客。</a:t>
            </a:r>
          </a:p>
        </p:txBody>
      </p:sp>
    </p:spTree>
    <p:extLst>
      <p:ext uri="{BB962C8B-B14F-4D97-AF65-F5344CB8AC3E}">
        <p14:creationId xmlns:p14="http://schemas.microsoft.com/office/powerpoint/2010/main" val="13369937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579612" y="188640"/>
            <a:ext cx="8001000" cy="747936"/>
          </a:xfrm>
        </p:spPr>
        <p:txBody>
          <a:bodyPr/>
          <a:lstStyle/>
          <a:p>
            <a:r>
              <a:rPr lang="zh-CN" altLang="en-US" dirty="0"/>
              <a:t>黑客道</a:t>
            </a:r>
            <a:r>
              <a:rPr lang="en-US" altLang="zh-CN" dirty="0"/>
              <a:t>-</a:t>
            </a:r>
            <a:r>
              <a:rPr lang="zh-CN" altLang="en-US" dirty="0"/>
              <a:t>史前时代</a:t>
            </a:r>
            <a:endParaRPr lang="en-US" dirty="0"/>
          </a:p>
        </p:txBody>
      </p:sp>
      <p:sp>
        <p:nvSpPr>
          <p:cNvPr id="3" name="Content Placeholder 2"/>
          <p:cNvSpPr>
            <a:spLocks noGrp="1"/>
          </p:cNvSpPr>
          <p:nvPr>
            <p:ph idx="1"/>
          </p:nvPr>
        </p:nvSpPr>
        <p:spPr/>
        <p:txBody>
          <a:bodyPr/>
          <a:lstStyle/>
          <a:p>
            <a:r>
              <a:rPr lang="en-US" altLang="zh-CN" sz="2400" dirty="0"/>
              <a:t>45-70s: </a:t>
            </a:r>
            <a:r>
              <a:rPr lang="zh-CN" altLang="en-US" sz="2400" dirty="0"/>
              <a:t>黑客道</a:t>
            </a:r>
            <a:r>
              <a:rPr lang="en-US" altLang="zh-CN" sz="2400" dirty="0">
                <a:latin typeface="Arial" charset="0"/>
              </a:rPr>
              <a:t>“</a:t>
            </a:r>
            <a:r>
              <a:rPr lang="zh-CN" altLang="en-US" sz="2400" dirty="0"/>
              <a:t>史前时代</a:t>
            </a:r>
            <a:r>
              <a:rPr lang="zh-CN" altLang="en-US" sz="2400" dirty="0">
                <a:latin typeface="Arial" charset="0"/>
              </a:rPr>
              <a:t>”</a:t>
            </a:r>
            <a:r>
              <a:rPr lang="en-US" altLang="zh-CN" sz="2400" dirty="0">
                <a:latin typeface="Arial" charset="0"/>
              </a:rPr>
              <a:t>- </a:t>
            </a:r>
            <a:r>
              <a:rPr lang="zh-CN" altLang="en-US" sz="2400" dirty="0"/>
              <a:t>真程序员文化</a:t>
            </a:r>
            <a:endParaRPr lang="en-US" altLang="zh-CN" sz="2400" dirty="0"/>
          </a:p>
          <a:p>
            <a:pPr lvl="1"/>
            <a:r>
              <a:rPr lang="en-US" altLang="zh-CN" sz="2000" dirty="0"/>
              <a:t>1945: Eckert(</a:t>
            </a:r>
            <a:r>
              <a:rPr lang="en-US" sz="2000" dirty="0"/>
              <a:t>埃克特</a:t>
            </a:r>
            <a:r>
              <a:rPr lang="en-US" altLang="zh-CN" sz="2000" dirty="0"/>
              <a:t>)&amp;</a:t>
            </a:r>
            <a:r>
              <a:rPr lang="en-US" altLang="zh-CN" sz="2000" dirty="0" err="1"/>
              <a:t>Mauchly</a:t>
            </a:r>
            <a:r>
              <a:rPr lang="en-US" altLang="zh-CN" sz="2000" dirty="0"/>
              <a:t>(</a:t>
            </a:r>
            <a:r>
              <a:rPr lang="en-US" sz="2000" dirty="0" err="1"/>
              <a:t>莫奇利</a:t>
            </a:r>
            <a:r>
              <a:rPr lang="en-US" altLang="zh-CN" sz="2000" dirty="0"/>
              <a:t>)</a:t>
            </a:r>
            <a:r>
              <a:rPr lang="zh-CN" altLang="en-US" sz="2000" dirty="0"/>
              <a:t>发明</a:t>
            </a:r>
            <a:r>
              <a:rPr lang="en-US" altLang="zh-CN" sz="2000" dirty="0"/>
              <a:t>ENIAC</a:t>
            </a:r>
          </a:p>
          <a:p>
            <a:pPr lvl="1"/>
            <a:r>
              <a:rPr lang="zh-CN" altLang="en-US" sz="2000" dirty="0"/>
              <a:t>“大块头”巨型机＋打卡机（终端）流行时代</a:t>
            </a:r>
            <a:endParaRPr lang="en-US" altLang="zh-CN" sz="2000" dirty="0"/>
          </a:p>
          <a:p>
            <a:pPr lvl="1"/>
            <a:r>
              <a:rPr lang="zh-CN" altLang="en-US" sz="2000" dirty="0"/>
              <a:t>计算机：科学研究和计算</a:t>
            </a:r>
            <a:endParaRPr lang="en-US" altLang="zh-CN" sz="2000" dirty="0"/>
          </a:p>
          <a:p>
            <a:endParaRPr lang="en-US" altLang="zh-CN" sz="2400" dirty="0"/>
          </a:p>
          <a:p>
            <a:r>
              <a:rPr lang="en-US" altLang="zh-CN" sz="2400" dirty="0"/>
              <a:t>Who is this gentle?</a:t>
            </a:r>
          </a:p>
          <a:p>
            <a:pPr lvl="1"/>
            <a:r>
              <a:rPr lang="zh-CN" altLang="en-US" sz="2000" dirty="0"/>
              <a:t>最</a:t>
            </a:r>
            <a:r>
              <a:rPr lang="zh-CN" altLang="en-US" sz="2000"/>
              <a:t>伟大的程序员之一</a:t>
            </a:r>
            <a:endParaRPr lang="en-US" altLang="zh-CN" sz="2000" dirty="0"/>
          </a:p>
          <a:p>
            <a:pPr lvl="1"/>
            <a:r>
              <a:rPr lang="zh-CN" altLang="en-US" sz="2000" kern="1200" dirty="0">
                <a:latin typeface="Arial" charset="0"/>
                <a:ea typeface="宋体" pitchFamily="2" charset="-122"/>
              </a:rPr>
              <a:t>“大犇”级人物</a:t>
            </a:r>
            <a:endParaRPr lang="en-US" altLang="zh-CN" sz="2000" kern="1200" dirty="0">
              <a:latin typeface="Arial" charset="0"/>
              <a:ea typeface="宋体" pitchFamily="2" charset="-122"/>
            </a:endParaRPr>
          </a:p>
          <a:p>
            <a:pPr lvl="1"/>
            <a:r>
              <a:rPr lang="en-US" altLang="zh-CN" sz="2000" kern="1200" dirty="0">
                <a:latin typeface="Arial" charset="0"/>
                <a:ea typeface="宋体" pitchFamily="2" charset="-122"/>
              </a:rPr>
              <a:t>Cray</a:t>
            </a:r>
            <a:r>
              <a:rPr lang="zh-CN" altLang="en-US" sz="2000" kern="1200" dirty="0">
                <a:latin typeface="Arial" charset="0"/>
                <a:ea typeface="宋体" pitchFamily="2" charset="-122"/>
              </a:rPr>
              <a:t>巨型机的设计者和开发者</a:t>
            </a:r>
            <a:endParaRPr lang="zh-CN" altLang="en-US" sz="2000" dirty="0"/>
          </a:p>
        </p:txBody>
      </p:sp>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15</a:t>
            </a:fld>
            <a:endParaRPr lang="en-US" altLang="zh-CN"/>
          </a:p>
        </p:txBody>
      </p:sp>
      <p:pic>
        <p:nvPicPr>
          <p:cNvPr id="7" name="Picture 6"/>
          <p:cNvPicPr>
            <a:picLocks noChangeAspect="1"/>
          </p:cNvPicPr>
          <p:nvPr/>
        </p:nvPicPr>
        <p:blipFill>
          <a:blip r:embed="rId3"/>
          <a:stretch>
            <a:fillRect/>
          </a:stretch>
        </p:blipFill>
        <p:spPr>
          <a:xfrm>
            <a:off x="5580112" y="2996952"/>
            <a:ext cx="2448273" cy="3514114"/>
          </a:xfrm>
          <a:prstGeom prst="rect">
            <a:avLst/>
          </a:prstGeom>
        </p:spPr>
      </p:pic>
    </p:spTree>
    <p:extLst>
      <p:ext uri="{BB962C8B-B14F-4D97-AF65-F5344CB8AC3E}">
        <p14:creationId xmlns:p14="http://schemas.microsoft.com/office/powerpoint/2010/main" val="12162721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691680" y="188640"/>
            <a:ext cx="8001000" cy="747936"/>
          </a:xfrm>
        </p:spPr>
        <p:txBody>
          <a:bodyPr/>
          <a:lstStyle/>
          <a:p>
            <a:r>
              <a:rPr lang="zh-CN" altLang="en-US" dirty="0"/>
              <a:t>黑客道</a:t>
            </a:r>
            <a:r>
              <a:rPr lang="en-US" altLang="zh-CN" dirty="0"/>
              <a:t>-</a:t>
            </a:r>
            <a:r>
              <a:rPr lang="zh-CN" altLang="en-US" dirty="0"/>
              <a:t>远古时代之</a:t>
            </a:r>
            <a:r>
              <a:rPr lang="en-US" altLang="zh-CN" dirty="0"/>
              <a:t>ITS</a:t>
            </a:r>
            <a:r>
              <a:rPr lang="zh-CN" altLang="en-US" dirty="0"/>
              <a:t>文化</a:t>
            </a:r>
            <a:endParaRPr lang="en-US" dirty="0"/>
          </a:p>
        </p:txBody>
      </p:sp>
      <p:pic>
        <p:nvPicPr>
          <p:cNvPr id="6" name="Content Placeholder 5"/>
          <p:cNvPicPr>
            <a:picLocks noGrp="1" noChangeAspect="1"/>
          </p:cNvPicPr>
          <p:nvPr>
            <p:ph idx="1"/>
          </p:nvPr>
        </p:nvPicPr>
        <p:blipFill>
          <a:blip r:embed="rId3"/>
          <a:srcRect l="-13398" r="-13398"/>
          <a:stretch>
            <a:fillRect/>
          </a:stretch>
        </p:blipFill>
        <p:spPr>
          <a:xfrm>
            <a:off x="4067944" y="2528483"/>
            <a:ext cx="5873938" cy="3132766"/>
          </a:xfrm>
        </p:spPr>
      </p:pic>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16</a:t>
            </a:fld>
            <a:endParaRPr lang="en-US" altLang="zh-CN"/>
          </a:p>
        </p:txBody>
      </p:sp>
      <p:sp>
        <p:nvSpPr>
          <p:cNvPr id="7" name="内容占位符 2"/>
          <p:cNvSpPr txBox="1">
            <a:spLocks/>
          </p:cNvSpPr>
          <p:nvPr/>
        </p:nvSpPr>
        <p:spPr bwMode="auto">
          <a:xfrm>
            <a:off x="566738" y="1752600"/>
            <a:ext cx="7749678" cy="434069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469900" indent="-469900" algn="l" rtl="0" eaLnBrk="0" fontAlgn="base" hangingPunct="0">
              <a:spcBef>
                <a:spcPct val="20000"/>
              </a:spcBef>
              <a:spcAft>
                <a:spcPct val="0"/>
              </a:spcAft>
              <a:buClr>
                <a:schemeClr val="accent2"/>
              </a:buClr>
              <a:buFont typeface="Wingdings" pitchFamily="2" charset="2"/>
              <a:buChar char="o"/>
              <a:defRPr sz="3000" b="1">
                <a:solidFill>
                  <a:schemeClr val="tx1"/>
                </a:solidFill>
                <a:latin typeface="+mn-lt"/>
                <a:ea typeface="+mn-ea"/>
                <a:cs typeface="+mn-cs"/>
              </a:defRPr>
            </a:lvl1pPr>
            <a:lvl2pPr marL="908050" indent="-436563" algn="l" rtl="0" eaLnBrk="0" fontAlgn="base" hangingPunct="0">
              <a:spcBef>
                <a:spcPct val="20000"/>
              </a:spcBef>
              <a:spcAft>
                <a:spcPct val="0"/>
              </a:spcAft>
              <a:buClr>
                <a:schemeClr val="accent2"/>
              </a:buClr>
              <a:buFont typeface="Wingdings" pitchFamily="2" charset="2"/>
              <a:buChar char="n"/>
              <a:defRPr sz="2600" b="1">
                <a:solidFill>
                  <a:schemeClr val="tx1"/>
                </a:solidFill>
                <a:latin typeface="+mn-lt"/>
                <a:ea typeface="+mn-ea"/>
              </a:defRPr>
            </a:lvl2pPr>
            <a:lvl3pPr marL="1304925" indent="-395288" algn="l" rtl="0" eaLnBrk="0" fontAlgn="base" hangingPunct="0">
              <a:spcBef>
                <a:spcPct val="20000"/>
              </a:spcBef>
              <a:spcAft>
                <a:spcPct val="0"/>
              </a:spcAft>
              <a:buClr>
                <a:schemeClr val="accent2"/>
              </a:buClr>
              <a:buFont typeface="Wingdings" pitchFamily="2" charset="2"/>
              <a:buChar char="o"/>
              <a:defRPr sz="2300" b="1">
                <a:solidFill>
                  <a:schemeClr val="tx1"/>
                </a:solidFill>
                <a:latin typeface="+mn-lt"/>
                <a:ea typeface="+mn-ea"/>
              </a:defRPr>
            </a:lvl3pPr>
            <a:lvl4pPr marL="1693863" indent="-387350" algn="l" rtl="0" eaLnBrk="0" fontAlgn="base" hangingPunct="0">
              <a:spcBef>
                <a:spcPct val="20000"/>
              </a:spcBef>
              <a:spcAft>
                <a:spcPct val="0"/>
              </a:spcAft>
              <a:buClr>
                <a:schemeClr val="accent2"/>
              </a:buClr>
              <a:buFont typeface="Wingdings" pitchFamily="2" charset="2"/>
              <a:buChar char="n"/>
              <a:defRPr sz="2000" b="1">
                <a:solidFill>
                  <a:schemeClr val="tx1"/>
                </a:solidFill>
                <a:latin typeface="+mn-lt"/>
                <a:ea typeface="+mn-ea"/>
              </a:defRPr>
            </a:lvl4pPr>
            <a:lvl5pPr marL="2093913" indent="-398463" algn="l" rtl="0" eaLnBrk="0" fontAlgn="base" hangingPunct="0">
              <a:spcBef>
                <a:spcPct val="25000"/>
              </a:spcBef>
              <a:spcAft>
                <a:spcPct val="0"/>
              </a:spcAft>
              <a:buClr>
                <a:schemeClr val="accent2"/>
              </a:buClr>
              <a:buFont typeface="Wingdings" pitchFamily="2" charset="2"/>
              <a:buChar char="§"/>
              <a:defRPr sz="2000" b="1">
                <a:solidFill>
                  <a:schemeClr val="tx1"/>
                </a:solidFill>
                <a:latin typeface="+mn-lt"/>
                <a:ea typeface="+mn-ea"/>
              </a:defRPr>
            </a:lvl5pPr>
            <a:lvl6pPr marL="2551113" indent="-398463" algn="l" rtl="0" fontAlgn="base">
              <a:spcBef>
                <a:spcPct val="25000"/>
              </a:spcBef>
              <a:spcAft>
                <a:spcPct val="0"/>
              </a:spcAft>
              <a:buClr>
                <a:schemeClr val="accent2"/>
              </a:buClr>
              <a:buFont typeface="Wingdings" pitchFamily="2" charset="2"/>
              <a:buChar char="§"/>
              <a:defRPr sz="2000" b="1">
                <a:solidFill>
                  <a:schemeClr val="tx1"/>
                </a:solidFill>
                <a:latin typeface="+mn-lt"/>
                <a:ea typeface="+mn-ea"/>
              </a:defRPr>
            </a:lvl6pPr>
            <a:lvl7pPr marL="3008313" indent="-398463" algn="l" rtl="0" fontAlgn="base">
              <a:spcBef>
                <a:spcPct val="25000"/>
              </a:spcBef>
              <a:spcAft>
                <a:spcPct val="0"/>
              </a:spcAft>
              <a:buClr>
                <a:schemeClr val="accent2"/>
              </a:buClr>
              <a:buFont typeface="Wingdings" pitchFamily="2" charset="2"/>
              <a:buChar char="§"/>
              <a:defRPr sz="2000" b="1">
                <a:solidFill>
                  <a:schemeClr val="tx1"/>
                </a:solidFill>
                <a:latin typeface="+mn-lt"/>
                <a:ea typeface="+mn-ea"/>
              </a:defRPr>
            </a:lvl7pPr>
            <a:lvl8pPr marL="3465513" indent="-398463" algn="l" rtl="0" fontAlgn="base">
              <a:spcBef>
                <a:spcPct val="25000"/>
              </a:spcBef>
              <a:spcAft>
                <a:spcPct val="0"/>
              </a:spcAft>
              <a:buClr>
                <a:schemeClr val="accent2"/>
              </a:buClr>
              <a:buFont typeface="Wingdings" pitchFamily="2" charset="2"/>
              <a:buChar char="§"/>
              <a:defRPr sz="2000" b="1">
                <a:solidFill>
                  <a:schemeClr val="tx1"/>
                </a:solidFill>
                <a:latin typeface="+mn-lt"/>
                <a:ea typeface="+mn-ea"/>
              </a:defRPr>
            </a:lvl8pPr>
            <a:lvl9pPr marL="3922713" indent="-398463" algn="l" rtl="0" fontAlgn="base">
              <a:spcBef>
                <a:spcPct val="25000"/>
              </a:spcBef>
              <a:spcAft>
                <a:spcPct val="0"/>
              </a:spcAft>
              <a:buClr>
                <a:schemeClr val="accent2"/>
              </a:buClr>
              <a:buFont typeface="Wingdings" pitchFamily="2" charset="2"/>
              <a:buChar char="§"/>
              <a:defRPr sz="2000" b="1">
                <a:solidFill>
                  <a:schemeClr val="tx1"/>
                </a:solidFill>
                <a:latin typeface="+mn-lt"/>
                <a:ea typeface="+mn-ea"/>
              </a:defRPr>
            </a:lvl9pPr>
          </a:lstStyle>
          <a:p>
            <a:pPr eaLnBrk="1" hangingPunct="1">
              <a:lnSpc>
                <a:spcPct val="90000"/>
              </a:lnSpc>
            </a:pPr>
            <a:r>
              <a:rPr lang="zh-CN" altLang="en-US" sz="2800" dirty="0"/>
              <a:t>黑客道起源：</a:t>
            </a:r>
            <a:r>
              <a:rPr lang="en-US" altLang="zh-CN" sz="2800" dirty="0"/>
              <a:t>1961</a:t>
            </a:r>
            <a:r>
              <a:rPr lang="zh-CN" altLang="en-US" sz="2800" dirty="0"/>
              <a:t>，</a:t>
            </a:r>
            <a:r>
              <a:rPr lang="en-US" altLang="zh-CN" sz="2800" dirty="0"/>
              <a:t>MIT TMRC</a:t>
            </a:r>
            <a:r>
              <a:rPr lang="zh-CN" altLang="en-US" sz="2800" dirty="0"/>
              <a:t>实验室出现第一台大型机</a:t>
            </a:r>
            <a:r>
              <a:rPr lang="en-US" altLang="zh-CN" sz="2800" dirty="0"/>
              <a:t>DEC PDP-1</a:t>
            </a:r>
          </a:p>
          <a:p>
            <a:pPr eaLnBrk="1" hangingPunct="1">
              <a:lnSpc>
                <a:spcPct val="90000"/>
              </a:lnSpc>
            </a:pPr>
            <a:r>
              <a:rPr lang="zh-CN" altLang="en-US" sz="2800" dirty="0"/>
              <a:t>三大重镇</a:t>
            </a:r>
            <a:endParaRPr lang="en-US" altLang="zh-CN" sz="2800" dirty="0"/>
          </a:p>
          <a:p>
            <a:pPr lvl="1" eaLnBrk="1" hangingPunct="1">
              <a:lnSpc>
                <a:spcPct val="90000"/>
              </a:lnSpc>
            </a:pPr>
            <a:r>
              <a:rPr lang="en-US" altLang="zh-CN" sz="2400" dirty="0"/>
              <a:t>MIT AI Lab</a:t>
            </a:r>
          </a:p>
          <a:p>
            <a:pPr lvl="1" eaLnBrk="1" hangingPunct="1">
              <a:lnSpc>
                <a:spcPct val="90000"/>
              </a:lnSpc>
            </a:pPr>
            <a:r>
              <a:rPr lang="en-US" sz="2400" dirty="0"/>
              <a:t>Stanford </a:t>
            </a:r>
            <a:r>
              <a:rPr lang="en-US" altLang="zh-CN" sz="2400" dirty="0"/>
              <a:t>SAIL</a:t>
            </a:r>
          </a:p>
          <a:p>
            <a:pPr lvl="1" eaLnBrk="1" hangingPunct="1">
              <a:lnSpc>
                <a:spcPct val="90000"/>
              </a:lnSpc>
            </a:pPr>
            <a:r>
              <a:rPr lang="en-US" altLang="zh-CN" sz="2400" dirty="0"/>
              <a:t>CMU</a:t>
            </a:r>
          </a:p>
          <a:p>
            <a:pPr eaLnBrk="1" hangingPunct="1">
              <a:lnSpc>
                <a:spcPct val="90000"/>
              </a:lnSpc>
            </a:pPr>
            <a:r>
              <a:rPr lang="zh-CN" altLang="en-US" sz="2800" dirty="0"/>
              <a:t>操作系统</a:t>
            </a:r>
            <a:endParaRPr lang="en-US" altLang="zh-CN" sz="2800" dirty="0"/>
          </a:p>
          <a:p>
            <a:pPr lvl="1" eaLnBrk="1" hangingPunct="1">
              <a:lnSpc>
                <a:spcPct val="90000"/>
              </a:lnSpc>
            </a:pPr>
            <a:r>
              <a:rPr lang="en-US" altLang="zh-CN" sz="2400" dirty="0"/>
              <a:t>ITS(</a:t>
            </a:r>
            <a:r>
              <a:rPr lang="zh-CN" altLang="en-US" sz="2400" dirty="0"/>
              <a:t>非兼容实时系统</a:t>
            </a:r>
            <a:r>
              <a:rPr lang="en-US" altLang="zh-CN" sz="2400" dirty="0"/>
              <a:t>)</a:t>
            </a:r>
          </a:p>
          <a:p>
            <a:pPr lvl="1" eaLnBrk="1" hangingPunct="1">
              <a:lnSpc>
                <a:spcPct val="90000"/>
              </a:lnSpc>
            </a:pPr>
            <a:r>
              <a:rPr lang="en-US" altLang="zh-CN" sz="2400" dirty="0" err="1"/>
              <a:t>Multics</a:t>
            </a:r>
            <a:r>
              <a:rPr lang="en-US" altLang="zh-CN" sz="2400" dirty="0"/>
              <a:t>(1964-)</a:t>
            </a:r>
          </a:p>
          <a:p>
            <a:pPr eaLnBrk="1" hangingPunct="1">
              <a:lnSpc>
                <a:spcPct val="90000"/>
              </a:lnSpc>
            </a:pPr>
            <a:r>
              <a:rPr lang="zh-CN" altLang="en-US" sz="2800" dirty="0"/>
              <a:t>网络</a:t>
            </a:r>
            <a:r>
              <a:rPr lang="en-US" altLang="zh-CN" sz="2800" dirty="0"/>
              <a:t>-</a:t>
            </a:r>
            <a:r>
              <a:rPr lang="en-US" altLang="zh-CN" sz="2400" dirty="0"/>
              <a:t>ARPANET(1969-) </a:t>
            </a:r>
          </a:p>
        </p:txBody>
      </p:sp>
    </p:spTree>
    <p:extLst>
      <p:ext uri="{BB962C8B-B14F-4D97-AF65-F5344CB8AC3E}">
        <p14:creationId xmlns:p14="http://schemas.microsoft.com/office/powerpoint/2010/main" val="3962750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483" name="页脚占位符 4"/>
          <p:cNvSpPr>
            <a:spLocks noGrp="1"/>
          </p:cNvSpPr>
          <p:nvPr>
            <p:ph type="ftr" sz="quarter" idx="11"/>
          </p:nvPr>
        </p:nvSpPr>
        <p:spPr>
          <a:noFill/>
        </p:spPr>
        <p:txBody>
          <a:bodyPr/>
          <a:lstStyle/>
          <a:p>
            <a:endParaRPr lang="zh-CN" altLang="en-US"/>
          </a:p>
        </p:txBody>
      </p:sp>
      <p:sp>
        <p:nvSpPr>
          <p:cNvPr id="20484" name="灯片编号占位符 5"/>
          <p:cNvSpPr>
            <a:spLocks noGrp="1"/>
          </p:cNvSpPr>
          <p:nvPr>
            <p:ph type="sldNum" sz="quarter" idx="12"/>
          </p:nvPr>
        </p:nvSpPr>
        <p:spPr>
          <a:noFill/>
        </p:spPr>
        <p:txBody>
          <a:bodyPr/>
          <a:lstStyle/>
          <a:p>
            <a:fld id="{95BEE296-676B-48D3-8436-39EB2D164D53}" type="slidenum">
              <a:rPr lang="en-US" altLang="zh-CN" smtClean="0"/>
              <a:pPr/>
              <a:t>17</a:t>
            </a:fld>
            <a:endParaRPr lang="en-US" altLang="zh-CN"/>
          </a:p>
        </p:txBody>
      </p:sp>
      <p:sp>
        <p:nvSpPr>
          <p:cNvPr id="20485" name="Rectangle 2"/>
          <p:cNvSpPr>
            <a:spLocks noGrp="1" noChangeArrowheads="1"/>
          </p:cNvSpPr>
          <p:nvPr>
            <p:ph type="title"/>
          </p:nvPr>
        </p:nvSpPr>
        <p:spPr>
          <a:xfrm>
            <a:off x="1619672" y="188640"/>
            <a:ext cx="8001000" cy="675928"/>
          </a:xfrm>
        </p:spPr>
        <p:txBody>
          <a:bodyPr/>
          <a:lstStyle/>
          <a:p>
            <a:pPr eaLnBrk="1" hangingPunct="1"/>
            <a:r>
              <a:rPr lang="zh-CN" altLang="en-US" sz="3200" dirty="0"/>
              <a:t>黑客道</a:t>
            </a:r>
            <a:r>
              <a:rPr lang="en-US" altLang="zh-CN" sz="3200" dirty="0"/>
              <a:t>-</a:t>
            </a:r>
            <a:r>
              <a:rPr lang="zh-CN" altLang="en-US" sz="3200" dirty="0"/>
              <a:t>近古时代之</a:t>
            </a:r>
            <a:r>
              <a:rPr lang="en-US" altLang="zh-CN" sz="3200" dirty="0"/>
              <a:t>Unix</a:t>
            </a:r>
            <a:r>
              <a:rPr lang="zh-CN" altLang="en-US" sz="3200" dirty="0"/>
              <a:t>与微电脑文化</a:t>
            </a:r>
            <a:endParaRPr lang="en-US" altLang="zh-CN" sz="3200" dirty="0"/>
          </a:p>
        </p:txBody>
      </p:sp>
      <p:pic>
        <p:nvPicPr>
          <p:cNvPr id="2" name="Picture 1"/>
          <p:cNvPicPr>
            <a:picLocks noChangeAspect="1"/>
          </p:cNvPicPr>
          <p:nvPr/>
        </p:nvPicPr>
        <p:blipFill>
          <a:blip r:embed="rId3"/>
          <a:stretch>
            <a:fillRect/>
          </a:stretch>
        </p:blipFill>
        <p:spPr>
          <a:xfrm>
            <a:off x="395536" y="1700807"/>
            <a:ext cx="4320480" cy="3194537"/>
          </a:xfrm>
          <a:prstGeom prst="rect">
            <a:avLst/>
          </a:prstGeom>
        </p:spPr>
      </p:pic>
      <p:pic>
        <p:nvPicPr>
          <p:cNvPr id="4" name="Content Placeholder 3"/>
          <p:cNvPicPr>
            <a:picLocks noGrp="1" noChangeAspect="1"/>
          </p:cNvPicPr>
          <p:nvPr>
            <p:ph idx="1"/>
          </p:nvPr>
        </p:nvPicPr>
        <p:blipFill>
          <a:blip r:embed="rId4"/>
          <a:srcRect t="4761" b="4761"/>
          <a:stretch>
            <a:fillRect/>
          </a:stretch>
        </p:blipFill>
        <p:spPr>
          <a:xfrm>
            <a:off x="4211960" y="2060848"/>
            <a:ext cx="4752504" cy="2976405"/>
          </a:xfrm>
        </p:spPr>
      </p:pic>
      <p:sp>
        <p:nvSpPr>
          <p:cNvPr id="5" name="Oval Callout 4"/>
          <p:cNvSpPr/>
          <p:nvPr/>
        </p:nvSpPr>
        <p:spPr bwMode="auto">
          <a:xfrm>
            <a:off x="395536" y="4653136"/>
            <a:ext cx="3672408" cy="1512168"/>
          </a:xfrm>
          <a:prstGeom prst="wedgeEllipseCallout">
            <a:avLst>
              <a:gd name="adj1" fmla="val -25241"/>
              <a:gd name="adj2" fmla="val -11016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Verdana" pitchFamily="34" charset="0"/>
              <a:ea typeface="宋体" pitchFamily="2" charset="-122"/>
            </a:endParaRPr>
          </a:p>
        </p:txBody>
      </p:sp>
      <p:sp>
        <p:nvSpPr>
          <p:cNvPr id="11" name="Oval Callout 10"/>
          <p:cNvSpPr/>
          <p:nvPr/>
        </p:nvSpPr>
        <p:spPr bwMode="auto">
          <a:xfrm>
            <a:off x="395536" y="4653136"/>
            <a:ext cx="3672408" cy="1512168"/>
          </a:xfrm>
          <a:prstGeom prst="wedgeEllipseCallout">
            <a:avLst>
              <a:gd name="adj1" fmla="val 43252"/>
              <a:gd name="adj2" fmla="val -110083"/>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zh-CN" altLang="en-US" dirty="0"/>
              <a:t>咱哥</a:t>
            </a:r>
            <a:r>
              <a:rPr kumimoji="0" lang="zh-CN" altLang="en-US" sz="2000" b="0" i="0" u="none" strike="noStrike" cap="none" normalizeH="0" baseline="0" dirty="0">
                <a:ln>
                  <a:noFill/>
                </a:ln>
                <a:solidFill>
                  <a:schemeClr val="tx1"/>
                </a:solidFill>
                <a:effectLst/>
                <a:latin typeface="Verdana" pitchFamily="34" charset="0"/>
                <a:ea typeface="宋体" pitchFamily="2" charset="-122"/>
              </a:rPr>
              <a:t>俩都是工程师，</a:t>
            </a:r>
            <a:endParaRPr kumimoji="0" lang="en-US" altLang="zh-CN" sz="2000" b="0" i="0" u="none" strike="noStrike" cap="none" normalizeH="0" baseline="0" dirty="0">
              <a:ln>
                <a:noFill/>
              </a:ln>
              <a:solidFill>
                <a:schemeClr val="tx1"/>
              </a:solidFill>
              <a:effectLst/>
              <a:latin typeface="Verdana" pitchFamily="34" charset="0"/>
              <a:ea typeface="宋体" pitchFamily="2" charset="-122"/>
            </a:endParaRPr>
          </a:p>
          <a:p>
            <a:pPr marL="0" marR="0" indent="0" algn="ctr" defTabSz="914400" rtl="0" eaLnBrk="1" fontAlgn="base" latinLnBrk="0" hangingPunct="1">
              <a:lnSpc>
                <a:spcPct val="100000"/>
              </a:lnSpc>
              <a:spcBef>
                <a:spcPct val="0"/>
              </a:spcBef>
              <a:spcAft>
                <a:spcPct val="0"/>
              </a:spcAft>
              <a:buClrTx/>
              <a:buSzTx/>
              <a:buFontTx/>
              <a:buNone/>
              <a:tabLst/>
            </a:pPr>
            <a:r>
              <a:rPr kumimoji="0" lang="zh-CN" altLang="en-US" sz="2000" b="0" i="0" u="none" strike="noStrike" cap="none" normalizeH="0" baseline="0" dirty="0">
                <a:ln>
                  <a:noFill/>
                </a:ln>
                <a:solidFill>
                  <a:schemeClr val="tx1"/>
                </a:solidFill>
                <a:effectLst/>
                <a:latin typeface="Verdana" pitchFamily="34" charset="0"/>
                <a:ea typeface="宋体" pitchFamily="2" charset="-122"/>
              </a:rPr>
              <a:t>为玩游戏</a:t>
            </a:r>
            <a:r>
              <a:rPr lang="zh-CN" altLang="en-US" dirty="0"/>
              <a:t>开发</a:t>
            </a:r>
            <a:r>
              <a:rPr kumimoji="0" lang="zh-CN" altLang="en-US" sz="2000" b="0" i="0" u="none" strike="noStrike" cap="none" normalizeH="0" baseline="0" dirty="0">
                <a:ln>
                  <a:noFill/>
                </a:ln>
                <a:solidFill>
                  <a:schemeClr val="tx1"/>
                </a:solidFill>
                <a:effectLst/>
                <a:latin typeface="Verdana" pitchFamily="34" charset="0"/>
                <a:ea typeface="宋体" pitchFamily="2" charset="-122"/>
              </a:rPr>
              <a:t>了</a:t>
            </a:r>
            <a:r>
              <a:rPr kumimoji="0" lang="en-US" altLang="zh-CN" sz="2000" b="0" i="0" u="none" strike="noStrike" cap="none" normalizeH="0" baseline="0" dirty="0">
                <a:ln>
                  <a:noFill/>
                </a:ln>
                <a:solidFill>
                  <a:schemeClr val="tx1"/>
                </a:solidFill>
                <a:effectLst/>
                <a:latin typeface="Verdana" pitchFamily="34" charset="0"/>
                <a:ea typeface="宋体" pitchFamily="2" charset="-122"/>
              </a:rPr>
              <a:t>Unix</a:t>
            </a:r>
            <a:r>
              <a:rPr kumimoji="0" lang="zh-CN" altLang="en-US" sz="2000" b="0" i="0" u="none" strike="noStrike" cap="none" normalizeH="0" baseline="0" dirty="0">
                <a:ln>
                  <a:noFill/>
                </a:ln>
                <a:solidFill>
                  <a:schemeClr val="tx1"/>
                </a:solidFill>
                <a:effectLst/>
                <a:latin typeface="Verdana" pitchFamily="34" charset="0"/>
                <a:ea typeface="宋体" pitchFamily="2" charset="-122"/>
              </a:rPr>
              <a:t>和</a:t>
            </a:r>
            <a:r>
              <a:rPr kumimoji="0" lang="en-US" altLang="zh-CN" sz="2000" b="0" i="0" u="none" strike="noStrike" cap="none" normalizeH="0" baseline="0" dirty="0">
                <a:ln>
                  <a:noFill/>
                </a:ln>
                <a:solidFill>
                  <a:schemeClr val="tx1"/>
                </a:solidFill>
                <a:effectLst/>
                <a:latin typeface="Verdana" pitchFamily="34" charset="0"/>
                <a:ea typeface="宋体" pitchFamily="2" charset="-122"/>
              </a:rPr>
              <a:t>C</a:t>
            </a:r>
            <a:r>
              <a:rPr lang="zh-CN" altLang="en-US" dirty="0"/>
              <a:t>，没想到得了</a:t>
            </a:r>
            <a:br>
              <a:rPr lang="en-US" altLang="zh-CN" dirty="0"/>
            </a:br>
            <a:r>
              <a:rPr lang="zh-CN" altLang="en-US" dirty="0"/>
              <a:t>图灵奖！</a:t>
            </a:r>
            <a:endParaRPr kumimoji="0" lang="en-US" sz="2000" b="0" i="0" u="none" strike="noStrike" cap="none" normalizeH="0" baseline="0" dirty="0">
              <a:ln>
                <a:noFill/>
              </a:ln>
              <a:solidFill>
                <a:schemeClr val="tx1"/>
              </a:solidFill>
              <a:effectLst/>
              <a:latin typeface="Verdana" pitchFamily="34" charset="0"/>
              <a:ea typeface="宋体" pitchFamily="2" charset="-122"/>
            </a:endParaRPr>
          </a:p>
        </p:txBody>
      </p:sp>
      <p:grpSp>
        <p:nvGrpSpPr>
          <p:cNvPr id="7" name="组合 6"/>
          <p:cNvGrpSpPr/>
          <p:nvPr/>
        </p:nvGrpSpPr>
        <p:grpSpPr>
          <a:xfrm>
            <a:off x="4871607" y="332656"/>
            <a:ext cx="3689544" cy="1667705"/>
            <a:chOff x="4854471" y="872715"/>
            <a:chExt cx="3689544" cy="1667705"/>
          </a:xfrm>
        </p:grpSpPr>
        <p:sp>
          <p:nvSpPr>
            <p:cNvPr id="12" name="Oval Callout 11"/>
            <p:cNvSpPr/>
            <p:nvPr/>
          </p:nvSpPr>
          <p:spPr bwMode="auto">
            <a:xfrm>
              <a:off x="4871607" y="884236"/>
              <a:ext cx="3672408" cy="1656184"/>
            </a:xfrm>
            <a:prstGeom prst="wedgeEllipseCallout">
              <a:avLst>
                <a:gd name="adj1" fmla="val -35675"/>
                <a:gd name="adj2" fmla="val 9832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Verdana" pitchFamily="34" charset="0"/>
                <a:ea typeface="宋体" pitchFamily="2" charset="-122"/>
              </a:endParaRPr>
            </a:p>
          </p:txBody>
        </p:sp>
        <p:sp>
          <p:nvSpPr>
            <p:cNvPr id="13" name="Oval Callout 12"/>
            <p:cNvSpPr/>
            <p:nvPr/>
          </p:nvSpPr>
          <p:spPr bwMode="auto">
            <a:xfrm>
              <a:off x="4854471" y="872715"/>
              <a:ext cx="3672408" cy="1656184"/>
            </a:xfrm>
            <a:prstGeom prst="wedgeEllipseCallout">
              <a:avLst>
                <a:gd name="adj1" fmla="val 29331"/>
                <a:gd name="adj2" fmla="val 88040"/>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r>
                <a:rPr lang="zh-CN" altLang="en-US" dirty="0"/>
                <a:t>咱哥</a:t>
              </a:r>
              <a:r>
                <a:rPr kumimoji="0" lang="zh-CN" altLang="en-US" sz="2000" b="0" i="0" u="none" strike="noStrike" cap="none" normalizeH="0" baseline="0" dirty="0">
                  <a:ln>
                    <a:noFill/>
                  </a:ln>
                  <a:solidFill>
                    <a:schemeClr val="tx1"/>
                  </a:solidFill>
                  <a:effectLst/>
                  <a:latin typeface="Verdana" pitchFamily="34" charset="0"/>
                  <a:ea typeface="宋体" pitchFamily="2" charset="-122"/>
                </a:rPr>
                <a:t>俩都是辍学生，</a:t>
              </a:r>
              <a:endParaRPr kumimoji="0" lang="en-US" altLang="zh-CN" sz="2000" b="0" i="0" u="none" strike="noStrike" cap="none" normalizeH="0" baseline="0" dirty="0">
                <a:ln>
                  <a:noFill/>
                </a:ln>
                <a:solidFill>
                  <a:schemeClr val="tx1"/>
                </a:solidFill>
                <a:effectLst/>
                <a:latin typeface="Verdana" pitchFamily="34" charset="0"/>
                <a:ea typeface="宋体" pitchFamily="2" charset="-122"/>
              </a:endParaRPr>
            </a:p>
            <a:p>
              <a:pPr marL="0" marR="0" indent="0" algn="ctr" defTabSz="914400" rtl="0" eaLnBrk="1" fontAlgn="base" latinLnBrk="0" hangingPunct="1">
                <a:lnSpc>
                  <a:spcPct val="100000"/>
                </a:lnSpc>
                <a:spcBef>
                  <a:spcPct val="0"/>
                </a:spcBef>
                <a:spcAft>
                  <a:spcPct val="0"/>
                </a:spcAft>
                <a:buClrTx/>
                <a:buSzTx/>
                <a:buFontTx/>
                <a:buNone/>
                <a:tabLst/>
              </a:pPr>
              <a:r>
                <a:rPr lang="zh-CN" altLang="en-US" dirty="0"/>
                <a:t>为谋生计创办了苹果和微软，没想到成了亿万富豪！</a:t>
              </a:r>
              <a:endParaRPr kumimoji="0" lang="en-US" altLang="zh-CN" sz="2000" b="0" i="0" u="none" strike="noStrike" cap="none" normalizeH="0" baseline="0" dirty="0">
                <a:ln>
                  <a:noFill/>
                </a:ln>
                <a:solidFill>
                  <a:schemeClr val="tx1"/>
                </a:solidFill>
                <a:effectLst/>
                <a:latin typeface="Verdana" pitchFamily="34" charset="0"/>
                <a:ea typeface="宋体" pitchFamily="2" charset="-122"/>
              </a:endParaRPr>
            </a:p>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dirty="0">
                <a:ln>
                  <a:noFill/>
                </a:ln>
                <a:solidFill>
                  <a:schemeClr val="tx1"/>
                </a:solidFill>
                <a:effectLst/>
                <a:latin typeface="Verdana" pitchFamily="34" charset="0"/>
                <a:ea typeface="宋体" pitchFamily="2" charset="-122"/>
              </a:endParaRPr>
            </a:p>
          </p:txBody>
        </p:sp>
      </p:grpSp>
      <p:grpSp>
        <p:nvGrpSpPr>
          <p:cNvPr id="3" name="组合 2"/>
          <p:cNvGrpSpPr/>
          <p:nvPr/>
        </p:nvGrpSpPr>
        <p:grpSpPr>
          <a:xfrm>
            <a:off x="3627003" y="3599672"/>
            <a:ext cx="4673851" cy="3320595"/>
            <a:chOff x="4283968" y="3432294"/>
            <a:chExt cx="4673851" cy="3320595"/>
          </a:xfrm>
        </p:grpSpPr>
        <p:pic>
          <p:nvPicPr>
            <p:cNvPr id="4098" name="Picture 2" descr="http://upload.wikimedia.org/wikipedia/commons/thumb/f/f6/Steve_Wozniak.jpg/220px-Steve_Wozniak.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83968" y="3432294"/>
              <a:ext cx="2232248" cy="2739578"/>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保罗·艾伦"/>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84452" y="3432294"/>
              <a:ext cx="2273367" cy="2733010"/>
            </a:xfrm>
            <a:prstGeom prst="rect">
              <a:avLst/>
            </a:prstGeom>
            <a:noFill/>
            <a:extLst>
              <a:ext uri="{909E8E84-426E-40DD-AFC4-6F175D3DCCD1}">
                <a14:hiddenFill xmlns:a14="http://schemas.microsoft.com/office/drawing/2010/main">
                  <a:solidFill>
                    <a:srgbClr val="FFFFFF"/>
                  </a:solidFill>
                </a14:hiddenFill>
              </a:ext>
            </a:extLst>
          </p:spPr>
        </p:pic>
        <p:sp>
          <p:nvSpPr>
            <p:cNvPr id="14" name="Oval Callout 11"/>
            <p:cNvSpPr/>
            <p:nvPr/>
          </p:nvSpPr>
          <p:spPr bwMode="auto">
            <a:xfrm>
              <a:off x="5069975" y="5096705"/>
              <a:ext cx="3672408" cy="1656184"/>
            </a:xfrm>
            <a:prstGeom prst="wedgeEllipseCallout">
              <a:avLst>
                <a:gd name="adj1" fmla="val -26535"/>
                <a:gd name="adj2" fmla="val -39352"/>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Verdana" pitchFamily="34" charset="0"/>
                <a:ea typeface="宋体" pitchFamily="2" charset="-122"/>
              </a:endParaRPr>
            </a:p>
          </p:txBody>
        </p:sp>
        <p:sp>
          <p:nvSpPr>
            <p:cNvPr id="15" name="Oval Callout 12"/>
            <p:cNvSpPr/>
            <p:nvPr/>
          </p:nvSpPr>
          <p:spPr bwMode="auto">
            <a:xfrm>
              <a:off x="5076056" y="5085184"/>
              <a:ext cx="3672408" cy="1656184"/>
            </a:xfrm>
            <a:prstGeom prst="wedgeEllipseCallout">
              <a:avLst>
                <a:gd name="adj1" fmla="val 23658"/>
                <a:gd name="adj2" fmla="val -36360"/>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r>
                <a:rPr lang="zh-CN" altLang="en-US" dirty="0"/>
                <a:t>其实这哥</a:t>
              </a:r>
              <a:r>
                <a:rPr kumimoji="0" lang="zh-CN" altLang="en-US" sz="2000" b="0" i="0" u="none" strike="noStrike" cap="none" normalizeH="0" baseline="0" dirty="0">
                  <a:ln>
                    <a:noFill/>
                  </a:ln>
                  <a:solidFill>
                    <a:schemeClr val="tx1"/>
                  </a:solidFill>
                  <a:effectLst/>
                  <a:latin typeface="Verdana" pitchFamily="34" charset="0"/>
                  <a:ea typeface="宋体" pitchFamily="2" charset="-122"/>
                </a:rPr>
                <a:t>俩才是苹果和微软两大“商业帝国” 幕后的黑客英雄！</a:t>
              </a:r>
              <a:endParaRPr kumimoji="0" lang="en-US" sz="2000" b="0" i="0" u="none" strike="noStrike" cap="none" normalizeH="0" baseline="0" dirty="0">
                <a:ln>
                  <a:noFill/>
                </a:ln>
                <a:solidFill>
                  <a:schemeClr val="tx1"/>
                </a:solidFill>
                <a:effectLst/>
                <a:latin typeface="Verdana" pitchFamily="34" charset="0"/>
                <a:ea typeface="宋体" pitchFamily="2"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additive="base">
                                        <p:cTn id="20" dur="500" fill="hold"/>
                                        <p:tgtEl>
                                          <p:spTgt spid="3"/>
                                        </p:tgtEl>
                                        <p:attrNameLst>
                                          <p:attrName>ppt_x</p:attrName>
                                        </p:attrNameLst>
                                      </p:cBhvr>
                                      <p:tavLst>
                                        <p:tav tm="0">
                                          <p:val>
                                            <p:strVal val="#ppt_x"/>
                                          </p:val>
                                        </p:tav>
                                        <p:tav tm="100000">
                                          <p:val>
                                            <p:strVal val="#ppt_x"/>
                                          </p:val>
                                        </p:tav>
                                      </p:tavLst>
                                    </p:anim>
                                    <p:anim calcmode="lin" valueType="num">
                                      <p:cBhvr additive="base">
                                        <p:cTn id="21"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387" name="页脚占位符 4"/>
          <p:cNvSpPr>
            <a:spLocks noGrp="1"/>
          </p:cNvSpPr>
          <p:nvPr>
            <p:ph type="ftr" sz="quarter" idx="11"/>
          </p:nvPr>
        </p:nvSpPr>
        <p:spPr>
          <a:noFill/>
        </p:spPr>
        <p:txBody>
          <a:bodyPr/>
          <a:lstStyle/>
          <a:p>
            <a:endParaRPr lang="zh-CN" altLang="en-US"/>
          </a:p>
        </p:txBody>
      </p:sp>
      <p:sp>
        <p:nvSpPr>
          <p:cNvPr id="16388" name="灯片编号占位符 5"/>
          <p:cNvSpPr>
            <a:spLocks noGrp="1"/>
          </p:cNvSpPr>
          <p:nvPr>
            <p:ph type="sldNum" sz="quarter" idx="12"/>
          </p:nvPr>
        </p:nvSpPr>
        <p:spPr>
          <a:noFill/>
        </p:spPr>
        <p:txBody>
          <a:bodyPr/>
          <a:lstStyle/>
          <a:p>
            <a:fld id="{C80510E6-0BAD-4099-AAFF-7CE4007B26FF}" type="slidenum">
              <a:rPr lang="en-US" altLang="zh-CN" smtClean="0"/>
              <a:pPr/>
              <a:t>18</a:t>
            </a:fld>
            <a:endParaRPr lang="en-US" altLang="zh-CN"/>
          </a:p>
        </p:txBody>
      </p:sp>
      <p:sp>
        <p:nvSpPr>
          <p:cNvPr id="16389" name="Rectangle 2"/>
          <p:cNvSpPr>
            <a:spLocks noGrp="1" noChangeArrowheads="1"/>
          </p:cNvSpPr>
          <p:nvPr>
            <p:ph type="title"/>
          </p:nvPr>
        </p:nvSpPr>
        <p:spPr>
          <a:xfrm>
            <a:off x="1619672" y="188640"/>
            <a:ext cx="8001000" cy="747936"/>
          </a:xfrm>
        </p:spPr>
        <p:txBody>
          <a:bodyPr/>
          <a:lstStyle/>
          <a:p>
            <a:pPr eaLnBrk="1" hangingPunct="1"/>
            <a:r>
              <a:rPr lang="zh-CN" altLang="en-US" sz="3200" dirty="0"/>
              <a:t>黑客道近代史</a:t>
            </a:r>
            <a:r>
              <a:rPr lang="en-US" altLang="zh-CN" sz="3200" dirty="0"/>
              <a:t>-</a:t>
            </a:r>
            <a:r>
              <a:rPr lang="zh-CN" altLang="en-US" sz="3200" dirty="0"/>
              <a:t>开源软件与</a:t>
            </a:r>
            <a:r>
              <a:rPr lang="en-US" altLang="zh-CN" sz="3200" dirty="0"/>
              <a:t>Wintel</a:t>
            </a:r>
            <a:r>
              <a:rPr lang="zh-CN" altLang="en-US" sz="3200" dirty="0"/>
              <a:t>的对决</a:t>
            </a:r>
          </a:p>
        </p:txBody>
      </p:sp>
      <p:pic>
        <p:nvPicPr>
          <p:cNvPr id="16390" name="Picture 3"/>
          <p:cNvPicPr>
            <a:picLocks noChangeAspect="1" noChangeArrowheads="1"/>
          </p:cNvPicPr>
          <p:nvPr/>
        </p:nvPicPr>
        <p:blipFill>
          <a:blip r:embed="rId3" cstate="print"/>
          <a:srcRect/>
          <a:stretch>
            <a:fillRect/>
          </a:stretch>
        </p:blipFill>
        <p:spPr bwMode="auto">
          <a:xfrm>
            <a:off x="4859337" y="1700808"/>
            <a:ext cx="4209499" cy="2910880"/>
          </a:xfrm>
          <a:prstGeom prst="rect">
            <a:avLst/>
          </a:prstGeom>
          <a:noFill/>
          <a:ln w="9525">
            <a:noFill/>
            <a:miter lim="800000"/>
            <a:headEnd/>
            <a:tailEnd/>
          </a:ln>
        </p:spPr>
      </p:pic>
      <p:pic>
        <p:nvPicPr>
          <p:cNvPr id="16391" name="Picture 4"/>
          <p:cNvPicPr>
            <a:picLocks noChangeAspect="1" noChangeArrowheads="1"/>
          </p:cNvPicPr>
          <p:nvPr/>
        </p:nvPicPr>
        <p:blipFill>
          <a:blip r:embed="rId4" cstate="print"/>
          <a:srcRect/>
          <a:stretch>
            <a:fillRect/>
          </a:stretch>
        </p:blipFill>
        <p:spPr bwMode="auto">
          <a:xfrm>
            <a:off x="615950" y="1730374"/>
            <a:ext cx="4028058" cy="2784913"/>
          </a:xfrm>
          <a:prstGeom prst="rect">
            <a:avLst/>
          </a:prstGeom>
          <a:noFill/>
          <a:ln w="9525">
            <a:noFill/>
            <a:miter lim="800000"/>
            <a:headEnd/>
            <a:tailEnd/>
          </a:ln>
        </p:spPr>
      </p:pic>
      <p:pic>
        <p:nvPicPr>
          <p:cNvPr id="16392" name="Picture 5"/>
          <p:cNvPicPr>
            <a:picLocks noChangeAspect="1" noChangeArrowheads="1"/>
          </p:cNvPicPr>
          <p:nvPr/>
        </p:nvPicPr>
        <p:blipFill>
          <a:blip r:embed="rId5" cstate="print"/>
          <a:srcRect/>
          <a:stretch>
            <a:fillRect/>
          </a:stretch>
        </p:blipFill>
        <p:spPr bwMode="auto">
          <a:xfrm>
            <a:off x="2627784" y="4066917"/>
            <a:ext cx="4176464" cy="2783154"/>
          </a:xfrm>
          <a:prstGeom prst="rect">
            <a:avLst/>
          </a:prstGeom>
          <a:noFill/>
          <a:ln w="9525">
            <a:noFill/>
            <a:miter lim="800000"/>
            <a:headEnd/>
            <a:tailEnd/>
          </a:ln>
        </p:spPr>
      </p:pic>
      <p:sp>
        <p:nvSpPr>
          <p:cNvPr id="2" name="Rectangle 1"/>
          <p:cNvSpPr/>
          <p:nvPr/>
        </p:nvSpPr>
        <p:spPr>
          <a:xfrm>
            <a:off x="179512" y="4581128"/>
            <a:ext cx="2519928" cy="369332"/>
          </a:xfrm>
          <a:prstGeom prst="rect">
            <a:avLst/>
          </a:prstGeom>
        </p:spPr>
        <p:txBody>
          <a:bodyPr wrap="none">
            <a:spAutoFit/>
          </a:bodyPr>
          <a:lstStyle/>
          <a:p>
            <a:r>
              <a:rPr lang="en-US" altLang="zh-CN" sz="1800" dirty="0"/>
              <a:t>Richard M. Stallman</a:t>
            </a:r>
            <a:endParaRPr lang="en-US" sz="1800" dirty="0"/>
          </a:p>
        </p:txBody>
      </p:sp>
      <p:sp>
        <p:nvSpPr>
          <p:cNvPr id="3" name="Rectangle 2"/>
          <p:cNvSpPr/>
          <p:nvPr/>
        </p:nvSpPr>
        <p:spPr>
          <a:xfrm>
            <a:off x="611560" y="5733256"/>
            <a:ext cx="2006454" cy="400110"/>
          </a:xfrm>
          <a:prstGeom prst="rect">
            <a:avLst/>
          </a:prstGeom>
        </p:spPr>
        <p:txBody>
          <a:bodyPr wrap="none">
            <a:spAutoFit/>
          </a:bodyPr>
          <a:lstStyle/>
          <a:p>
            <a:r>
              <a:rPr lang="en-US" altLang="zh-CN" dirty="0"/>
              <a:t>Linus Torvalds</a:t>
            </a:r>
          </a:p>
        </p:txBody>
      </p:sp>
      <p:sp>
        <p:nvSpPr>
          <p:cNvPr id="11" name="Rectangle 10"/>
          <p:cNvSpPr/>
          <p:nvPr/>
        </p:nvSpPr>
        <p:spPr>
          <a:xfrm>
            <a:off x="6876256" y="4653136"/>
            <a:ext cx="1402197" cy="400110"/>
          </a:xfrm>
          <a:prstGeom prst="rect">
            <a:avLst/>
          </a:prstGeom>
        </p:spPr>
        <p:txBody>
          <a:bodyPr wrap="none">
            <a:spAutoFit/>
          </a:bodyPr>
          <a:lstStyle/>
          <a:p>
            <a:r>
              <a:rPr lang="en-US" altLang="zh-CN" dirty="0"/>
              <a:t>Bill Gates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651620" y="188640"/>
            <a:ext cx="8001000" cy="819944"/>
          </a:xfrm>
        </p:spPr>
        <p:txBody>
          <a:bodyPr/>
          <a:lstStyle/>
          <a:p>
            <a:r>
              <a:rPr lang="zh-CN" altLang="en-US" dirty="0"/>
              <a:t>黑客道现代史</a:t>
            </a:r>
            <a:endParaRPr lang="en-US" dirty="0"/>
          </a:p>
        </p:txBody>
      </p:sp>
      <p:pic>
        <p:nvPicPr>
          <p:cNvPr id="8" name="Content Placeholder 7"/>
          <p:cNvPicPr>
            <a:picLocks noGrp="1" noChangeAspect="1"/>
          </p:cNvPicPr>
          <p:nvPr>
            <p:ph idx="1"/>
          </p:nvPr>
        </p:nvPicPr>
        <p:blipFill>
          <a:blip r:embed="rId3"/>
          <a:srcRect l="-43750" r="-43750"/>
          <a:stretch>
            <a:fillRect/>
          </a:stretch>
        </p:blipFill>
        <p:spPr>
          <a:xfrm>
            <a:off x="-396552" y="1700808"/>
            <a:ext cx="4725525" cy="2520280"/>
          </a:xfrm>
        </p:spPr>
      </p:pic>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19</a:t>
            </a:fld>
            <a:endParaRPr lang="en-US" altLang="zh-CN"/>
          </a:p>
        </p:txBody>
      </p:sp>
      <p:pic>
        <p:nvPicPr>
          <p:cNvPr id="9" name="Picture 8"/>
          <p:cNvPicPr>
            <a:picLocks noChangeAspect="1"/>
          </p:cNvPicPr>
          <p:nvPr/>
        </p:nvPicPr>
        <p:blipFill>
          <a:blip r:embed="rId4"/>
          <a:stretch>
            <a:fillRect/>
          </a:stretch>
        </p:blipFill>
        <p:spPr>
          <a:xfrm>
            <a:off x="3923928" y="1916832"/>
            <a:ext cx="1728192" cy="2202598"/>
          </a:xfrm>
          <a:prstGeom prst="rect">
            <a:avLst/>
          </a:prstGeom>
        </p:spPr>
      </p:pic>
      <p:pic>
        <p:nvPicPr>
          <p:cNvPr id="10" name="Picture 9"/>
          <p:cNvPicPr>
            <a:picLocks noChangeAspect="1"/>
          </p:cNvPicPr>
          <p:nvPr/>
        </p:nvPicPr>
        <p:blipFill>
          <a:blip r:embed="rId5"/>
          <a:stretch>
            <a:fillRect/>
          </a:stretch>
        </p:blipFill>
        <p:spPr>
          <a:xfrm>
            <a:off x="6156176" y="1700808"/>
            <a:ext cx="2300385" cy="2476748"/>
          </a:xfrm>
          <a:prstGeom prst="rect">
            <a:avLst/>
          </a:prstGeom>
        </p:spPr>
      </p:pic>
      <p:pic>
        <p:nvPicPr>
          <p:cNvPr id="14" name="Picture 13"/>
          <p:cNvPicPr>
            <a:picLocks noChangeAspect="1"/>
          </p:cNvPicPr>
          <p:nvPr/>
        </p:nvPicPr>
        <p:blipFill>
          <a:blip r:embed="rId6"/>
          <a:stretch>
            <a:fillRect/>
          </a:stretch>
        </p:blipFill>
        <p:spPr>
          <a:xfrm>
            <a:off x="6156176" y="4292600"/>
            <a:ext cx="2281933" cy="2304752"/>
          </a:xfrm>
          <a:prstGeom prst="rect">
            <a:avLst/>
          </a:prstGeom>
        </p:spPr>
      </p:pic>
      <p:pic>
        <p:nvPicPr>
          <p:cNvPr id="15" name="Picture 14"/>
          <p:cNvPicPr>
            <a:picLocks noChangeAspect="1"/>
          </p:cNvPicPr>
          <p:nvPr/>
        </p:nvPicPr>
        <p:blipFill>
          <a:blip r:embed="rId7"/>
          <a:stretch>
            <a:fillRect/>
          </a:stretch>
        </p:blipFill>
        <p:spPr>
          <a:xfrm>
            <a:off x="683568" y="4365104"/>
            <a:ext cx="2628900" cy="1968500"/>
          </a:xfrm>
          <a:prstGeom prst="rect">
            <a:avLst/>
          </a:prstGeom>
        </p:spPr>
      </p:pic>
      <p:pic>
        <p:nvPicPr>
          <p:cNvPr id="6" name="Picture 5"/>
          <p:cNvPicPr>
            <a:picLocks noChangeAspect="1"/>
          </p:cNvPicPr>
          <p:nvPr/>
        </p:nvPicPr>
        <p:blipFill>
          <a:blip r:embed="rId8"/>
          <a:stretch>
            <a:fillRect/>
          </a:stretch>
        </p:blipFill>
        <p:spPr>
          <a:xfrm>
            <a:off x="3491880" y="4293096"/>
            <a:ext cx="2528869" cy="2376264"/>
          </a:xfrm>
          <a:prstGeom prst="rect">
            <a:avLst/>
          </a:prstGeom>
        </p:spPr>
      </p:pic>
    </p:spTree>
    <p:extLst>
      <p:ext uri="{BB962C8B-B14F-4D97-AF65-F5344CB8AC3E}">
        <p14:creationId xmlns:p14="http://schemas.microsoft.com/office/powerpoint/2010/main" val="22235833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547664" y="-99392"/>
            <a:ext cx="8001000" cy="1216025"/>
          </a:xfrm>
        </p:spPr>
        <p:txBody>
          <a:bodyPr/>
          <a:lstStyle/>
          <a:p>
            <a:r>
              <a:rPr lang="zh-CN" altLang="en-US" dirty="0"/>
              <a:t>对网络安全的初步认识？</a:t>
            </a:r>
            <a:endParaRPr lang="en-US" dirty="0"/>
          </a:p>
        </p:txBody>
      </p:sp>
      <p:sp>
        <p:nvSpPr>
          <p:cNvPr id="3" name="Content Placeholder 2"/>
          <p:cNvSpPr>
            <a:spLocks noGrp="1"/>
          </p:cNvSpPr>
          <p:nvPr>
            <p:ph idx="1"/>
          </p:nvPr>
        </p:nvSpPr>
        <p:spPr>
          <a:xfrm>
            <a:off x="566738" y="1752600"/>
            <a:ext cx="8001000" cy="4412704"/>
          </a:xfrm>
        </p:spPr>
        <p:txBody>
          <a:bodyPr/>
          <a:lstStyle/>
          <a:p>
            <a:r>
              <a:rPr lang="en-US" dirty="0" err="1"/>
              <a:t>你第一次接触到“网络安全</a:t>
            </a:r>
            <a:r>
              <a:rPr lang="en-US" dirty="0"/>
              <a:t>”</a:t>
            </a:r>
            <a:r>
              <a:rPr lang="zh-CN" altLang="en-US" dirty="0"/>
              <a:t>领域</a:t>
            </a:r>
            <a:r>
              <a:rPr lang="en-US" dirty="0"/>
              <a:t>中的事物？</a:t>
            </a:r>
          </a:p>
          <a:p>
            <a:pPr lvl="1"/>
            <a:r>
              <a:rPr lang="zh-CN" altLang="en-US" dirty="0"/>
              <a:t>病毒、蠕虫、恶意代码</a:t>
            </a:r>
            <a:endParaRPr lang="en-US" dirty="0"/>
          </a:p>
          <a:p>
            <a:r>
              <a:rPr lang="en-US" dirty="0"/>
              <a:t>“网络安全”</a:t>
            </a:r>
            <a:r>
              <a:rPr lang="zh-CN" altLang="en-US" dirty="0"/>
              <a:t>领域的主宰者？</a:t>
            </a:r>
            <a:endParaRPr lang="en-US" altLang="zh-CN" dirty="0"/>
          </a:p>
          <a:p>
            <a:pPr lvl="1"/>
            <a:r>
              <a:rPr lang="zh-CN" altLang="en-US" dirty="0"/>
              <a:t>黑客（此黑客非彼“黑客”）</a:t>
            </a:r>
            <a:endParaRPr lang="en-US" dirty="0"/>
          </a:p>
          <a:p>
            <a:r>
              <a:rPr lang="en-US" dirty="0"/>
              <a:t>“</a:t>
            </a:r>
            <a:r>
              <a:rPr lang="en-US" dirty="0" err="1"/>
              <a:t>网络安全”的本质是什么</a:t>
            </a:r>
            <a:r>
              <a:rPr lang="en-US" dirty="0"/>
              <a:t>？</a:t>
            </a:r>
          </a:p>
          <a:p>
            <a:pPr lvl="1"/>
            <a:r>
              <a:rPr lang="zh-CN" altLang="en-US" dirty="0"/>
              <a:t>在有</a:t>
            </a:r>
            <a:r>
              <a:rPr lang="zh-CN" altLang="en-US" dirty="0">
                <a:solidFill>
                  <a:srgbClr val="FF0000"/>
                </a:solidFill>
              </a:rPr>
              <a:t>敌手</a:t>
            </a:r>
            <a:r>
              <a:rPr lang="zh-CN" altLang="en-US" dirty="0"/>
              <a:t>模型下</a:t>
            </a:r>
            <a:r>
              <a:rPr lang="zh-CN" altLang="en-US" dirty="0">
                <a:solidFill>
                  <a:srgbClr val="FF0000"/>
                </a:solidFill>
              </a:rPr>
              <a:t>保护</a:t>
            </a:r>
            <a:r>
              <a:rPr lang="en-US" altLang="zh-CN" dirty="0"/>
              <a:t>[</a:t>
            </a:r>
            <a:r>
              <a:rPr lang="zh-CN" altLang="en-US" dirty="0"/>
              <a:t>网络化</a:t>
            </a:r>
            <a:r>
              <a:rPr lang="en-US" altLang="zh-CN" dirty="0"/>
              <a:t>]</a:t>
            </a:r>
            <a:r>
              <a:rPr lang="zh-CN" altLang="en-US" dirty="0"/>
              <a:t>信息系统</a:t>
            </a:r>
            <a:endParaRPr lang="en-US" altLang="zh-CN" dirty="0"/>
          </a:p>
          <a:p>
            <a:pPr lvl="1"/>
            <a:r>
              <a:rPr lang="zh-CN" altLang="en-US" dirty="0"/>
              <a:t>安全之道是要找出一系列的“单项函数”，使得</a:t>
            </a:r>
            <a:r>
              <a:rPr lang="zh-CN" altLang="en-US" dirty="0">
                <a:solidFill>
                  <a:srgbClr val="FF0000"/>
                </a:solidFill>
              </a:rPr>
              <a:t>攻</a:t>
            </a:r>
            <a:r>
              <a:rPr lang="zh-CN" altLang="en-US" dirty="0"/>
              <a:t>难</a:t>
            </a:r>
            <a:r>
              <a:rPr lang="zh-CN" altLang="en-US" dirty="0">
                <a:solidFill>
                  <a:srgbClr val="FF0000"/>
                </a:solidFill>
              </a:rPr>
              <a:t>守</a:t>
            </a:r>
            <a:r>
              <a:rPr lang="zh-CN" altLang="en-US" dirty="0"/>
              <a:t>易。</a:t>
            </a:r>
            <a:endParaRPr lang="en-US" altLang="zh-CN" dirty="0"/>
          </a:p>
          <a:p>
            <a:pPr lvl="1"/>
            <a:r>
              <a:rPr lang="zh-CN" altLang="en-US" dirty="0"/>
              <a:t>归根结底：人与人之间的技术博弈</a:t>
            </a:r>
            <a:endParaRPr lang="en-US" altLang="zh-CN" dirty="0"/>
          </a:p>
          <a:p>
            <a:pPr lvl="1"/>
            <a:endParaRPr lang="en-US" dirty="0"/>
          </a:p>
          <a:p>
            <a:endParaRPr lang="en-US" dirty="0"/>
          </a:p>
        </p:txBody>
      </p:sp>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2</a:t>
            </a:fld>
            <a:endParaRPr lang="en-US" altLang="zh-CN"/>
          </a:p>
        </p:txBody>
      </p:sp>
      <p:pic>
        <p:nvPicPr>
          <p:cNvPr id="7" name="Picture 6"/>
          <p:cNvPicPr>
            <a:picLocks noChangeAspect="1"/>
          </p:cNvPicPr>
          <p:nvPr/>
        </p:nvPicPr>
        <p:blipFill>
          <a:blip r:embed="rId3"/>
          <a:stretch>
            <a:fillRect/>
          </a:stretch>
        </p:blipFill>
        <p:spPr>
          <a:xfrm>
            <a:off x="5868144" y="2204864"/>
            <a:ext cx="2724365" cy="2188574"/>
          </a:xfrm>
          <a:prstGeom prst="rect">
            <a:avLst/>
          </a:prstGeom>
        </p:spPr>
      </p:pic>
    </p:spTree>
    <p:extLst>
      <p:ext uri="{BB962C8B-B14F-4D97-AF65-F5344CB8AC3E}">
        <p14:creationId xmlns:p14="http://schemas.microsoft.com/office/powerpoint/2010/main" val="2008227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1+#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5603" name="页脚占位符 4"/>
          <p:cNvSpPr>
            <a:spLocks noGrp="1"/>
          </p:cNvSpPr>
          <p:nvPr>
            <p:ph type="ftr" sz="quarter" idx="11"/>
          </p:nvPr>
        </p:nvSpPr>
        <p:spPr>
          <a:noFill/>
        </p:spPr>
        <p:txBody>
          <a:bodyPr/>
          <a:lstStyle/>
          <a:p>
            <a:endParaRPr lang="zh-CN" altLang="en-US"/>
          </a:p>
        </p:txBody>
      </p:sp>
      <p:sp>
        <p:nvSpPr>
          <p:cNvPr id="25604" name="灯片编号占位符 5"/>
          <p:cNvSpPr>
            <a:spLocks noGrp="1"/>
          </p:cNvSpPr>
          <p:nvPr>
            <p:ph type="sldNum" sz="quarter" idx="12"/>
          </p:nvPr>
        </p:nvSpPr>
        <p:spPr>
          <a:noFill/>
        </p:spPr>
        <p:txBody>
          <a:bodyPr/>
          <a:lstStyle/>
          <a:p>
            <a:fld id="{FAEAB5D6-5630-467B-A774-CCE17D69B71C}" type="slidenum">
              <a:rPr lang="en-US" altLang="zh-CN" smtClean="0"/>
              <a:pPr/>
              <a:t>20</a:t>
            </a:fld>
            <a:endParaRPr lang="en-US" altLang="zh-CN"/>
          </a:p>
        </p:txBody>
      </p:sp>
      <p:sp>
        <p:nvSpPr>
          <p:cNvPr id="25605" name="Rectangle 2"/>
          <p:cNvSpPr>
            <a:spLocks noGrp="1" noChangeArrowheads="1"/>
          </p:cNvSpPr>
          <p:nvPr>
            <p:ph type="title"/>
          </p:nvPr>
        </p:nvSpPr>
        <p:spPr>
          <a:xfrm>
            <a:off x="1547664" y="188640"/>
            <a:ext cx="8001000" cy="747936"/>
          </a:xfrm>
        </p:spPr>
        <p:txBody>
          <a:bodyPr/>
          <a:lstStyle/>
          <a:p>
            <a:pPr eaLnBrk="1" hangingPunct="1"/>
            <a:r>
              <a:rPr lang="zh-CN" altLang="en-US" dirty="0"/>
              <a:t>黑客道现代史</a:t>
            </a:r>
            <a:r>
              <a:rPr lang="en-US" altLang="zh-CN" dirty="0"/>
              <a:t>——</a:t>
            </a:r>
            <a:r>
              <a:rPr lang="zh-CN" altLang="en-US" dirty="0"/>
              <a:t>分化</a:t>
            </a:r>
          </a:p>
        </p:txBody>
      </p:sp>
      <p:sp>
        <p:nvSpPr>
          <p:cNvPr id="25606" name="Rectangle 3"/>
          <p:cNvSpPr>
            <a:spLocks noGrp="1" noChangeArrowheads="1"/>
          </p:cNvSpPr>
          <p:nvPr>
            <p:ph type="body" idx="1"/>
          </p:nvPr>
        </p:nvSpPr>
        <p:spPr>
          <a:xfrm>
            <a:off x="566738" y="1752600"/>
            <a:ext cx="8469758" cy="4484688"/>
          </a:xfrm>
        </p:spPr>
        <p:txBody>
          <a:bodyPr/>
          <a:lstStyle/>
          <a:p>
            <a:pPr eaLnBrk="1" hangingPunct="1">
              <a:lnSpc>
                <a:spcPct val="80000"/>
              </a:lnSpc>
            </a:pPr>
            <a:r>
              <a:rPr lang="zh-CN" altLang="en-US" sz="2500" dirty="0"/>
              <a:t>黑客道的分化</a:t>
            </a:r>
          </a:p>
          <a:p>
            <a:pPr lvl="1" eaLnBrk="1" hangingPunct="1">
              <a:lnSpc>
                <a:spcPct val="80000"/>
              </a:lnSpc>
            </a:pPr>
            <a:r>
              <a:rPr lang="en-US" altLang="zh-CN" sz="2100" dirty="0" err="1"/>
              <a:t>Whitehats</a:t>
            </a:r>
            <a:r>
              <a:rPr lang="en-US" altLang="zh-CN" sz="2100" dirty="0"/>
              <a:t>, </a:t>
            </a:r>
            <a:r>
              <a:rPr lang="en-US" altLang="zh-CN" sz="2100" dirty="0" err="1"/>
              <a:t>Blackhats</a:t>
            </a:r>
            <a:r>
              <a:rPr lang="en-US" altLang="zh-CN" sz="2100" dirty="0"/>
              <a:t>, </a:t>
            </a:r>
            <a:r>
              <a:rPr lang="en-US" altLang="zh-CN" sz="2100" dirty="0" err="1"/>
              <a:t>Grayhats</a:t>
            </a:r>
            <a:endParaRPr lang="en-US" altLang="zh-CN" sz="2100" dirty="0"/>
          </a:p>
          <a:p>
            <a:pPr lvl="1" eaLnBrk="1" hangingPunct="1">
              <a:lnSpc>
                <a:spcPct val="80000"/>
              </a:lnSpc>
            </a:pPr>
            <a:r>
              <a:rPr lang="en-US" altLang="zh-CN" sz="2100" dirty="0">
                <a:solidFill>
                  <a:srgbClr val="FF0000"/>
                </a:solidFill>
              </a:rPr>
              <a:t>Kevin </a:t>
            </a:r>
            <a:r>
              <a:rPr lang="en-US" altLang="zh-CN" sz="2100" dirty="0" err="1">
                <a:solidFill>
                  <a:srgbClr val="FF0000"/>
                </a:solidFill>
              </a:rPr>
              <a:t>Mitnick</a:t>
            </a:r>
            <a:r>
              <a:rPr lang="en-US" altLang="zh-CN" sz="2100" dirty="0"/>
              <a:t>: </a:t>
            </a:r>
            <a:r>
              <a:rPr lang="zh-CN" altLang="en-US" sz="2100" dirty="0"/>
              <a:t>频繁攻击</a:t>
            </a:r>
            <a:r>
              <a:rPr lang="en-US" altLang="zh-CN" sz="2100" dirty="0"/>
              <a:t>FBI, </a:t>
            </a:r>
            <a:r>
              <a:rPr lang="zh-CN" altLang="en-US" sz="2100" dirty="0"/>
              <a:t>电话网大公司，被</a:t>
            </a:r>
            <a:r>
              <a:rPr lang="en-US" altLang="zh-CN" sz="2100" dirty="0"/>
              <a:t>FBI</a:t>
            </a:r>
            <a:r>
              <a:rPr lang="zh-CN" altLang="en-US" sz="2100" dirty="0"/>
              <a:t>通缉，多年逃亡</a:t>
            </a:r>
            <a:r>
              <a:rPr lang="en-US" altLang="zh-CN" sz="2100" dirty="0"/>
              <a:t>3</a:t>
            </a:r>
            <a:r>
              <a:rPr lang="zh-CN" altLang="en-US" sz="2100" dirty="0"/>
              <a:t>次入狱并遭遇司法不公，成为世界最著名黑客</a:t>
            </a:r>
            <a:endParaRPr lang="en-US" altLang="zh-CN" sz="2100" dirty="0"/>
          </a:p>
          <a:p>
            <a:pPr lvl="1" eaLnBrk="1" hangingPunct="1">
              <a:lnSpc>
                <a:spcPct val="80000"/>
              </a:lnSpc>
            </a:pPr>
            <a:r>
              <a:rPr lang="en-US" altLang="zh-CN" sz="2100" dirty="0"/>
              <a:t>1988</a:t>
            </a:r>
            <a:r>
              <a:rPr lang="zh-CN" altLang="en-US" sz="2100" dirty="0"/>
              <a:t>年</a:t>
            </a:r>
            <a:r>
              <a:rPr lang="en-US" altLang="zh-CN" sz="2100" dirty="0"/>
              <a:t>Morris</a:t>
            </a:r>
            <a:r>
              <a:rPr lang="zh-CN" altLang="en-US" sz="2100" dirty="0"/>
              <a:t>蠕虫爆发</a:t>
            </a:r>
            <a:r>
              <a:rPr lang="en-US" altLang="zh-CN" sz="2100" dirty="0"/>
              <a:t>: Robert T. Morris</a:t>
            </a:r>
            <a:endParaRPr lang="zh-CN" altLang="en-US" sz="2100" dirty="0"/>
          </a:p>
          <a:p>
            <a:pPr lvl="1" eaLnBrk="1" hangingPunct="1">
              <a:lnSpc>
                <a:spcPct val="80000"/>
              </a:lnSpc>
            </a:pPr>
            <a:r>
              <a:rPr lang="zh-CN" altLang="en-US" sz="2100" dirty="0"/>
              <a:t>俄罗斯、东欧剧变后，追求经济利益的黑帽子大量出现</a:t>
            </a:r>
          </a:p>
          <a:p>
            <a:pPr lvl="1" eaLnBrk="1" hangingPunct="1">
              <a:lnSpc>
                <a:spcPct val="80000"/>
              </a:lnSpc>
            </a:pPr>
            <a:r>
              <a:rPr lang="zh-CN" altLang="en-US" sz="2100" dirty="0"/>
              <a:t>僵尸网络、</a:t>
            </a:r>
            <a:r>
              <a:rPr lang="en-US" altLang="zh-CN" sz="2100" dirty="0" err="1"/>
              <a:t>DDoS</a:t>
            </a:r>
            <a:r>
              <a:rPr lang="zh-CN" altLang="en-US" sz="2100" dirty="0"/>
              <a:t>攻击和敲诈成为在线服务的重要威胁</a:t>
            </a:r>
          </a:p>
          <a:p>
            <a:pPr lvl="1" eaLnBrk="1" hangingPunct="1">
              <a:lnSpc>
                <a:spcPct val="80000"/>
              </a:lnSpc>
            </a:pPr>
            <a:r>
              <a:rPr lang="zh-CN" altLang="en-US" sz="2100" dirty="0"/>
              <a:t>垃圾邮件、网站钓鱼、信用卡盗用、网站挂马等针对互联网用户的攻击日益猖獗</a:t>
            </a:r>
          </a:p>
          <a:p>
            <a:pPr eaLnBrk="1" hangingPunct="1">
              <a:lnSpc>
                <a:spcPct val="80000"/>
              </a:lnSpc>
            </a:pPr>
            <a:r>
              <a:rPr lang="zh-CN" altLang="en-US" sz="2500" dirty="0"/>
              <a:t>人们逐渐将黑客等同于骇客，或计算机犯罪者</a:t>
            </a:r>
          </a:p>
          <a:p>
            <a:pPr lvl="1" eaLnBrk="1" hangingPunct="1">
              <a:lnSpc>
                <a:spcPct val="80000"/>
              </a:lnSpc>
            </a:pPr>
            <a:r>
              <a:rPr lang="zh-CN" altLang="en-US" sz="2100" dirty="0"/>
              <a:t>骇客总是自称为黑客</a:t>
            </a:r>
          </a:p>
          <a:p>
            <a:pPr lvl="1" eaLnBrk="1" hangingPunct="1">
              <a:lnSpc>
                <a:spcPct val="80000"/>
              </a:lnSpc>
            </a:pPr>
            <a:r>
              <a:rPr lang="zh-CN" altLang="en-US" sz="2100" dirty="0"/>
              <a:t>媒体报道：</a:t>
            </a:r>
            <a:r>
              <a:rPr lang="en-US" altLang="zh-CN" sz="2100" dirty="0"/>
              <a:t>Computer hacker = criminal</a:t>
            </a:r>
          </a:p>
          <a:p>
            <a:pPr lvl="1" eaLnBrk="1" hangingPunct="1">
              <a:lnSpc>
                <a:spcPct val="80000"/>
              </a:lnSpc>
            </a:pPr>
            <a:r>
              <a:rPr lang="zh-CN" altLang="en-US" sz="2100" dirty="0"/>
              <a:t>黑客社区逐步缩减至安全领域</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6627" name="页脚占位符 4"/>
          <p:cNvSpPr>
            <a:spLocks noGrp="1"/>
          </p:cNvSpPr>
          <p:nvPr>
            <p:ph type="ftr" sz="quarter" idx="11"/>
          </p:nvPr>
        </p:nvSpPr>
        <p:spPr>
          <a:noFill/>
        </p:spPr>
        <p:txBody>
          <a:bodyPr/>
          <a:lstStyle/>
          <a:p>
            <a:endParaRPr lang="zh-CN" altLang="en-US"/>
          </a:p>
        </p:txBody>
      </p:sp>
      <p:sp>
        <p:nvSpPr>
          <p:cNvPr id="26628" name="灯片编号占位符 5"/>
          <p:cNvSpPr>
            <a:spLocks noGrp="1"/>
          </p:cNvSpPr>
          <p:nvPr>
            <p:ph type="sldNum" sz="quarter" idx="12"/>
          </p:nvPr>
        </p:nvSpPr>
        <p:spPr>
          <a:noFill/>
        </p:spPr>
        <p:txBody>
          <a:bodyPr/>
          <a:lstStyle/>
          <a:p>
            <a:fld id="{1B03C439-9388-4B47-ABED-B65673E16A5C}" type="slidenum">
              <a:rPr lang="en-US" altLang="zh-CN" smtClean="0"/>
              <a:pPr/>
              <a:t>21</a:t>
            </a:fld>
            <a:endParaRPr lang="en-US" altLang="zh-CN"/>
          </a:p>
        </p:txBody>
      </p:sp>
      <p:sp>
        <p:nvSpPr>
          <p:cNvPr id="26629" name="Rectangle 2"/>
          <p:cNvSpPr>
            <a:spLocks noGrp="1" noChangeArrowheads="1"/>
          </p:cNvSpPr>
          <p:nvPr>
            <p:ph type="title"/>
          </p:nvPr>
        </p:nvSpPr>
        <p:spPr>
          <a:xfrm>
            <a:off x="1691680" y="260648"/>
            <a:ext cx="8001000" cy="747936"/>
          </a:xfrm>
        </p:spPr>
        <p:txBody>
          <a:bodyPr/>
          <a:lstStyle/>
          <a:p>
            <a:pPr eaLnBrk="1" hangingPunct="1"/>
            <a:r>
              <a:rPr lang="en-US" altLang="zh-CN" dirty="0">
                <a:solidFill>
                  <a:schemeClr val="tx1"/>
                </a:solidFill>
              </a:rPr>
              <a:t>Kevin </a:t>
            </a:r>
            <a:r>
              <a:rPr lang="en-US" altLang="zh-CN" dirty="0" err="1">
                <a:solidFill>
                  <a:schemeClr val="tx1"/>
                </a:solidFill>
              </a:rPr>
              <a:t>Mitnick</a:t>
            </a:r>
            <a:endParaRPr lang="en-US" altLang="zh-CN" dirty="0">
              <a:solidFill>
                <a:schemeClr val="tx1"/>
              </a:solidFill>
            </a:endParaRPr>
          </a:p>
        </p:txBody>
      </p:sp>
      <p:sp>
        <p:nvSpPr>
          <p:cNvPr id="26630" name="Rectangle 3"/>
          <p:cNvSpPr>
            <a:spLocks noGrp="1" noChangeArrowheads="1"/>
          </p:cNvSpPr>
          <p:nvPr>
            <p:ph type="body" idx="1"/>
          </p:nvPr>
        </p:nvSpPr>
        <p:spPr>
          <a:xfrm>
            <a:off x="566738" y="1752600"/>
            <a:ext cx="8001000" cy="4196680"/>
          </a:xfrm>
        </p:spPr>
        <p:txBody>
          <a:bodyPr/>
          <a:lstStyle/>
          <a:p>
            <a:pPr eaLnBrk="1" hangingPunct="1">
              <a:lnSpc>
                <a:spcPct val="80000"/>
              </a:lnSpc>
            </a:pPr>
            <a:r>
              <a:rPr lang="en-US" altLang="zh-CN" sz="2400" dirty="0"/>
              <a:t>Kevin </a:t>
            </a:r>
            <a:r>
              <a:rPr lang="en-US" altLang="zh-CN" sz="2400" dirty="0" err="1"/>
              <a:t>Mitnick</a:t>
            </a:r>
            <a:r>
              <a:rPr lang="en-US" altLang="zh-CN" sz="2400" dirty="0"/>
              <a:t> (</a:t>
            </a:r>
            <a:r>
              <a:rPr lang="zh-CN" altLang="en-US" sz="2400" dirty="0"/>
              <a:t>凯文</a:t>
            </a:r>
            <a:r>
              <a:rPr lang="en-US" altLang="zh-CN" sz="2400" dirty="0">
                <a:latin typeface="Arial" charset="0"/>
              </a:rPr>
              <a:t>·</a:t>
            </a:r>
            <a:r>
              <a:rPr lang="zh-CN" altLang="en-US" sz="2400" dirty="0"/>
              <a:t>米特尼克</a:t>
            </a:r>
            <a:r>
              <a:rPr lang="en-US" altLang="zh-CN" sz="2400" dirty="0"/>
              <a:t>)</a:t>
            </a:r>
          </a:p>
          <a:p>
            <a:pPr lvl="1" eaLnBrk="1" hangingPunct="1">
              <a:lnSpc>
                <a:spcPct val="80000"/>
              </a:lnSpc>
            </a:pPr>
            <a:r>
              <a:rPr lang="en-US" altLang="zh-CN" sz="2000" dirty="0">
                <a:latin typeface="Arial" charset="0"/>
              </a:rPr>
              <a:t>“</a:t>
            </a:r>
            <a:r>
              <a:rPr lang="zh-CN" altLang="en-US" sz="2000" dirty="0"/>
              <a:t>世界头号黑客</a:t>
            </a:r>
            <a:r>
              <a:rPr lang="zh-CN" altLang="en-US" sz="2000" dirty="0">
                <a:latin typeface="Arial" charset="0"/>
              </a:rPr>
              <a:t>”</a:t>
            </a:r>
            <a:r>
              <a:rPr lang="en-US" altLang="zh-CN" sz="2000" dirty="0"/>
              <a:t>-</a:t>
            </a:r>
            <a:r>
              <a:rPr lang="zh-CN" altLang="en-US" sz="2000" dirty="0"/>
              <a:t>最具传奇色彩的黑客人物</a:t>
            </a:r>
            <a:endParaRPr lang="en-US" altLang="zh-CN" sz="2400" dirty="0"/>
          </a:p>
          <a:p>
            <a:pPr eaLnBrk="1" hangingPunct="1">
              <a:lnSpc>
                <a:spcPct val="80000"/>
              </a:lnSpc>
            </a:pPr>
            <a:endParaRPr lang="en-US" altLang="zh-CN" sz="2400" dirty="0"/>
          </a:p>
          <a:p>
            <a:pPr eaLnBrk="1" hangingPunct="1">
              <a:lnSpc>
                <a:spcPct val="80000"/>
              </a:lnSpc>
            </a:pPr>
            <a:r>
              <a:rPr lang="en-US" altLang="zh-CN" sz="2400" dirty="0"/>
              <a:t>Kevin</a:t>
            </a:r>
            <a:r>
              <a:rPr lang="zh-CN" altLang="en-US" sz="2400" dirty="0"/>
              <a:t>的传奇人生经历</a:t>
            </a:r>
          </a:p>
          <a:p>
            <a:pPr lvl="1" eaLnBrk="1" hangingPunct="1">
              <a:lnSpc>
                <a:spcPct val="80000"/>
              </a:lnSpc>
            </a:pPr>
            <a:r>
              <a:rPr lang="en-US" altLang="zh-CN" sz="2000" dirty="0"/>
              <a:t>1963</a:t>
            </a:r>
            <a:r>
              <a:rPr lang="zh-CN" altLang="en-US" sz="2000" dirty="0"/>
              <a:t>年出生洛杉矶，父母离异，没人管</a:t>
            </a:r>
          </a:p>
          <a:p>
            <a:pPr lvl="1" eaLnBrk="1" hangingPunct="1">
              <a:lnSpc>
                <a:spcPct val="80000"/>
              </a:lnSpc>
            </a:pPr>
            <a:r>
              <a:rPr lang="en-US" altLang="zh-CN" sz="2000" dirty="0"/>
              <a:t>4</a:t>
            </a:r>
            <a:r>
              <a:rPr lang="zh-CN" altLang="en-US" sz="2000" dirty="0"/>
              <a:t>岁：</a:t>
            </a:r>
            <a:r>
              <a:rPr lang="zh-CN" altLang="en-US" sz="2000" dirty="0">
                <a:latin typeface="Arial" charset="0"/>
              </a:rPr>
              <a:t>“</a:t>
            </a:r>
            <a:r>
              <a:rPr lang="zh-CN" altLang="en-US" sz="2000" dirty="0"/>
              <a:t>滑铁卢的拿破仑</a:t>
            </a:r>
            <a:r>
              <a:rPr lang="zh-CN" altLang="en-US" sz="2000" dirty="0">
                <a:latin typeface="Arial" charset="0"/>
              </a:rPr>
              <a:t>”</a:t>
            </a:r>
            <a:r>
              <a:rPr lang="zh-CN" altLang="en-US" sz="2000" dirty="0"/>
              <a:t>，</a:t>
            </a:r>
            <a:r>
              <a:rPr lang="en-US" altLang="zh-CN" sz="2000" dirty="0"/>
              <a:t>13</a:t>
            </a:r>
            <a:r>
              <a:rPr lang="zh-CN" altLang="en-US" sz="2000" dirty="0"/>
              <a:t>岁：业余无线电</a:t>
            </a:r>
            <a:endParaRPr lang="en-US" altLang="zh-CN" sz="2000" dirty="0"/>
          </a:p>
          <a:p>
            <a:pPr lvl="1" eaLnBrk="1" hangingPunct="1">
              <a:lnSpc>
                <a:spcPct val="80000"/>
              </a:lnSpc>
            </a:pPr>
            <a:r>
              <a:rPr lang="en-US" altLang="zh-CN" sz="2000" dirty="0"/>
              <a:t>13</a:t>
            </a:r>
            <a:r>
              <a:rPr lang="zh-CN" altLang="en-US" sz="2000" dirty="0"/>
              <a:t>岁</a:t>
            </a:r>
            <a:r>
              <a:rPr lang="zh-CN" altLang="zh-CN" sz="2000" dirty="0"/>
              <a:t>攻破洛杉矶的公交系统坐霸王车</a:t>
            </a:r>
            <a:endParaRPr lang="zh-CN" altLang="en-US" sz="2000" dirty="0"/>
          </a:p>
          <a:p>
            <a:pPr lvl="1" eaLnBrk="1" hangingPunct="1">
              <a:lnSpc>
                <a:spcPct val="80000"/>
              </a:lnSpc>
            </a:pPr>
            <a:r>
              <a:rPr lang="en-US" altLang="zh-CN" sz="2000" dirty="0"/>
              <a:t>1980(17</a:t>
            </a:r>
            <a:r>
              <a:rPr lang="zh-CN" altLang="en-US" sz="2000" dirty="0"/>
              <a:t>岁</a:t>
            </a:r>
            <a:r>
              <a:rPr lang="en-US" altLang="zh-CN" sz="2000" dirty="0"/>
              <a:t>)</a:t>
            </a:r>
            <a:r>
              <a:rPr lang="zh-CN" altLang="en-US" sz="2000" dirty="0"/>
              <a:t>：</a:t>
            </a:r>
            <a:r>
              <a:rPr lang="zh-CN" altLang="en-US" sz="2000" dirty="0">
                <a:latin typeface="Arial" charset="0"/>
              </a:rPr>
              <a:t>“</a:t>
            </a:r>
            <a:r>
              <a:rPr lang="zh-CN" altLang="en-US" sz="2000" dirty="0"/>
              <a:t>太平洋电话公司</a:t>
            </a:r>
            <a:r>
              <a:rPr lang="zh-CN" altLang="en-US" sz="2000" dirty="0">
                <a:latin typeface="Arial" charset="0"/>
              </a:rPr>
              <a:t>”</a:t>
            </a:r>
            <a:r>
              <a:rPr lang="zh-CN" altLang="en-US" sz="2000" dirty="0"/>
              <a:t> 、联邦调查局、</a:t>
            </a:r>
            <a:r>
              <a:rPr lang="en-US" altLang="zh-CN" sz="2000" dirty="0"/>
              <a:t>NSA</a:t>
            </a:r>
            <a:endParaRPr lang="zh-CN" altLang="en-US" sz="2000" dirty="0"/>
          </a:p>
          <a:p>
            <a:pPr lvl="2" eaLnBrk="1" hangingPunct="1">
              <a:lnSpc>
                <a:spcPct val="80000"/>
              </a:lnSpc>
            </a:pPr>
            <a:r>
              <a:rPr lang="zh-CN" altLang="en-US" sz="2000" dirty="0"/>
              <a:t>被</a:t>
            </a:r>
            <a:r>
              <a:rPr lang="en-US" altLang="zh-CN" sz="2000" dirty="0"/>
              <a:t>FBI</a:t>
            </a:r>
            <a:r>
              <a:rPr lang="zh-CN" altLang="en-US" sz="2000" dirty="0"/>
              <a:t>捕获，</a:t>
            </a:r>
            <a:r>
              <a:rPr lang="zh-CN" altLang="en-US" sz="2000" dirty="0">
                <a:latin typeface="Arial" charset="0"/>
              </a:rPr>
              <a:t>“</a:t>
            </a:r>
            <a:r>
              <a:rPr lang="zh-CN" altLang="en-US" sz="2000" dirty="0"/>
              <a:t>少年犯管教所</a:t>
            </a:r>
            <a:r>
              <a:rPr lang="zh-CN" altLang="en-US" sz="2000" dirty="0">
                <a:latin typeface="Arial" charset="0"/>
              </a:rPr>
              <a:t>”</a:t>
            </a:r>
            <a:endParaRPr lang="en-US" altLang="zh-CN" sz="2000" dirty="0"/>
          </a:p>
          <a:p>
            <a:pPr lvl="2" eaLnBrk="1" hangingPunct="1">
              <a:lnSpc>
                <a:spcPct val="80000"/>
              </a:lnSpc>
            </a:pPr>
            <a:r>
              <a:rPr lang="zh-CN" altLang="en-US" sz="2000" dirty="0"/>
              <a:t>全球第一名</a:t>
            </a:r>
            <a:r>
              <a:rPr lang="zh-CN" altLang="en-US" sz="2000" dirty="0">
                <a:latin typeface="Arial" charset="0"/>
              </a:rPr>
              <a:t>“</a:t>
            </a:r>
            <a:r>
              <a:rPr lang="zh-CN" altLang="en-US" sz="2000" dirty="0"/>
              <a:t>电脑网络少年犯</a:t>
            </a:r>
            <a:r>
              <a:rPr lang="zh-CN" altLang="en-US" sz="2000" dirty="0">
                <a:latin typeface="Arial" charset="0"/>
              </a:rPr>
              <a:t>”</a:t>
            </a:r>
            <a:endParaRPr lang="zh-CN" altLang="en-US" sz="2000" dirty="0"/>
          </a:p>
          <a:p>
            <a:pPr lvl="1" eaLnBrk="1" hangingPunct="1">
              <a:lnSpc>
                <a:spcPct val="80000"/>
              </a:lnSpc>
            </a:pPr>
            <a:r>
              <a:rPr lang="en-US" altLang="zh-CN" sz="2000" dirty="0"/>
              <a:t>1980-1988</a:t>
            </a:r>
            <a:r>
              <a:rPr lang="zh-CN" altLang="en-US" sz="2000" dirty="0"/>
              <a:t>：</a:t>
            </a:r>
            <a:r>
              <a:rPr lang="en-US" altLang="zh-CN" sz="2000" dirty="0"/>
              <a:t>N</a:t>
            </a:r>
            <a:r>
              <a:rPr lang="zh-CN" altLang="en-US" sz="2000" dirty="0"/>
              <a:t>家大公司（</a:t>
            </a:r>
            <a:r>
              <a:rPr lang="en-US" altLang="zh-CN" sz="2000" dirty="0"/>
              <a:t>Sun, Novell, SCO, </a:t>
            </a:r>
            <a:r>
              <a:rPr lang="zh-CN" altLang="en-US" sz="2000" dirty="0"/>
              <a:t>摩托罗拉</a:t>
            </a:r>
            <a:r>
              <a:rPr lang="en-US" altLang="zh-CN" sz="2000" dirty="0"/>
              <a:t>, </a:t>
            </a:r>
            <a:r>
              <a:rPr lang="zh-CN" altLang="en-US" sz="2000" dirty="0"/>
              <a:t>诺基亚</a:t>
            </a:r>
            <a:r>
              <a:rPr lang="en-US" altLang="zh-CN" sz="2000" dirty="0"/>
              <a:t>, NEC</a:t>
            </a:r>
            <a:r>
              <a:rPr lang="zh-CN" altLang="en-US" sz="2000" dirty="0"/>
              <a:t>）</a:t>
            </a:r>
          </a:p>
          <a:p>
            <a:pPr lvl="2" eaLnBrk="1" hangingPunct="1">
              <a:lnSpc>
                <a:spcPct val="80000"/>
              </a:lnSpc>
            </a:pPr>
            <a:r>
              <a:rPr lang="en-US" altLang="zh-CN" sz="2000" dirty="0"/>
              <a:t>1988: </a:t>
            </a:r>
            <a:r>
              <a:rPr lang="zh-CN" altLang="en-US" sz="2000" dirty="0"/>
              <a:t>再次被执法当局逮捕</a:t>
            </a:r>
            <a:r>
              <a:rPr lang="en-US" altLang="zh-CN" sz="2000" dirty="0"/>
              <a:t>, </a:t>
            </a:r>
            <a:r>
              <a:rPr lang="zh-CN" altLang="en-US" sz="2000" dirty="0"/>
              <a:t>判刑</a:t>
            </a:r>
            <a:r>
              <a:rPr lang="en-US" altLang="zh-CN" sz="2000" dirty="0"/>
              <a:t>12</a:t>
            </a:r>
            <a:r>
              <a:rPr lang="zh-CN" altLang="en-US" sz="2000" dirty="0"/>
              <a:t>个月</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7650" name="标题 1"/>
          <p:cNvSpPr>
            <a:spLocks noGrp="1"/>
          </p:cNvSpPr>
          <p:nvPr>
            <p:ph type="title"/>
          </p:nvPr>
        </p:nvSpPr>
        <p:spPr>
          <a:xfrm>
            <a:off x="1763688" y="260648"/>
            <a:ext cx="8001000" cy="675928"/>
          </a:xfrm>
        </p:spPr>
        <p:txBody>
          <a:bodyPr/>
          <a:lstStyle/>
          <a:p>
            <a:r>
              <a:rPr lang="en-US" altLang="zh-CN" dirty="0">
                <a:solidFill>
                  <a:schemeClr val="tx1"/>
                </a:solidFill>
              </a:rPr>
              <a:t>Kevin </a:t>
            </a:r>
            <a:r>
              <a:rPr lang="en-US" altLang="zh-CN" dirty="0" err="1">
                <a:solidFill>
                  <a:schemeClr val="tx1"/>
                </a:solidFill>
              </a:rPr>
              <a:t>Mitnick</a:t>
            </a:r>
            <a:r>
              <a:rPr lang="en-US" altLang="zh-CN" dirty="0">
                <a:solidFill>
                  <a:schemeClr val="tx1"/>
                </a:solidFill>
              </a:rPr>
              <a:t> (2)</a:t>
            </a:r>
            <a:endParaRPr lang="zh-CN" altLang="en-US" dirty="0"/>
          </a:p>
        </p:txBody>
      </p:sp>
      <p:sp>
        <p:nvSpPr>
          <p:cNvPr id="27651" name="内容占位符 2"/>
          <p:cNvSpPr>
            <a:spLocks noGrp="1"/>
          </p:cNvSpPr>
          <p:nvPr>
            <p:ph idx="1"/>
          </p:nvPr>
        </p:nvSpPr>
        <p:spPr>
          <a:xfrm>
            <a:off x="566738" y="1752600"/>
            <a:ext cx="8397750" cy="4412704"/>
          </a:xfrm>
        </p:spPr>
        <p:txBody>
          <a:bodyPr/>
          <a:lstStyle/>
          <a:p>
            <a:pPr eaLnBrk="1" hangingPunct="1">
              <a:lnSpc>
                <a:spcPct val="80000"/>
              </a:lnSpc>
            </a:pPr>
            <a:r>
              <a:rPr lang="en-US" altLang="zh-CN" sz="2400" dirty="0"/>
              <a:t>1992: </a:t>
            </a:r>
            <a:r>
              <a:rPr lang="zh-CN" altLang="en-US" sz="2400" dirty="0"/>
              <a:t>结识一位神秘黑客朋友，埃里克</a:t>
            </a:r>
            <a:endParaRPr lang="en-US" altLang="zh-CN" sz="2400" dirty="0"/>
          </a:p>
          <a:p>
            <a:pPr eaLnBrk="1" hangingPunct="1">
              <a:lnSpc>
                <a:spcPct val="80000"/>
              </a:lnSpc>
            </a:pPr>
            <a:r>
              <a:rPr lang="en-US" altLang="zh-CN" sz="2400" dirty="0"/>
              <a:t>1993: </a:t>
            </a:r>
            <a:r>
              <a:rPr lang="zh-CN" altLang="en-US" sz="2400" dirty="0"/>
              <a:t>侵入太平洋贝尔与</a:t>
            </a:r>
            <a:r>
              <a:rPr lang="en-US" altLang="zh-CN" sz="2400" dirty="0"/>
              <a:t>GTE</a:t>
            </a:r>
            <a:r>
              <a:rPr lang="zh-CN" altLang="en-US" sz="2400" dirty="0"/>
              <a:t>电话网、</a:t>
            </a:r>
            <a:r>
              <a:rPr lang="en-US" altLang="zh-CN" sz="2400" dirty="0" err="1"/>
              <a:t>Pactel</a:t>
            </a:r>
            <a:r>
              <a:rPr lang="zh-CN" altLang="en-US" sz="2400" dirty="0"/>
              <a:t>移动网络，监听</a:t>
            </a:r>
            <a:r>
              <a:rPr lang="en-US" altLang="zh-CN" sz="2400" dirty="0"/>
              <a:t>FBI</a:t>
            </a:r>
            <a:r>
              <a:rPr lang="zh-CN" altLang="en-US" sz="2400" dirty="0"/>
              <a:t>特工电话记录</a:t>
            </a:r>
            <a:r>
              <a:rPr lang="en-US" altLang="zh-CN" sz="2400" dirty="0"/>
              <a:t>, </a:t>
            </a:r>
            <a:r>
              <a:rPr lang="zh-CN" altLang="en-US" sz="2400" dirty="0"/>
              <a:t>在</a:t>
            </a:r>
            <a:r>
              <a:rPr lang="en-US" altLang="zh-CN" sz="2400" dirty="0"/>
              <a:t>FBI</a:t>
            </a:r>
            <a:r>
              <a:rPr lang="zh-CN" altLang="en-US" sz="2400" dirty="0"/>
              <a:t>发布逮捕令后开始逃亡</a:t>
            </a:r>
          </a:p>
          <a:p>
            <a:pPr eaLnBrk="1" hangingPunct="1">
              <a:lnSpc>
                <a:spcPct val="80000"/>
              </a:lnSpc>
            </a:pPr>
            <a:r>
              <a:rPr lang="en-US" altLang="zh-CN" sz="2400" dirty="0"/>
              <a:t>1994: </a:t>
            </a:r>
            <a:r>
              <a:rPr lang="zh-CN" altLang="en-US" sz="2400" dirty="0"/>
              <a:t>攻击圣地亚哥超级计算机中心，激怒日籍安全专家下村勉，</a:t>
            </a:r>
            <a:r>
              <a:rPr lang="en-US" altLang="zh-CN" sz="2400" dirty="0"/>
              <a:t>1995</a:t>
            </a:r>
            <a:r>
              <a:rPr lang="zh-CN" altLang="en-US" sz="2400" dirty="0"/>
              <a:t>年下村勉协助</a:t>
            </a:r>
            <a:r>
              <a:rPr lang="en-US" altLang="zh-CN" sz="2400" dirty="0"/>
              <a:t>FBI</a:t>
            </a:r>
            <a:r>
              <a:rPr lang="zh-CN" altLang="en-US" sz="2400" dirty="0"/>
              <a:t>追踪并抓捕</a:t>
            </a:r>
            <a:r>
              <a:rPr lang="en-US" altLang="zh-CN" sz="2400" dirty="0"/>
              <a:t>Kevin</a:t>
            </a:r>
          </a:p>
          <a:p>
            <a:pPr lvl="1" eaLnBrk="1" hangingPunct="1">
              <a:lnSpc>
                <a:spcPct val="80000"/>
              </a:lnSpc>
            </a:pPr>
            <a:r>
              <a:rPr lang="zh-CN" altLang="en-US" sz="2000" dirty="0"/>
              <a:t>下村勉</a:t>
            </a:r>
            <a:r>
              <a:rPr lang="en-US" altLang="zh-CN" sz="2000" dirty="0"/>
              <a:t>&amp;</a:t>
            </a:r>
            <a:r>
              <a:rPr lang="zh-CN" altLang="en-US" sz="2000" dirty="0"/>
              <a:t>马科夫</a:t>
            </a:r>
            <a:r>
              <a:rPr lang="en-US" altLang="zh-CN" sz="2000" dirty="0"/>
              <a:t>: Takedown</a:t>
            </a:r>
            <a:r>
              <a:rPr lang="zh-CN" altLang="en-US" sz="2000" dirty="0"/>
              <a:t>（抓捕到案）</a:t>
            </a:r>
            <a:endParaRPr lang="en-US" altLang="zh-CN" sz="2000" dirty="0"/>
          </a:p>
          <a:p>
            <a:pPr eaLnBrk="1" hangingPunct="1">
              <a:lnSpc>
                <a:spcPct val="80000"/>
              </a:lnSpc>
            </a:pPr>
            <a:r>
              <a:rPr lang="en-US" altLang="zh-CN" sz="2400" dirty="0"/>
              <a:t>1995-2000: </a:t>
            </a:r>
            <a:r>
              <a:rPr lang="zh-CN" altLang="en-US" sz="2400" dirty="0"/>
              <a:t>入狱</a:t>
            </a:r>
            <a:r>
              <a:rPr lang="en-US" altLang="zh-CN" sz="2400" dirty="0"/>
              <a:t>4</a:t>
            </a:r>
            <a:r>
              <a:rPr lang="zh-CN" altLang="en-US" sz="2400" dirty="0"/>
              <a:t>年半，被禁止使用任何电子设备，禁止打电话，监狱内的电话飞客活动</a:t>
            </a:r>
            <a:endParaRPr lang="en-US" altLang="zh-CN" sz="2400" dirty="0"/>
          </a:p>
          <a:p>
            <a:pPr lvl="1" eaLnBrk="1" hangingPunct="1">
              <a:lnSpc>
                <a:spcPct val="80000"/>
              </a:lnSpc>
            </a:pPr>
            <a:r>
              <a:rPr lang="zh-CN" altLang="en-US" sz="2000" dirty="0"/>
              <a:t>遭遇司法不公，引发</a:t>
            </a:r>
            <a:r>
              <a:rPr lang="en-US" altLang="zh-CN" sz="2000" dirty="0"/>
              <a:t>Free Kevin</a:t>
            </a:r>
            <a:r>
              <a:rPr lang="zh-CN" altLang="en-US" sz="2000" dirty="0"/>
              <a:t>运动</a:t>
            </a:r>
            <a:endParaRPr lang="en-US" altLang="zh-CN" sz="2000" dirty="0"/>
          </a:p>
          <a:p>
            <a:pPr lvl="1" eaLnBrk="1" hangingPunct="1">
              <a:lnSpc>
                <a:spcPct val="80000"/>
              </a:lnSpc>
            </a:pPr>
            <a:r>
              <a:rPr lang="en-US" altLang="zh-CN" sz="2000" dirty="0"/>
              <a:t>2600</a:t>
            </a:r>
            <a:r>
              <a:rPr lang="zh-CN" altLang="en-US" sz="2000" dirty="0"/>
              <a:t>杂志</a:t>
            </a:r>
            <a:r>
              <a:rPr lang="en-US" altLang="zh-CN" sz="2000" dirty="0"/>
              <a:t>: Freedom Downtime</a:t>
            </a:r>
            <a:r>
              <a:rPr lang="zh-CN" altLang="en-US" sz="2000" dirty="0"/>
              <a:t>（自由停工期）</a:t>
            </a:r>
          </a:p>
          <a:p>
            <a:pPr eaLnBrk="1" hangingPunct="1">
              <a:lnSpc>
                <a:spcPct val="80000"/>
              </a:lnSpc>
            </a:pPr>
            <a:r>
              <a:rPr lang="en-US" altLang="zh-CN" sz="2400" dirty="0"/>
              <a:t>2000</a:t>
            </a:r>
            <a:r>
              <a:rPr lang="zh-CN" altLang="en-US" sz="2400" dirty="0"/>
              <a:t>年</a:t>
            </a:r>
            <a:r>
              <a:rPr lang="en-US" altLang="zh-CN" sz="2400" dirty="0"/>
              <a:t>1</a:t>
            </a:r>
            <a:r>
              <a:rPr lang="zh-CN" altLang="en-US" sz="2400" dirty="0"/>
              <a:t>月出狱，改过自新，从事安全咨询工作</a:t>
            </a:r>
            <a:endParaRPr lang="en-US" altLang="zh-CN" sz="2400" dirty="0"/>
          </a:p>
          <a:p>
            <a:pPr eaLnBrk="1" hangingPunct="1">
              <a:lnSpc>
                <a:spcPct val="80000"/>
              </a:lnSpc>
            </a:pPr>
            <a:r>
              <a:rPr lang="zh-CN" altLang="en-US" sz="2400" dirty="0"/>
              <a:t>出版畅销书：欺骗的艺术、入侵的艺术</a:t>
            </a:r>
            <a:endParaRPr lang="en-US" altLang="zh-CN" sz="2400" dirty="0"/>
          </a:p>
          <a:p>
            <a:pPr eaLnBrk="1" hangingPunct="1">
              <a:lnSpc>
                <a:spcPct val="80000"/>
              </a:lnSpc>
            </a:pPr>
            <a:r>
              <a:rPr lang="en-US" altLang="zh-CN" sz="2400" dirty="0"/>
              <a:t>2011</a:t>
            </a:r>
            <a:r>
              <a:rPr lang="zh-CN" altLang="en-US" sz="2400" dirty="0"/>
              <a:t>年</a:t>
            </a:r>
            <a:r>
              <a:rPr lang="en-US" altLang="zh-CN" sz="2400" dirty="0"/>
              <a:t>8</a:t>
            </a:r>
            <a:r>
              <a:rPr lang="zh-CN" altLang="en-US" sz="2400" dirty="0"/>
              <a:t>月：出版自传</a:t>
            </a:r>
            <a:r>
              <a:rPr lang="en-US" altLang="zh-CN" sz="2400" dirty="0"/>
              <a:t>“</a:t>
            </a:r>
            <a:r>
              <a:rPr lang="en-US" altLang="en-US" sz="2400" dirty="0"/>
              <a:t>线上的幽灵</a:t>
            </a:r>
            <a:r>
              <a:rPr lang="zh-CN" altLang="en-US" sz="2400" dirty="0"/>
              <a:t>：</a:t>
            </a:r>
            <a:r>
              <a:rPr lang="en-US" altLang="en-US" sz="2400" dirty="0" err="1"/>
              <a:t>世界头号通缉黑客传奇</a:t>
            </a:r>
            <a:r>
              <a:rPr lang="en-US" altLang="zh-CN" sz="2400" dirty="0"/>
              <a:t>” </a:t>
            </a:r>
            <a:endParaRPr lang="zh-CN" altLang="en-US" sz="4000" dirty="0"/>
          </a:p>
        </p:txBody>
      </p:sp>
      <p:sp>
        <p:nvSpPr>
          <p:cNvPr id="27653" name="页脚占位符 4"/>
          <p:cNvSpPr>
            <a:spLocks noGrp="1"/>
          </p:cNvSpPr>
          <p:nvPr>
            <p:ph type="ftr" sz="quarter" idx="11"/>
          </p:nvPr>
        </p:nvSpPr>
        <p:spPr>
          <a:noFill/>
        </p:spPr>
        <p:txBody>
          <a:bodyPr/>
          <a:lstStyle/>
          <a:p>
            <a:endParaRPr lang="zh-CN" altLang="en-US"/>
          </a:p>
        </p:txBody>
      </p:sp>
      <p:sp>
        <p:nvSpPr>
          <p:cNvPr id="27654" name="灯片编号占位符 5"/>
          <p:cNvSpPr>
            <a:spLocks noGrp="1"/>
          </p:cNvSpPr>
          <p:nvPr>
            <p:ph type="sldNum" sz="quarter" idx="12"/>
          </p:nvPr>
        </p:nvSpPr>
        <p:spPr>
          <a:noFill/>
        </p:spPr>
        <p:txBody>
          <a:bodyPr/>
          <a:lstStyle/>
          <a:p>
            <a:fld id="{36D2EF41-730E-41F1-9C4B-2D7768F2DE29}" type="slidenum">
              <a:rPr lang="en-US" altLang="zh-CN" smtClean="0"/>
              <a:pPr/>
              <a:t>22</a:t>
            </a:fld>
            <a:endParaRPr lang="en-US" altLang="zh-CN"/>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ph type="title"/>
          </p:nvPr>
        </p:nvSpPr>
        <p:spPr>
          <a:xfrm>
            <a:off x="1835696" y="260648"/>
            <a:ext cx="8001000" cy="531912"/>
          </a:xfrm>
        </p:spPr>
        <p:txBody>
          <a:bodyPr/>
          <a:lstStyle/>
          <a:p>
            <a:r>
              <a:rPr lang="zh-CN" altLang="en-US" dirty="0"/>
              <a:t>线上的幽灵</a:t>
            </a:r>
          </a:p>
        </p:txBody>
      </p:sp>
      <p:sp>
        <p:nvSpPr>
          <p:cNvPr id="3" name="内容占位符 2"/>
          <p:cNvSpPr>
            <a:spLocks noGrp="1"/>
          </p:cNvSpPr>
          <p:nvPr>
            <p:ph idx="1"/>
          </p:nvPr>
        </p:nvSpPr>
        <p:spPr/>
        <p:txBody>
          <a:bodyPr/>
          <a:lstStyle/>
          <a:p>
            <a:endParaRPr lang="zh-CN" altLang="en-US" dirty="0"/>
          </a:p>
        </p:txBody>
      </p:sp>
      <p:sp>
        <p:nvSpPr>
          <p:cNvPr id="4" name="页脚占位符 3"/>
          <p:cNvSpPr>
            <a:spLocks noGrp="1"/>
          </p:cNvSpPr>
          <p:nvPr>
            <p:ph type="ftr" sz="quarter" idx="11"/>
          </p:nvPr>
        </p:nvSpPr>
        <p:spPr/>
        <p:txBody>
          <a:bodyPr/>
          <a:lstStyle/>
          <a:p>
            <a:pPr>
              <a:defRPr/>
            </a:pPr>
            <a:endParaRPr lang="zh-CN" altLang="en-US" dirty="0"/>
          </a:p>
        </p:txBody>
      </p:sp>
      <p:sp>
        <p:nvSpPr>
          <p:cNvPr id="5" name="灯片编号占位符 4"/>
          <p:cNvSpPr>
            <a:spLocks noGrp="1"/>
          </p:cNvSpPr>
          <p:nvPr>
            <p:ph type="sldNum" sz="quarter" idx="12"/>
          </p:nvPr>
        </p:nvSpPr>
        <p:spPr/>
        <p:txBody>
          <a:bodyPr/>
          <a:lstStyle/>
          <a:p>
            <a:pPr>
              <a:defRPr/>
            </a:pPr>
            <a:fld id="{47D22251-280C-465C-99E6-6A8AAA327959}" type="slidenum">
              <a:rPr lang="en-US" altLang="zh-CN" smtClean="0"/>
              <a:pPr>
                <a:defRPr/>
              </a:pPr>
              <a:t>23</a:t>
            </a:fld>
            <a:endParaRPr lang="en-US" altLang="zh-CN"/>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35896" y="1586730"/>
            <a:ext cx="4857750" cy="4829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6997" y="1586730"/>
            <a:ext cx="3278899" cy="49183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527709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8675" name="页脚占位符 4"/>
          <p:cNvSpPr>
            <a:spLocks noGrp="1"/>
          </p:cNvSpPr>
          <p:nvPr>
            <p:ph type="ftr" sz="quarter" idx="11"/>
          </p:nvPr>
        </p:nvSpPr>
        <p:spPr>
          <a:noFill/>
        </p:spPr>
        <p:txBody>
          <a:bodyPr/>
          <a:lstStyle/>
          <a:p>
            <a:endParaRPr lang="zh-CN" altLang="en-US"/>
          </a:p>
        </p:txBody>
      </p:sp>
      <p:sp>
        <p:nvSpPr>
          <p:cNvPr id="28676" name="灯片编号占位符 5"/>
          <p:cNvSpPr>
            <a:spLocks noGrp="1"/>
          </p:cNvSpPr>
          <p:nvPr>
            <p:ph type="sldNum" sz="quarter" idx="12"/>
          </p:nvPr>
        </p:nvSpPr>
        <p:spPr>
          <a:noFill/>
        </p:spPr>
        <p:txBody>
          <a:bodyPr/>
          <a:lstStyle/>
          <a:p>
            <a:fld id="{C8AFDB3B-2E0E-4646-B52D-E38BA73E663D}" type="slidenum">
              <a:rPr lang="en-US" altLang="zh-CN" smtClean="0"/>
              <a:pPr/>
              <a:t>24</a:t>
            </a:fld>
            <a:endParaRPr lang="en-US" altLang="zh-CN"/>
          </a:p>
        </p:txBody>
      </p:sp>
      <p:sp>
        <p:nvSpPr>
          <p:cNvPr id="28677" name="Rectangle 2"/>
          <p:cNvSpPr>
            <a:spLocks noGrp="1" noChangeArrowheads="1"/>
          </p:cNvSpPr>
          <p:nvPr>
            <p:ph type="title"/>
          </p:nvPr>
        </p:nvSpPr>
        <p:spPr>
          <a:xfrm>
            <a:off x="1691680" y="260648"/>
            <a:ext cx="8001000" cy="675928"/>
          </a:xfrm>
        </p:spPr>
        <p:txBody>
          <a:bodyPr/>
          <a:lstStyle/>
          <a:p>
            <a:pPr eaLnBrk="1" hangingPunct="1"/>
            <a:r>
              <a:rPr lang="zh-CN" altLang="en-US" dirty="0"/>
              <a:t>黑客道“现代史” </a:t>
            </a:r>
            <a:endParaRPr lang="zh-CN" altLang="en-US" dirty="0">
              <a:solidFill>
                <a:schemeClr val="tx1"/>
              </a:solidFill>
            </a:endParaRPr>
          </a:p>
        </p:txBody>
      </p:sp>
      <p:sp>
        <p:nvSpPr>
          <p:cNvPr id="28678" name="Rectangle 3"/>
          <p:cNvSpPr>
            <a:spLocks noGrp="1" noChangeArrowheads="1"/>
          </p:cNvSpPr>
          <p:nvPr>
            <p:ph type="body" idx="1"/>
          </p:nvPr>
        </p:nvSpPr>
        <p:spPr>
          <a:xfrm>
            <a:off x="566738" y="1752600"/>
            <a:ext cx="8325742" cy="4413250"/>
          </a:xfrm>
        </p:spPr>
        <p:txBody>
          <a:bodyPr/>
          <a:lstStyle/>
          <a:p>
            <a:pPr eaLnBrk="1" hangingPunct="1">
              <a:lnSpc>
                <a:spcPct val="80000"/>
              </a:lnSpc>
            </a:pPr>
            <a:r>
              <a:rPr lang="en-US" altLang="zh-CN" sz="2400" dirty="0"/>
              <a:t>1988</a:t>
            </a:r>
            <a:r>
              <a:rPr lang="zh-CN" altLang="en-US" sz="2400" dirty="0"/>
              <a:t>年</a:t>
            </a:r>
            <a:r>
              <a:rPr lang="en-US" altLang="zh-CN" sz="2400" dirty="0"/>
              <a:t>Morris</a:t>
            </a:r>
            <a:r>
              <a:rPr lang="zh-CN" altLang="en-US" sz="2400" dirty="0"/>
              <a:t>蠕虫爆发</a:t>
            </a:r>
            <a:r>
              <a:rPr lang="en-US" altLang="zh-CN" sz="2400" dirty="0"/>
              <a:t>-RTM: Robert T.</a:t>
            </a:r>
            <a:r>
              <a:rPr lang="en-US" altLang="zh-CN" sz="2800" dirty="0"/>
              <a:t> </a:t>
            </a:r>
            <a:r>
              <a:rPr lang="en-US" altLang="zh-CN" sz="2400" dirty="0"/>
              <a:t>Morris </a:t>
            </a:r>
          </a:p>
          <a:p>
            <a:pPr lvl="1" eaLnBrk="1" hangingPunct="1">
              <a:lnSpc>
                <a:spcPct val="80000"/>
              </a:lnSpc>
            </a:pPr>
            <a:r>
              <a:rPr lang="zh-CN" altLang="en-US" sz="2000" dirty="0"/>
              <a:t>分水岭事件</a:t>
            </a:r>
          </a:p>
          <a:p>
            <a:pPr lvl="1" eaLnBrk="1" hangingPunct="1">
              <a:lnSpc>
                <a:spcPct val="80000"/>
              </a:lnSpc>
            </a:pPr>
            <a:r>
              <a:rPr lang="zh-CN" altLang="en-US" sz="2000" dirty="0"/>
              <a:t>催生</a:t>
            </a:r>
            <a:r>
              <a:rPr lang="en-US" altLang="zh-CN" sz="2000" dirty="0"/>
              <a:t>CERT</a:t>
            </a:r>
            <a:r>
              <a:rPr lang="zh-CN" altLang="en-US" sz="2000" dirty="0"/>
              <a:t>机构</a:t>
            </a:r>
            <a:r>
              <a:rPr lang="en-US" altLang="zh-CN" sz="2000" dirty="0"/>
              <a:t>/FIRST</a:t>
            </a:r>
            <a:r>
              <a:rPr lang="zh-CN" altLang="en-US" sz="2000" dirty="0"/>
              <a:t>组织</a:t>
            </a:r>
            <a:endParaRPr lang="en-US" altLang="zh-CN" sz="2000" dirty="0"/>
          </a:p>
          <a:p>
            <a:pPr eaLnBrk="1" hangingPunct="1">
              <a:lnSpc>
                <a:spcPct val="80000"/>
              </a:lnSpc>
            </a:pPr>
            <a:r>
              <a:rPr lang="zh-CN" altLang="en-US" sz="2400" dirty="0"/>
              <a:t>互联网进入与安全威胁共舞的时代</a:t>
            </a:r>
            <a:endParaRPr lang="en-US" altLang="zh-CN" sz="2400" dirty="0"/>
          </a:p>
          <a:p>
            <a:pPr lvl="1" eaLnBrk="1" hangingPunct="1">
              <a:lnSpc>
                <a:spcPct val="80000"/>
              </a:lnSpc>
            </a:pPr>
            <a:r>
              <a:rPr lang="zh-CN" altLang="en-US" sz="2000" dirty="0"/>
              <a:t>缓冲区溢出攻击技术广泛传播与应用</a:t>
            </a:r>
          </a:p>
          <a:p>
            <a:pPr lvl="1" eaLnBrk="1" hangingPunct="1">
              <a:lnSpc>
                <a:spcPct val="80000"/>
              </a:lnSpc>
            </a:pPr>
            <a:r>
              <a:rPr lang="en-US" altLang="zh-CN" sz="2000" dirty="0"/>
              <a:t>2000: Yahoo</a:t>
            </a:r>
            <a:r>
              <a:rPr lang="zh-CN" altLang="en-US" sz="2000" dirty="0"/>
              <a:t>、亚马逊、</a:t>
            </a:r>
            <a:r>
              <a:rPr lang="en-US" altLang="zh-CN" sz="2000" dirty="0"/>
              <a:t>CNN</a:t>
            </a:r>
            <a:r>
              <a:rPr lang="zh-CN" altLang="en-US" sz="2000" dirty="0"/>
              <a:t>等门户网站被</a:t>
            </a:r>
            <a:r>
              <a:rPr lang="en-US" altLang="zh-CN" sz="2000" dirty="0" err="1"/>
              <a:t>DDoS</a:t>
            </a:r>
            <a:r>
              <a:rPr lang="zh-CN" altLang="en-US" sz="2000" dirty="0"/>
              <a:t>攻击</a:t>
            </a:r>
          </a:p>
          <a:p>
            <a:pPr lvl="1" eaLnBrk="1" hangingPunct="1">
              <a:lnSpc>
                <a:spcPct val="80000"/>
              </a:lnSpc>
            </a:pPr>
            <a:r>
              <a:rPr lang="en-US" altLang="zh-CN" sz="2000" dirty="0"/>
              <a:t>2001-2004: Windows</a:t>
            </a:r>
            <a:r>
              <a:rPr lang="zh-CN" altLang="en-US" sz="2000" dirty="0"/>
              <a:t>平台上的蠕虫频繁</a:t>
            </a:r>
            <a:r>
              <a:rPr lang="en-US" altLang="zh-CN" sz="2000" dirty="0"/>
              <a:t>: Code Red, Blaster, Slammer, </a:t>
            </a:r>
            <a:r>
              <a:rPr lang="en-US" altLang="zh-CN" sz="2000" dirty="0" err="1"/>
              <a:t>Sasser</a:t>
            </a:r>
            <a:r>
              <a:rPr lang="en-US" altLang="zh-CN" sz="2000" dirty="0"/>
              <a:t>, etc.</a:t>
            </a:r>
          </a:p>
          <a:p>
            <a:pPr lvl="1" eaLnBrk="1" hangingPunct="1">
              <a:lnSpc>
                <a:spcPct val="80000"/>
              </a:lnSpc>
            </a:pPr>
            <a:r>
              <a:rPr lang="en-US" altLang="zh-CN" sz="2000" dirty="0"/>
              <a:t>2005-: </a:t>
            </a:r>
            <a:r>
              <a:rPr lang="zh-CN" altLang="en-US" sz="2000" dirty="0"/>
              <a:t>地下经济利益驱动的黑客行为盛行</a:t>
            </a:r>
            <a:endParaRPr lang="en-US" altLang="zh-CN" sz="2000" dirty="0"/>
          </a:p>
          <a:p>
            <a:pPr eaLnBrk="1" hangingPunct="1">
              <a:lnSpc>
                <a:spcPct val="80000"/>
              </a:lnSpc>
            </a:pPr>
            <a:r>
              <a:rPr lang="en-US" altLang="zh-CN" sz="2400" dirty="0"/>
              <a:t>1990s: </a:t>
            </a:r>
            <a:r>
              <a:rPr lang="zh-CN" altLang="en-US" sz="2400" dirty="0"/>
              <a:t>计算机安全产业的形成</a:t>
            </a:r>
          </a:p>
          <a:p>
            <a:pPr lvl="1" eaLnBrk="1" hangingPunct="1">
              <a:lnSpc>
                <a:spcPct val="80000"/>
              </a:lnSpc>
            </a:pPr>
            <a:r>
              <a:rPr lang="zh-CN" altLang="en-US" sz="1800" dirty="0"/>
              <a:t>防火墙</a:t>
            </a:r>
            <a:r>
              <a:rPr lang="en-US" altLang="zh-CN" sz="1800" dirty="0"/>
              <a:t>: DEC(FW product 1991), </a:t>
            </a:r>
            <a:r>
              <a:rPr lang="en-US" altLang="zh-CN" sz="1800" dirty="0" err="1"/>
              <a:t>CheckPoint</a:t>
            </a:r>
            <a:r>
              <a:rPr lang="en-US" altLang="zh-CN" sz="1800" dirty="0"/>
              <a:t>(1993)</a:t>
            </a:r>
          </a:p>
          <a:p>
            <a:pPr lvl="1" eaLnBrk="1" hangingPunct="1">
              <a:lnSpc>
                <a:spcPct val="80000"/>
              </a:lnSpc>
            </a:pPr>
            <a:r>
              <a:rPr lang="zh-CN" altLang="en-US" sz="1800" dirty="0"/>
              <a:t>入侵检测</a:t>
            </a:r>
            <a:r>
              <a:rPr lang="en-US" altLang="zh-CN" sz="1800" dirty="0"/>
              <a:t>: Wheel Group(1994), ISS(1994)</a:t>
            </a:r>
          </a:p>
          <a:p>
            <a:pPr lvl="1" eaLnBrk="1" hangingPunct="1">
              <a:lnSpc>
                <a:spcPct val="80000"/>
              </a:lnSpc>
            </a:pPr>
            <a:r>
              <a:rPr lang="zh-CN" altLang="en-US" sz="1800" dirty="0"/>
              <a:t>防病毒</a:t>
            </a:r>
            <a:r>
              <a:rPr lang="en-US" altLang="zh-CN" sz="1800" dirty="0"/>
              <a:t>: McAfee (1987), Symantec(1990 Norton), Kaspersky(1997</a:t>
            </a:r>
            <a:r>
              <a:rPr lang="en-US" altLang="zh-CN" sz="2000" dirty="0"/>
              <a:t>)</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9699" name="页脚占位符 4"/>
          <p:cNvSpPr>
            <a:spLocks noGrp="1"/>
          </p:cNvSpPr>
          <p:nvPr>
            <p:ph type="ftr" sz="quarter" idx="11"/>
          </p:nvPr>
        </p:nvSpPr>
        <p:spPr>
          <a:noFill/>
        </p:spPr>
        <p:txBody>
          <a:bodyPr/>
          <a:lstStyle/>
          <a:p>
            <a:endParaRPr lang="zh-CN" altLang="en-US"/>
          </a:p>
        </p:txBody>
      </p:sp>
      <p:sp>
        <p:nvSpPr>
          <p:cNvPr id="29700" name="灯片编号占位符 5"/>
          <p:cNvSpPr>
            <a:spLocks noGrp="1"/>
          </p:cNvSpPr>
          <p:nvPr>
            <p:ph type="sldNum" sz="quarter" idx="12"/>
          </p:nvPr>
        </p:nvSpPr>
        <p:spPr>
          <a:noFill/>
        </p:spPr>
        <p:txBody>
          <a:bodyPr/>
          <a:lstStyle/>
          <a:p>
            <a:fld id="{44D38F6F-3C60-431B-BBE6-9BCE9982EB35}" type="slidenum">
              <a:rPr lang="en-US" altLang="zh-CN" smtClean="0"/>
              <a:pPr/>
              <a:t>25</a:t>
            </a:fld>
            <a:endParaRPr lang="en-US" altLang="zh-CN"/>
          </a:p>
        </p:txBody>
      </p:sp>
      <p:sp>
        <p:nvSpPr>
          <p:cNvPr id="29701" name="Rectangle 2"/>
          <p:cNvSpPr>
            <a:spLocks noGrp="1" noChangeArrowheads="1"/>
          </p:cNvSpPr>
          <p:nvPr>
            <p:ph type="title"/>
          </p:nvPr>
        </p:nvSpPr>
        <p:spPr>
          <a:xfrm>
            <a:off x="1547664" y="332656"/>
            <a:ext cx="8001000" cy="603920"/>
          </a:xfrm>
        </p:spPr>
        <p:txBody>
          <a:bodyPr/>
          <a:lstStyle/>
          <a:p>
            <a:pPr eaLnBrk="1" hangingPunct="1"/>
            <a:r>
              <a:rPr lang="zh-CN" altLang="en-US" dirty="0"/>
              <a:t>中国的黑客道发展史</a:t>
            </a:r>
            <a:r>
              <a:rPr lang="en-US" altLang="zh-CN" dirty="0"/>
              <a:t>-</a:t>
            </a:r>
            <a:r>
              <a:rPr lang="zh-CN" altLang="en-US" dirty="0"/>
              <a:t>史前期</a:t>
            </a:r>
          </a:p>
        </p:txBody>
      </p:sp>
      <p:sp>
        <p:nvSpPr>
          <p:cNvPr id="29702" name="Rectangle 3"/>
          <p:cNvSpPr>
            <a:spLocks noGrp="1" noChangeArrowheads="1"/>
          </p:cNvSpPr>
          <p:nvPr>
            <p:ph type="body" idx="1"/>
          </p:nvPr>
        </p:nvSpPr>
        <p:spPr/>
        <p:txBody>
          <a:bodyPr/>
          <a:lstStyle/>
          <a:p>
            <a:pPr eaLnBrk="1" hangingPunct="1">
              <a:lnSpc>
                <a:spcPct val="90000"/>
              </a:lnSpc>
            </a:pPr>
            <a:r>
              <a:rPr lang="zh-CN" altLang="en-US" sz="2800" dirty="0">
                <a:latin typeface="Arial" charset="0"/>
              </a:rPr>
              <a:t>漫长的史前期</a:t>
            </a:r>
            <a:r>
              <a:rPr lang="en-US" altLang="zh-CN" sz="2800" dirty="0">
                <a:latin typeface="Arial" charset="0"/>
              </a:rPr>
              <a:t>(1956-1994)</a:t>
            </a:r>
            <a:endParaRPr lang="zh-CN" altLang="en-US" sz="2800" dirty="0"/>
          </a:p>
          <a:p>
            <a:pPr lvl="1" eaLnBrk="1" hangingPunct="1">
              <a:lnSpc>
                <a:spcPct val="90000"/>
              </a:lnSpc>
            </a:pPr>
            <a:r>
              <a:rPr lang="en-US" altLang="zh-CN" sz="2200" dirty="0"/>
              <a:t>1956-1965: </a:t>
            </a:r>
            <a:r>
              <a:rPr lang="zh-CN" altLang="en-US" sz="2200" dirty="0"/>
              <a:t>电子计算机研制</a:t>
            </a:r>
          </a:p>
          <a:p>
            <a:pPr lvl="1" eaLnBrk="1" hangingPunct="1">
              <a:lnSpc>
                <a:spcPct val="90000"/>
              </a:lnSpc>
            </a:pPr>
            <a:r>
              <a:rPr lang="en-US" altLang="zh-CN" sz="2200" dirty="0"/>
              <a:t>1974.8: 748</a:t>
            </a:r>
            <a:r>
              <a:rPr lang="zh-CN" altLang="en-US" sz="2200" dirty="0"/>
              <a:t>工程，汉字进入信息化时代，北大计算机所王选教授－激光照排</a:t>
            </a:r>
          </a:p>
          <a:p>
            <a:pPr lvl="1" eaLnBrk="1" hangingPunct="1">
              <a:lnSpc>
                <a:spcPct val="90000"/>
              </a:lnSpc>
            </a:pPr>
            <a:r>
              <a:rPr lang="en-US" altLang="zh-CN" sz="2200" dirty="0"/>
              <a:t>70s-80s: </a:t>
            </a:r>
            <a:r>
              <a:rPr lang="zh-CN" altLang="en-US" sz="2200" dirty="0"/>
              <a:t>微机、汉字显示处理</a:t>
            </a:r>
            <a:r>
              <a:rPr lang="en-US" altLang="zh-CN" sz="2200" dirty="0"/>
              <a:t>(CCDOS</a:t>
            </a:r>
            <a:r>
              <a:rPr lang="zh-CN" altLang="en-US" sz="2200" dirty="0"/>
              <a:t>、五笔输入法、汉王汉字识别、</a:t>
            </a:r>
            <a:r>
              <a:rPr lang="en-US" altLang="zh-CN" sz="2200" dirty="0"/>
              <a:t>UCDOS</a:t>
            </a:r>
            <a:r>
              <a:rPr lang="zh-CN" altLang="en-US" sz="2200" dirty="0"/>
              <a:t>、清华</a:t>
            </a:r>
            <a:r>
              <a:rPr lang="en-US" altLang="zh-CN" sz="2200" dirty="0"/>
              <a:t>OCR</a:t>
            </a:r>
            <a:r>
              <a:rPr lang="zh-CN" altLang="en-US" sz="2200" dirty="0"/>
              <a:t>、金山</a:t>
            </a:r>
            <a:r>
              <a:rPr lang="en-US" altLang="zh-CN" sz="2200" dirty="0"/>
              <a:t>WPS)</a:t>
            </a:r>
          </a:p>
          <a:p>
            <a:pPr lvl="1" eaLnBrk="1" hangingPunct="1">
              <a:lnSpc>
                <a:spcPct val="90000"/>
              </a:lnSpc>
            </a:pPr>
            <a:r>
              <a:rPr lang="zh-CN" altLang="en-US" sz="2200" dirty="0"/>
              <a:t>计算机核心技术的缺失和落后：芯片、操作系统等</a:t>
            </a:r>
          </a:p>
          <a:p>
            <a:pPr lvl="1" eaLnBrk="1" hangingPunct="1">
              <a:lnSpc>
                <a:spcPct val="90000"/>
              </a:lnSpc>
            </a:pPr>
            <a:r>
              <a:rPr lang="en-US" altLang="zh-CN" sz="2200" dirty="0"/>
              <a:t>1987</a:t>
            </a:r>
            <a:r>
              <a:rPr lang="zh-CN" altLang="en-US" sz="2200" dirty="0"/>
              <a:t>年北京计算机应用技术研究所实施的中国学术网</a:t>
            </a:r>
            <a:r>
              <a:rPr lang="en-US" altLang="zh-CN" sz="2200" dirty="0"/>
              <a:t>,</a:t>
            </a:r>
            <a:r>
              <a:rPr lang="zh-CN" altLang="en-US" sz="2200" dirty="0"/>
              <a:t>钱天白教授中国第一封电子邮件</a:t>
            </a:r>
            <a:r>
              <a:rPr lang="en-US" altLang="zh-CN" sz="2200" dirty="0"/>
              <a:t>”</a:t>
            </a:r>
            <a:r>
              <a:rPr lang="zh-CN" altLang="en-US" sz="2200" dirty="0"/>
              <a:t>越过长城，走向世界</a:t>
            </a:r>
            <a:r>
              <a:rPr lang="en-US" altLang="zh-CN" sz="2200" dirty="0"/>
              <a:t>”</a:t>
            </a:r>
            <a:endParaRPr lang="zh-CN" altLang="en-US" sz="2200" dirty="0"/>
          </a:p>
          <a:p>
            <a:pPr lvl="1" eaLnBrk="1" hangingPunct="1">
              <a:lnSpc>
                <a:spcPct val="90000"/>
              </a:lnSpc>
            </a:pPr>
            <a:r>
              <a:rPr lang="en-US" altLang="zh-CN" sz="2200" dirty="0"/>
              <a:t>1992</a:t>
            </a:r>
            <a:r>
              <a:rPr lang="zh-CN" altLang="en-US" sz="2200" dirty="0"/>
              <a:t>年中国台湾、香港联入全球互联网</a:t>
            </a:r>
          </a:p>
          <a:p>
            <a:pPr lvl="1" eaLnBrk="1" hangingPunct="1">
              <a:lnSpc>
                <a:spcPct val="90000"/>
              </a:lnSpc>
            </a:pPr>
            <a:r>
              <a:rPr lang="en-US" altLang="zh-CN" sz="2200" dirty="0"/>
              <a:t>1994</a:t>
            </a:r>
            <a:r>
              <a:rPr lang="zh-CN" altLang="en-US" sz="2200" dirty="0"/>
              <a:t>年中国大陆正式联入全球互联网</a:t>
            </a:r>
            <a:r>
              <a:rPr lang="en-US" altLang="zh-CN" sz="2200" dirty="0"/>
              <a:t>: </a:t>
            </a:r>
            <a:r>
              <a:rPr lang="zh-CN" altLang="en-US" sz="2200" dirty="0"/>
              <a:t>中科院高能物理所 许榕生研究员</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0723" name="页脚占位符 4"/>
          <p:cNvSpPr>
            <a:spLocks noGrp="1"/>
          </p:cNvSpPr>
          <p:nvPr>
            <p:ph type="ftr" sz="quarter" idx="11"/>
          </p:nvPr>
        </p:nvSpPr>
        <p:spPr>
          <a:noFill/>
        </p:spPr>
        <p:txBody>
          <a:bodyPr/>
          <a:lstStyle/>
          <a:p>
            <a:endParaRPr lang="zh-CN" altLang="en-US"/>
          </a:p>
        </p:txBody>
      </p:sp>
      <p:sp>
        <p:nvSpPr>
          <p:cNvPr id="30724" name="灯片编号占位符 5"/>
          <p:cNvSpPr>
            <a:spLocks noGrp="1"/>
          </p:cNvSpPr>
          <p:nvPr>
            <p:ph type="sldNum" sz="quarter" idx="12"/>
          </p:nvPr>
        </p:nvSpPr>
        <p:spPr>
          <a:noFill/>
        </p:spPr>
        <p:txBody>
          <a:bodyPr/>
          <a:lstStyle/>
          <a:p>
            <a:fld id="{887BC602-E448-4237-ADEF-9BFB68426035}" type="slidenum">
              <a:rPr lang="en-US" altLang="zh-CN" smtClean="0"/>
              <a:pPr/>
              <a:t>26</a:t>
            </a:fld>
            <a:endParaRPr lang="en-US" altLang="zh-CN"/>
          </a:p>
        </p:txBody>
      </p:sp>
      <p:sp>
        <p:nvSpPr>
          <p:cNvPr id="30725" name="Rectangle 2"/>
          <p:cNvSpPr>
            <a:spLocks noGrp="1" noChangeArrowheads="1"/>
          </p:cNvSpPr>
          <p:nvPr>
            <p:ph type="title"/>
          </p:nvPr>
        </p:nvSpPr>
        <p:spPr>
          <a:xfrm>
            <a:off x="1619672" y="260648"/>
            <a:ext cx="8001000" cy="675928"/>
          </a:xfrm>
        </p:spPr>
        <p:txBody>
          <a:bodyPr/>
          <a:lstStyle/>
          <a:p>
            <a:r>
              <a:rPr lang="zh-CN" altLang="en-US" dirty="0"/>
              <a:t>中国黑客简史（萌芽期）</a:t>
            </a:r>
            <a:endParaRPr lang="en-US" altLang="zh-CN" dirty="0"/>
          </a:p>
        </p:txBody>
      </p:sp>
      <p:sp>
        <p:nvSpPr>
          <p:cNvPr id="30726" name="Rectangle 3"/>
          <p:cNvSpPr>
            <a:spLocks noGrp="1" noChangeArrowheads="1"/>
          </p:cNvSpPr>
          <p:nvPr>
            <p:ph type="body" idx="1"/>
          </p:nvPr>
        </p:nvSpPr>
        <p:spPr/>
        <p:txBody>
          <a:bodyPr/>
          <a:lstStyle/>
          <a:p>
            <a:pPr eaLnBrk="1" hangingPunct="1">
              <a:lnSpc>
                <a:spcPct val="90000"/>
              </a:lnSpc>
            </a:pPr>
            <a:r>
              <a:rPr lang="zh-CN" altLang="en-US" sz="2800" dirty="0"/>
              <a:t>萌芽期</a:t>
            </a:r>
            <a:r>
              <a:rPr lang="en-US" altLang="zh-CN" sz="2800" dirty="0"/>
              <a:t>(1994-1998)</a:t>
            </a:r>
          </a:p>
          <a:p>
            <a:pPr lvl="1" eaLnBrk="1" hangingPunct="1">
              <a:lnSpc>
                <a:spcPct val="90000"/>
              </a:lnSpc>
            </a:pPr>
            <a:r>
              <a:rPr lang="zh-CN" altLang="en-US" sz="2000" dirty="0"/>
              <a:t>中国刚刚联入全球互联网</a:t>
            </a:r>
          </a:p>
          <a:p>
            <a:pPr lvl="1" eaLnBrk="1" hangingPunct="1">
              <a:lnSpc>
                <a:spcPct val="90000"/>
              </a:lnSpc>
            </a:pPr>
            <a:r>
              <a:rPr lang="zh-CN" altLang="en-US" sz="2000" dirty="0"/>
              <a:t>窃客－破解软件、注册码</a:t>
            </a:r>
            <a:r>
              <a:rPr lang="en-US" altLang="zh-CN" sz="2000" dirty="0">
                <a:latin typeface="Arial" charset="0"/>
              </a:rPr>
              <a:t>…</a:t>
            </a:r>
            <a:endParaRPr lang="en-US" altLang="zh-CN" sz="2000" dirty="0"/>
          </a:p>
          <a:p>
            <a:pPr lvl="1" eaLnBrk="1" hangingPunct="1">
              <a:lnSpc>
                <a:spcPct val="90000"/>
              </a:lnSpc>
            </a:pPr>
            <a:r>
              <a:rPr lang="zh-CN" altLang="en-US" sz="2000" dirty="0"/>
              <a:t>初级黑客</a:t>
            </a:r>
            <a:r>
              <a:rPr lang="en-US" altLang="zh-CN" sz="2000" dirty="0"/>
              <a:t>: </a:t>
            </a:r>
            <a:r>
              <a:rPr lang="zh-CN" altLang="en-US" sz="2000" dirty="0"/>
              <a:t>学习初步技术，使用国外黑客工具，追随精神领袖－</a:t>
            </a:r>
            <a:r>
              <a:rPr lang="en-US" altLang="zh-CN" sz="2000" dirty="0"/>
              <a:t>Kevin </a:t>
            </a:r>
            <a:r>
              <a:rPr lang="en-US" altLang="zh-CN" sz="2000" dirty="0" err="1"/>
              <a:t>Mitnick</a:t>
            </a:r>
            <a:r>
              <a:rPr lang="zh-CN" altLang="en-US" sz="2000" dirty="0"/>
              <a:t>（逃亡期间）</a:t>
            </a:r>
            <a:endParaRPr lang="en-US" altLang="zh-CN" sz="2000" dirty="0"/>
          </a:p>
          <a:p>
            <a:pPr lvl="1" eaLnBrk="1" hangingPunct="1">
              <a:lnSpc>
                <a:spcPct val="90000"/>
              </a:lnSpc>
            </a:pPr>
            <a:r>
              <a:rPr lang="zh-CN" altLang="en-US" sz="2000" dirty="0"/>
              <a:t>台湾地区</a:t>
            </a:r>
            <a:r>
              <a:rPr lang="en-US" altLang="zh-CN" sz="2000" dirty="0" err="1"/>
              <a:t>Coolfire</a:t>
            </a:r>
            <a:r>
              <a:rPr lang="zh-CN" altLang="en-US" sz="2000" dirty="0"/>
              <a:t>黑客入门教程系列</a:t>
            </a:r>
            <a:r>
              <a:rPr lang="en-US" altLang="zh-CN" sz="2000" dirty="0"/>
              <a:t>(1995-96</a:t>
            </a:r>
            <a:r>
              <a:rPr lang="zh-CN" altLang="en-US" sz="2000" dirty="0"/>
              <a:t>年编写</a:t>
            </a:r>
            <a:r>
              <a:rPr lang="en-US" altLang="zh-CN" sz="2000" dirty="0"/>
              <a:t>)</a:t>
            </a:r>
          </a:p>
          <a:p>
            <a:pPr lvl="1" eaLnBrk="1" hangingPunct="1">
              <a:lnSpc>
                <a:spcPct val="90000"/>
              </a:lnSpc>
            </a:pPr>
            <a:r>
              <a:rPr lang="en-US" altLang="zh-CN" sz="2000" dirty="0"/>
              <a:t>1998</a:t>
            </a:r>
            <a:r>
              <a:rPr lang="zh-CN" altLang="en-US" sz="2000" dirty="0"/>
              <a:t>年台湾地区陈盈豪 </a:t>
            </a:r>
            <a:r>
              <a:rPr lang="en-US" altLang="zh-CN" sz="2000" dirty="0"/>
              <a:t>CIH</a:t>
            </a:r>
            <a:r>
              <a:rPr lang="zh-CN" altLang="en-US" sz="2000" dirty="0"/>
              <a:t>病毒</a:t>
            </a:r>
          </a:p>
          <a:p>
            <a:pPr lvl="1" eaLnBrk="1" hangingPunct="1">
              <a:lnSpc>
                <a:spcPct val="90000"/>
              </a:lnSpc>
            </a:pPr>
            <a:r>
              <a:rPr lang="en-US" altLang="zh-CN" sz="2000" dirty="0"/>
              <a:t>1998</a:t>
            </a:r>
            <a:r>
              <a:rPr lang="zh-CN" altLang="en-US" sz="2000" dirty="0"/>
              <a:t>年美国</a:t>
            </a:r>
            <a:r>
              <a:rPr lang="zh-CN" altLang="en-US" sz="2000" dirty="0">
                <a:latin typeface="Arial" charset="0"/>
              </a:rPr>
              <a:t>“</a:t>
            </a:r>
            <a:r>
              <a:rPr lang="zh-CN" altLang="en-US" sz="2000" dirty="0"/>
              <a:t>死牛崇拜</a:t>
            </a:r>
            <a:r>
              <a:rPr lang="zh-CN" altLang="en-US" sz="2000" dirty="0">
                <a:latin typeface="Arial" charset="0"/>
              </a:rPr>
              <a:t>”</a:t>
            </a:r>
            <a:r>
              <a:rPr lang="zh-CN" altLang="en-US" sz="2000" dirty="0"/>
              <a:t> 黑客团队发布</a:t>
            </a:r>
            <a:r>
              <a:rPr lang="en-US" altLang="zh-CN" sz="2000" dirty="0"/>
              <a:t>BO</a:t>
            </a:r>
            <a:r>
              <a:rPr lang="zh-CN" altLang="en-US" sz="2000" dirty="0"/>
              <a:t>，掀起特洛伊木马热潮，国内黑客开发</a:t>
            </a:r>
            <a:r>
              <a:rPr lang="en-US" altLang="zh-CN" sz="2000" dirty="0" err="1"/>
              <a:t>NetSpy</a:t>
            </a:r>
            <a:r>
              <a:rPr lang="en-US" altLang="zh-CN" sz="2000" dirty="0"/>
              <a:t>, </a:t>
            </a:r>
            <a:r>
              <a:rPr lang="zh-CN" altLang="en-US" sz="2000" dirty="0"/>
              <a:t>冰河等</a:t>
            </a:r>
          </a:p>
          <a:p>
            <a:pPr lvl="1" eaLnBrk="1" hangingPunct="1">
              <a:lnSpc>
                <a:spcPct val="90000"/>
              </a:lnSpc>
            </a:pPr>
            <a:r>
              <a:rPr lang="zh-CN" altLang="en-US" sz="2000" dirty="0"/>
              <a:t>国内</a:t>
            </a:r>
            <a:r>
              <a:rPr lang="en-US" altLang="zh-CN" sz="2000" dirty="0"/>
              <a:t>“</a:t>
            </a:r>
            <a:r>
              <a:rPr lang="zh-CN" altLang="en-US" sz="2000" dirty="0"/>
              <a:t>第一代</a:t>
            </a:r>
            <a:r>
              <a:rPr lang="en-US" altLang="zh-CN" sz="2000" dirty="0"/>
              <a:t>”</a:t>
            </a:r>
            <a:r>
              <a:rPr lang="zh-CN" altLang="en-US" sz="2000" dirty="0"/>
              <a:t>黑客：小榕软件、天行、谢朝霞、</a:t>
            </a:r>
            <a:r>
              <a:rPr lang="en-US" altLang="zh-CN" sz="2000" dirty="0"/>
              <a:t>PP(</a:t>
            </a:r>
            <a:r>
              <a:rPr lang="zh-CN" altLang="en-US" sz="2000" dirty="0"/>
              <a:t>彭泉</a:t>
            </a:r>
            <a:r>
              <a:rPr lang="en-US" altLang="zh-CN" sz="2000" dirty="0"/>
              <a:t>)</a:t>
            </a:r>
            <a:r>
              <a:rPr lang="zh-CN" altLang="en-US" sz="2000" dirty="0"/>
              <a:t>等</a:t>
            </a:r>
          </a:p>
          <a:p>
            <a:pPr lvl="1" eaLnBrk="1" hangingPunct="1">
              <a:lnSpc>
                <a:spcPct val="90000"/>
              </a:lnSpc>
            </a:pPr>
            <a:r>
              <a:rPr lang="en-US" altLang="zh-CN" sz="2000" dirty="0"/>
              <a:t>1998</a:t>
            </a:r>
            <a:r>
              <a:rPr lang="zh-CN" altLang="en-US" sz="2000" dirty="0"/>
              <a:t>年</a:t>
            </a:r>
            <a:r>
              <a:rPr lang="en-US" altLang="zh-CN" sz="2000" dirty="0"/>
              <a:t>7-8</a:t>
            </a:r>
            <a:r>
              <a:rPr lang="zh-CN" altLang="en-US" sz="2000" dirty="0"/>
              <a:t>月：针对印尼排华事件的网络攻击</a:t>
            </a:r>
            <a:r>
              <a:rPr lang="zh-CN" altLang="en-US" sz="2000" dirty="0">
                <a:sym typeface="Wingdings" pitchFamily="2" charset="2"/>
              </a:rPr>
              <a:t>绿色兵团</a:t>
            </a:r>
            <a:endParaRPr lang="zh-CN" altLang="en-US" sz="20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1747" name="页脚占位符 4"/>
          <p:cNvSpPr>
            <a:spLocks noGrp="1"/>
          </p:cNvSpPr>
          <p:nvPr>
            <p:ph type="ftr" sz="quarter" idx="11"/>
          </p:nvPr>
        </p:nvSpPr>
        <p:spPr>
          <a:noFill/>
        </p:spPr>
        <p:txBody>
          <a:bodyPr/>
          <a:lstStyle/>
          <a:p>
            <a:endParaRPr lang="zh-CN" altLang="en-US"/>
          </a:p>
        </p:txBody>
      </p:sp>
      <p:sp>
        <p:nvSpPr>
          <p:cNvPr id="31748" name="灯片编号占位符 5"/>
          <p:cNvSpPr>
            <a:spLocks noGrp="1"/>
          </p:cNvSpPr>
          <p:nvPr>
            <p:ph type="sldNum" sz="quarter" idx="12"/>
          </p:nvPr>
        </p:nvSpPr>
        <p:spPr>
          <a:noFill/>
        </p:spPr>
        <p:txBody>
          <a:bodyPr/>
          <a:lstStyle/>
          <a:p>
            <a:fld id="{C6A55A21-3FBC-427C-B08B-1658B2BCC473}" type="slidenum">
              <a:rPr lang="en-US" altLang="zh-CN" smtClean="0"/>
              <a:pPr/>
              <a:t>27</a:t>
            </a:fld>
            <a:endParaRPr lang="en-US" altLang="zh-CN"/>
          </a:p>
        </p:txBody>
      </p:sp>
      <p:sp>
        <p:nvSpPr>
          <p:cNvPr id="31749" name="Rectangle 2"/>
          <p:cNvSpPr>
            <a:spLocks noGrp="1" noChangeArrowheads="1"/>
          </p:cNvSpPr>
          <p:nvPr>
            <p:ph type="title"/>
          </p:nvPr>
        </p:nvSpPr>
        <p:spPr>
          <a:xfrm>
            <a:off x="1763688" y="260648"/>
            <a:ext cx="8001000" cy="675928"/>
          </a:xfrm>
        </p:spPr>
        <p:txBody>
          <a:bodyPr/>
          <a:lstStyle/>
          <a:p>
            <a:pPr eaLnBrk="1" hangingPunct="1"/>
            <a:r>
              <a:rPr lang="zh-CN" altLang="en-US" dirty="0"/>
              <a:t>国内网安简史（混沌发展期）</a:t>
            </a:r>
            <a:endParaRPr lang="en-US" altLang="zh-CN" dirty="0"/>
          </a:p>
        </p:txBody>
      </p:sp>
      <p:sp>
        <p:nvSpPr>
          <p:cNvPr id="31750" name="Rectangle 3"/>
          <p:cNvSpPr>
            <a:spLocks noGrp="1" noChangeArrowheads="1"/>
          </p:cNvSpPr>
          <p:nvPr>
            <p:ph type="body" idx="1"/>
          </p:nvPr>
        </p:nvSpPr>
        <p:spPr/>
        <p:txBody>
          <a:bodyPr/>
          <a:lstStyle/>
          <a:p>
            <a:pPr eaLnBrk="1" hangingPunct="1">
              <a:lnSpc>
                <a:spcPct val="90000"/>
              </a:lnSpc>
            </a:pPr>
            <a:r>
              <a:rPr lang="zh-CN" altLang="en-US" sz="2800" dirty="0"/>
              <a:t>混沌发展期</a:t>
            </a:r>
            <a:r>
              <a:rPr lang="en-US" altLang="zh-CN" sz="2800" dirty="0"/>
              <a:t>(1999-2001)</a:t>
            </a:r>
          </a:p>
          <a:p>
            <a:pPr lvl="1" eaLnBrk="1" hangingPunct="1">
              <a:lnSpc>
                <a:spcPct val="90000"/>
              </a:lnSpc>
            </a:pPr>
            <a:r>
              <a:rPr lang="en-US" altLang="zh-CN" sz="2200" dirty="0"/>
              <a:t>1999</a:t>
            </a:r>
            <a:r>
              <a:rPr lang="zh-CN" altLang="en-US" sz="2200" dirty="0"/>
              <a:t>年</a:t>
            </a:r>
            <a:r>
              <a:rPr lang="en-US" altLang="zh-CN" sz="2200" dirty="0"/>
              <a:t>5</a:t>
            </a:r>
            <a:r>
              <a:rPr lang="zh-CN" altLang="en-US" sz="2200" dirty="0"/>
              <a:t>月大使馆被炸事件</a:t>
            </a:r>
            <a:r>
              <a:rPr lang="en-US" altLang="zh-CN" sz="2200" dirty="0"/>
              <a:t>: </a:t>
            </a:r>
            <a:r>
              <a:rPr lang="zh-CN" altLang="en-US" sz="2200" dirty="0"/>
              <a:t>对美黑客攻击</a:t>
            </a:r>
          </a:p>
          <a:p>
            <a:pPr lvl="1" eaLnBrk="1" hangingPunct="1">
              <a:lnSpc>
                <a:spcPct val="90000"/>
              </a:lnSpc>
            </a:pPr>
            <a:r>
              <a:rPr lang="en-US" altLang="zh-CN" sz="2200" dirty="0"/>
              <a:t>1999</a:t>
            </a:r>
            <a:r>
              <a:rPr lang="zh-CN" altLang="en-US" sz="2200" dirty="0"/>
              <a:t>年</a:t>
            </a:r>
            <a:r>
              <a:rPr lang="en-US" altLang="zh-CN" sz="2200" dirty="0"/>
              <a:t>7</a:t>
            </a:r>
            <a:r>
              <a:rPr lang="zh-CN" altLang="en-US" sz="2200" dirty="0"/>
              <a:t>月台湾省两国论事件</a:t>
            </a:r>
            <a:r>
              <a:rPr lang="en-US" altLang="zh-CN" sz="2200" dirty="0"/>
              <a:t>: </a:t>
            </a:r>
            <a:r>
              <a:rPr lang="zh-CN" altLang="en-US" sz="2200" dirty="0"/>
              <a:t>对台黑客攻击</a:t>
            </a:r>
          </a:p>
          <a:p>
            <a:pPr lvl="1" eaLnBrk="1" hangingPunct="1">
              <a:lnSpc>
                <a:spcPct val="90000"/>
              </a:lnSpc>
            </a:pPr>
            <a:r>
              <a:rPr lang="zh-CN" altLang="en-US" sz="2200" dirty="0"/>
              <a:t>第一代黑客的商业化</a:t>
            </a:r>
            <a:r>
              <a:rPr lang="en-US" altLang="zh-CN" sz="2200" dirty="0"/>
              <a:t>: </a:t>
            </a:r>
            <a:r>
              <a:rPr lang="zh-CN" altLang="en-US" sz="2200" dirty="0"/>
              <a:t>绿色兵团</a:t>
            </a:r>
            <a:r>
              <a:rPr lang="zh-CN" altLang="en-US" sz="2200" dirty="0">
                <a:sym typeface="Wingdings" pitchFamily="2" charset="2"/>
              </a:rPr>
              <a:t>中联绿盟、安络科技、补天和瑞</a:t>
            </a:r>
          </a:p>
          <a:p>
            <a:pPr lvl="1" eaLnBrk="1" hangingPunct="1">
              <a:lnSpc>
                <a:spcPct val="90000"/>
              </a:lnSpc>
            </a:pPr>
            <a:r>
              <a:rPr lang="en-US" altLang="zh-CN" sz="2200" dirty="0">
                <a:sym typeface="Wingdings" pitchFamily="2" charset="2"/>
              </a:rPr>
              <a:t>2000</a:t>
            </a:r>
            <a:r>
              <a:rPr lang="zh-CN" altLang="en-US" sz="2200" dirty="0">
                <a:sym typeface="Wingdings" pitchFamily="2" charset="2"/>
              </a:rPr>
              <a:t>年初东史郎南京大屠杀败诉事件</a:t>
            </a:r>
            <a:r>
              <a:rPr lang="en-US" altLang="zh-CN" sz="2200" dirty="0">
                <a:sym typeface="Wingdings" pitchFamily="2" charset="2"/>
              </a:rPr>
              <a:t>: </a:t>
            </a:r>
            <a:r>
              <a:rPr lang="zh-CN" altLang="en-US" sz="2200" dirty="0">
                <a:sym typeface="Wingdings" pitchFamily="2" charset="2"/>
              </a:rPr>
              <a:t>对日黑客攻击</a:t>
            </a:r>
          </a:p>
          <a:p>
            <a:pPr lvl="1" eaLnBrk="1" hangingPunct="1">
              <a:lnSpc>
                <a:spcPct val="90000"/>
              </a:lnSpc>
            </a:pPr>
            <a:r>
              <a:rPr lang="en-US" altLang="zh-CN" sz="2200" dirty="0">
                <a:sym typeface="Wingdings" pitchFamily="2" charset="2"/>
              </a:rPr>
              <a:t>2001</a:t>
            </a:r>
            <a:r>
              <a:rPr lang="zh-CN" altLang="en-US" sz="2200" dirty="0">
                <a:sym typeface="Wingdings" pitchFamily="2" charset="2"/>
              </a:rPr>
              <a:t>年三菱事件、日航事件、教科书事件和</a:t>
            </a:r>
            <a:r>
              <a:rPr lang="en-US" altLang="zh-CN" sz="2200" dirty="0">
                <a:sym typeface="Wingdings" pitchFamily="2" charset="2"/>
              </a:rPr>
              <a:t>《</a:t>
            </a:r>
            <a:r>
              <a:rPr lang="zh-CN" altLang="en-US" sz="2200" dirty="0">
                <a:sym typeface="Wingdings" pitchFamily="2" charset="2"/>
              </a:rPr>
              <a:t>台湾论</a:t>
            </a:r>
            <a:r>
              <a:rPr lang="en-US" altLang="zh-CN" sz="2200" dirty="0">
                <a:sym typeface="Wingdings" pitchFamily="2" charset="2"/>
              </a:rPr>
              <a:t>》</a:t>
            </a:r>
            <a:r>
              <a:rPr lang="zh-CN" altLang="en-US" sz="2200" dirty="0">
                <a:sym typeface="Wingdings" pitchFamily="2" charset="2"/>
              </a:rPr>
              <a:t>事件</a:t>
            </a:r>
            <a:r>
              <a:rPr lang="en-US" altLang="zh-CN" sz="2200" dirty="0">
                <a:sym typeface="Wingdings" pitchFamily="2" charset="2"/>
              </a:rPr>
              <a:t>: </a:t>
            </a:r>
            <a:r>
              <a:rPr lang="zh-CN" altLang="en-US" sz="2200" dirty="0">
                <a:sym typeface="Wingdings" pitchFamily="2" charset="2"/>
              </a:rPr>
              <a:t>对日黑客攻击</a:t>
            </a:r>
          </a:p>
          <a:p>
            <a:pPr lvl="1" eaLnBrk="1" hangingPunct="1">
              <a:lnSpc>
                <a:spcPct val="90000"/>
              </a:lnSpc>
            </a:pPr>
            <a:r>
              <a:rPr lang="en-US" altLang="zh-CN" sz="2200" dirty="0">
                <a:sym typeface="Wingdings" pitchFamily="2" charset="2"/>
              </a:rPr>
              <a:t>2001</a:t>
            </a:r>
            <a:r>
              <a:rPr lang="zh-CN" altLang="en-US" sz="2200" dirty="0">
                <a:sym typeface="Wingdings" pitchFamily="2" charset="2"/>
              </a:rPr>
              <a:t>年</a:t>
            </a:r>
            <a:r>
              <a:rPr lang="en-US" altLang="zh-CN" sz="2200" dirty="0">
                <a:sym typeface="Wingdings" pitchFamily="2" charset="2"/>
              </a:rPr>
              <a:t>4-5</a:t>
            </a:r>
            <a:r>
              <a:rPr lang="zh-CN" altLang="en-US" sz="2200" dirty="0">
                <a:sym typeface="Wingdings" pitchFamily="2" charset="2"/>
              </a:rPr>
              <a:t>月中美撞机事件</a:t>
            </a:r>
            <a:r>
              <a:rPr lang="en-US" altLang="zh-CN" sz="2200" dirty="0">
                <a:sym typeface="Wingdings" pitchFamily="2" charset="2"/>
              </a:rPr>
              <a:t>: </a:t>
            </a:r>
            <a:r>
              <a:rPr lang="zh-CN" altLang="en-US" sz="2200" dirty="0">
                <a:sym typeface="Wingdings" pitchFamily="2" charset="2"/>
              </a:rPr>
              <a:t>中美黑客大战</a:t>
            </a:r>
          </a:p>
          <a:p>
            <a:pPr lvl="2" eaLnBrk="1" hangingPunct="1">
              <a:lnSpc>
                <a:spcPct val="90000"/>
              </a:lnSpc>
            </a:pPr>
            <a:r>
              <a:rPr lang="zh-CN" altLang="en-US" dirty="0">
                <a:sym typeface="Wingdings" pitchFamily="2" charset="2"/>
              </a:rPr>
              <a:t>中国红客联盟、中国鹰派、中国黑客联盟、</a:t>
            </a:r>
            <a:r>
              <a:rPr lang="en-US" altLang="zh-CN" dirty="0">
                <a:latin typeface="Arial" charset="0"/>
                <a:sym typeface="Wingdings" pitchFamily="2" charset="2"/>
              </a:rPr>
              <a:t>…</a:t>
            </a:r>
            <a:endParaRPr lang="en-US" altLang="zh-CN" dirty="0">
              <a:sym typeface="Wingdings" pitchFamily="2" charset="2"/>
            </a:endParaRPr>
          </a:p>
          <a:p>
            <a:pPr lvl="1" eaLnBrk="1" hangingPunct="1">
              <a:lnSpc>
                <a:spcPct val="90000"/>
              </a:lnSpc>
            </a:pPr>
            <a:r>
              <a:rPr lang="zh-CN" altLang="en-US" sz="2200" dirty="0"/>
              <a:t>中国红客的出现和发展</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2771" name="页脚占位符 4"/>
          <p:cNvSpPr>
            <a:spLocks noGrp="1"/>
          </p:cNvSpPr>
          <p:nvPr>
            <p:ph type="ftr" sz="quarter" idx="11"/>
          </p:nvPr>
        </p:nvSpPr>
        <p:spPr>
          <a:noFill/>
        </p:spPr>
        <p:txBody>
          <a:bodyPr/>
          <a:lstStyle/>
          <a:p>
            <a:endParaRPr lang="zh-CN" altLang="en-US"/>
          </a:p>
        </p:txBody>
      </p:sp>
      <p:sp>
        <p:nvSpPr>
          <p:cNvPr id="32772" name="灯片编号占位符 5"/>
          <p:cNvSpPr>
            <a:spLocks noGrp="1"/>
          </p:cNvSpPr>
          <p:nvPr>
            <p:ph type="sldNum" sz="quarter" idx="12"/>
          </p:nvPr>
        </p:nvSpPr>
        <p:spPr>
          <a:noFill/>
        </p:spPr>
        <p:txBody>
          <a:bodyPr/>
          <a:lstStyle/>
          <a:p>
            <a:fld id="{00C71FF6-C649-4B14-ADE5-D0C3EF362E56}" type="slidenum">
              <a:rPr lang="en-US" altLang="zh-CN" smtClean="0"/>
              <a:pPr/>
              <a:t>28</a:t>
            </a:fld>
            <a:endParaRPr lang="en-US" altLang="zh-CN"/>
          </a:p>
        </p:txBody>
      </p:sp>
      <p:sp>
        <p:nvSpPr>
          <p:cNvPr id="32773" name="Rectangle 2"/>
          <p:cNvSpPr>
            <a:spLocks noGrp="1" noChangeArrowheads="1"/>
          </p:cNvSpPr>
          <p:nvPr>
            <p:ph type="title"/>
          </p:nvPr>
        </p:nvSpPr>
        <p:spPr>
          <a:xfrm>
            <a:off x="1619672" y="188640"/>
            <a:ext cx="8001000" cy="819944"/>
          </a:xfrm>
        </p:spPr>
        <p:txBody>
          <a:bodyPr/>
          <a:lstStyle/>
          <a:p>
            <a:pPr eaLnBrk="1" hangingPunct="1"/>
            <a:r>
              <a:rPr lang="zh-CN" altLang="en-US" dirty="0"/>
              <a:t>国内网安简史（成熟发展期）</a:t>
            </a:r>
            <a:endParaRPr lang="en-US" altLang="zh-CN" dirty="0"/>
          </a:p>
        </p:txBody>
      </p:sp>
      <p:sp>
        <p:nvSpPr>
          <p:cNvPr id="32774" name="Rectangle 3"/>
          <p:cNvSpPr>
            <a:spLocks noGrp="1" noChangeArrowheads="1"/>
          </p:cNvSpPr>
          <p:nvPr>
            <p:ph type="body" idx="1"/>
          </p:nvPr>
        </p:nvSpPr>
        <p:spPr>
          <a:xfrm>
            <a:off x="566738" y="1752600"/>
            <a:ext cx="8253412" cy="4267200"/>
          </a:xfrm>
        </p:spPr>
        <p:txBody>
          <a:bodyPr/>
          <a:lstStyle/>
          <a:p>
            <a:pPr eaLnBrk="1" hangingPunct="1">
              <a:lnSpc>
                <a:spcPct val="90000"/>
              </a:lnSpc>
            </a:pPr>
            <a:r>
              <a:rPr lang="zh-CN" altLang="en-US" sz="2600" dirty="0"/>
              <a:t>成熟发展期</a:t>
            </a:r>
            <a:r>
              <a:rPr lang="en-US" altLang="zh-CN" sz="2600" dirty="0"/>
              <a:t>(2002-Now)</a:t>
            </a:r>
          </a:p>
          <a:p>
            <a:pPr lvl="1" eaLnBrk="1" hangingPunct="1">
              <a:lnSpc>
                <a:spcPct val="90000"/>
              </a:lnSpc>
            </a:pPr>
            <a:r>
              <a:rPr lang="zh-CN" altLang="en-US" sz="2200" dirty="0"/>
              <a:t>传统黑客团队专注于技术研发</a:t>
            </a:r>
            <a:r>
              <a:rPr lang="en-US" altLang="zh-CN" sz="2200" dirty="0"/>
              <a:t>: </a:t>
            </a:r>
            <a:r>
              <a:rPr lang="zh-CN" altLang="en-US" sz="2200" dirty="0"/>
              <a:t>安全焦点、看雪学院、白细胞、</a:t>
            </a:r>
            <a:r>
              <a:rPr lang="en-US" altLang="zh-CN" sz="2200" dirty="0"/>
              <a:t>Ph4nt0m</a:t>
            </a:r>
            <a:r>
              <a:rPr lang="zh-CN" altLang="en-US" sz="2200" dirty="0"/>
              <a:t>、</a:t>
            </a:r>
            <a:r>
              <a:rPr lang="en-US" altLang="zh-CN" sz="2200" dirty="0">
                <a:latin typeface="Arial" charset="0"/>
              </a:rPr>
              <a:t>…</a:t>
            </a:r>
            <a:endParaRPr lang="en-US" altLang="zh-CN" sz="2200" dirty="0"/>
          </a:p>
          <a:p>
            <a:pPr lvl="1" eaLnBrk="1" hangingPunct="1">
              <a:lnSpc>
                <a:spcPct val="90000"/>
              </a:lnSpc>
            </a:pPr>
            <a:r>
              <a:rPr lang="zh-CN" altLang="en-US" sz="2200" dirty="0"/>
              <a:t>大量传统黑客创办或进入安全公司</a:t>
            </a:r>
            <a:r>
              <a:rPr lang="en-US" altLang="zh-CN" sz="2200" dirty="0"/>
              <a:t>: </a:t>
            </a:r>
            <a:r>
              <a:rPr lang="zh-CN" altLang="en-US" sz="2200" dirty="0"/>
              <a:t>绿盟、启明星辰、安天、大成天下、知道创宇、</a:t>
            </a:r>
            <a:r>
              <a:rPr lang="en-US" altLang="zh-CN" sz="2200" dirty="0">
                <a:latin typeface="Arial" charset="0"/>
              </a:rPr>
              <a:t>…</a:t>
            </a:r>
            <a:endParaRPr lang="en-US" altLang="zh-CN" sz="2200" dirty="0"/>
          </a:p>
          <a:p>
            <a:pPr lvl="1" eaLnBrk="1" hangingPunct="1">
              <a:lnSpc>
                <a:spcPct val="90000"/>
              </a:lnSpc>
            </a:pPr>
            <a:r>
              <a:rPr lang="en-US" altLang="zh-CN" sz="2400" dirty="0" err="1"/>
              <a:t>XCon</a:t>
            </a:r>
            <a:r>
              <a:rPr lang="zh-CN" altLang="en-US" sz="2400" dirty="0"/>
              <a:t>安全焦点峰会 </a:t>
            </a:r>
            <a:r>
              <a:rPr lang="en-US" altLang="zh-CN" sz="2400" dirty="0"/>
              <a:t>since 2002</a:t>
            </a:r>
          </a:p>
          <a:p>
            <a:pPr lvl="1" eaLnBrk="1" hangingPunct="1">
              <a:lnSpc>
                <a:spcPct val="90000"/>
              </a:lnSpc>
            </a:pPr>
            <a:r>
              <a:rPr lang="zh-CN" altLang="en-US" sz="2400" dirty="0"/>
              <a:t>安全漏洞研究和发现</a:t>
            </a:r>
            <a:r>
              <a:rPr lang="en-US" altLang="zh-CN" sz="2400" dirty="0"/>
              <a:t>: </a:t>
            </a:r>
            <a:r>
              <a:rPr lang="en-US" altLang="zh-CN" sz="2400" dirty="0" err="1"/>
              <a:t>nsfocus</a:t>
            </a:r>
            <a:r>
              <a:rPr lang="zh-CN" altLang="en-US" sz="2400" dirty="0"/>
              <a:t>等</a:t>
            </a:r>
          </a:p>
          <a:p>
            <a:pPr lvl="1" eaLnBrk="1" hangingPunct="1">
              <a:lnSpc>
                <a:spcPct val="90000"/>
              </a:lnSpc>
            </a:pPr>
            <a:r>
              <a:rPr lang="en-US" altLang="zh-CN" sz="2400" dirty="0" err="1"/>
              <a:t>Phrack</a:t>
            </a:r>
            <a:r>
              <a:rPr lang="zh-CN" altLang="en-US" sz="2400" dirty="0"/>
              <a:t>黑客杂志和知名黑客会议出现国人身影</a:t>
            </a:r>
          </a:p>
          <a:p>
            <a:pPr lvl="1" eaLnBrk="1" hangingPunct="1">
              <a:lnSpc>
                <a:spcPct val="90000"/>
              </a:lnSpc>
            </a:pPr>
            <a:r>
              <a:rPr lang="zh-CN" altLang="en-US" sz="2400" dirty="0"/>
              <a:t>大量技术书籍与著作涌现</a:t>
            </a:r>
          </a:p>
          <a:p>
            <a:pPr lvl="1" eaLnBrk="1" hangingPunct="1">
              <a:lnSpc>
                <a:spcPct val="90000"/>
              </a:lnSpc>
            </a:pPr>
            <a:r>
              <a:rPr lang="zh-CN" altLang="en-US" sz="2200" dirty="0"/>
              <a:t>黑客培训商业化：黑客基地、华夏黑客同盟、第八军团</a:t>
            </a:r>
          </a:p>
          <a:p>
            <a:pPr lvl="1" eaLnBrk="1" hangingPunct="1">
              <a:lnSpc>
                <a:spcPct val="90000"/>
              </a:lnSpc>
            </a:pPr>
            <a:r>
              <a:rPr lang="zh-CN" altLang="en-US" sz="2200" dirty="0"/>
              <a:t>黑帽子日趋猖獗：证券大盗、灰鸽子、熊猫烧香、</a:t>
            </a:r>
            <a:r>
              <a:rPr lang="en-US" altLang="zh-CN" sz="2200" dirty="0" err="1"/>
              <a:t>DDoS</a:t>
            </a:r>
            <a:r>
              <a:rPr lang="zh-CN" altLang="en-US" sz="2200" dirty="0"/>
              <a:t>、网络虚拟资产地下经济链</a:t>
            </a:r>
            <a:r>
              <a:rPr lang="en-US" altLang="zh-CN" sz="2200" dirty="0">
                <a:latin typeface="Arial" charset="0"/>
              </a:rPr>
              <a:t>…</a:t>
            </a:r>
            <a:endParaRPr lang="en-US" altLang="zh-CN" sz="22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ph type="title"/>
          </p:nvPr>
        </p:nvSpPr>
        <p:spPr>
          <a:xfrm>
            <a:off x="1547664" y="260648"/>
            <a:ext cx="8001000" cy="747936"/>
          </a:xfrm>
        </p:spPr>
        <p:txBody>
          <a:bodyPr/>
          <a:lstStyle/>
          <a:p>
            <a:r>
              <a:rPr lang="zh-CN" altLang="en-US" dirty="0"/>
              <a:t>国内网安简史（现状）</a:t>
            </a:r>
          </a:p>
        </p:txBody>
      </p:sp>
      <p:sp>
        <p:nvSpPr>
          <p:cNvPr id="3" name="内容占位符 2"/>
          <p:cNvSpPr>
            <a:spLocks noGrp="1"/>
          </p:cNvSpPr>
          <p:nvPr>
            <p:ph idx="1"/>
          </p:nvPr>
        </p:nvSpPr>
        <p:spPr>
          <a:xfrm>
            <a:off x="566738" y="1752600"/>
            <a:ext cx="8181726" cy="4267200"/>
          </a:xfrm>
        </p:spPr>
        <p:txBody>
          <a:bodyPr/>
          <a:lstStyle/>
          <a:p>
            <a:r>
              <a:rPr lang="zh-CN" altLang="en-US" sz="2800" dirty="0"/>
              <a:t>“神秘”的国家队</a:t>
            </a:r>
            <a:endParaRPr lang="en-US" altLang="zh-CN" sz="2800" dirty="0"/>
          </a:p>
          <a:p>
            <a:r>
              <a:rPr lang="zh-CN" altLang="en-US" sz="2800" dirty="0"/>
              <a:t>安全业界的混战</a:t>
            </a:r>
            <a:endParaRPr lang="en-US" altLang="zh-CN" sz="2800" dirty="0"/>
          </a:p>
          <a:p>
            <a:pPr lvl="1"/>
            <a:r>
              <a:rPr lang="zh-CN" altLang="en-US" sz="2400" dirty="0"/>
              <a:t>依赖政府和大户的传统安全设备厂商</a:t>
            </a:r>
            <a:r>
              <a:rPr lang="en-US" altLang="zh-CN" sz="2400" dirty="0"/>
              <a:t>: </a:t>
            </a:r>
            <a:r>
              <a:rPr lang="zh-CN" altLang="en-US" sz="2400" dirty="0"/>
              <a:t>启明星辰、绿盟</a:t>
            </a:r>
            <a:r>
              <a:rPr lang="en-US" altLang="zh-CN" sz="2400" dirty="0"/>
              <a:t>……</a:t>
            </a:r>
          </a:p>
          <a:p>
            <a:pPr lvl="1"/>
            <a:r>
              <a:rPr lang="zh-CN" altLang="en-US" sz="2400" dirty="0"/>
              <a:t>抢夺用户资源的客户端安全厂商（包括移动终端）</a:t>
            </a:r>
            <a:r>
              <a:rPr lang="en-US" altLang="zh-CN" sz="2400" dirty="0"/>
              <a:t>:	 </a:t>
            </a:r>
            <a:r>
              <a:rPr lang="zh-CN" altLang="en-US" sz="2400" dirty="0"/>
              <a:t>免费安全 </a:t>
            </a:r>
            <a:r>
              <a:rPr lang="en-US" altLang="zh-CN" sz="2400" dirty="0"/>
              <a:t>VS. </a:t>
            </a:r>
            <a:r>
              <a:rPr lang="zh-CN" altLang="en-US" sz="2400" dirty="0"/>
              <a:t>被盗版和免费击溃的安全软件厂商</a:t>
            </a:r>
            <a:endParaRPr lang="en-US" altLang="zh-CN" sz="2400" dirty="0"/>
          </a:p>
          <a:p>
            <a:pPr lvl="1"/>
            <a:r>
              <a:rPr lang="zh-CN" altLang="en-US" sz="2400" dirty="0"/>
              <a:t>网站服务端安全</a:t>
            </a:r>
            <a:r>
              <a:rPr lang="en-US" altLang="zh-CN" sz="2400" dirty="0"/>
              <a:t>:  </a:t>
            </a:r>
            <a:r>
              <a:rPr lang="zh-CN" altLang="en-US" sz="2400" dirty="0"/>
              <a:t>战国时代的连横合纵</a:t>
            </a:r>
            <a:endParaRPr lang="en-US" altLang="zh-CN" sz="2400" dirty="0"/>
          </a:p>
          <a:p>
            <a:r>
              <a:rPr lang="zh-CN" altLang="en-US" sz="2800" dirty="0"/>
              <a:t>“若掩若现”的地下产业链</a:t>
            </a:r>
            <a:endParaRPr lang="en-US" altLang="zh-CN" sz="2800" dirty="0"/>
          </a:p>
          <a:p>
            <a:r>
              <a:rPr lang="zh-CN" altLang="en-US" sz="2800" dirty="0"/>
              <a:t>追求“世外桃源”的学术研究圈</a:t>
            </a:r>
          </a:p>
        </p:txBody>
      </p:sp>
      <p:sp>
        <p:nvSpPr>
          <p:cNvPr id="4" name="页脚占位符 3"/>
          <p:cNvSpPr>
            <a:spLocks noGrp="1"/>
          </p:cNvSpPr>
          <p:nvPr>
            <p:ph type="ftr" sz="quarter" idx="11"/>
          </p:nvPr>
        </p:nvSpPr>
        <p:spPr/>
        <p:txBody>
          <a:bodyPr/>
          <a:lstStyle/>
          <a:p>
            <a:pPr>
              <a:defRPr/>
            </a:pPr>
            <a:endParaRPr lang="zh-CN" altLang="en-US" dirty="0"/>
          </a:p>
        </p:txBody>
      </p:sp>
      <p:sp>
        <p:nvSpPr>
          <p:cNvPr id="5" name="灯片编号占位符 4"/>
          <p:cNvSpPr>
            <a:spLocks noGrp="1"/>
          </p:cNvSpPr>
          <p:nvPr>
            <p:ph type="sldNum" sz="quarter" idx="12"/>
          </p:nvPr>
        </p:nvSpPr>
        <p:spPr/>
        <p:txBody>
          <a:bodyPr/>
          <a:lstStyle/>
          <a:p>
            <a:pPr>
              <a:defRPr/>
            </a:pPr>
            <a:fld id="{47D22251-280C-465C-99E6-6A8AAA327959}" type="slidenum">
              <a:rPr lang="en-US" altLang="zh-CN" smtClean="0"/>
              <a:pPr>
                <a:defRPr/>
              </a:pPr>
              <a:t>29</a:t>
            </a:fld>
            <a:endParaRPr lang="en-US" altLang="zh-CN"/>
          </a:p>
        </p:txBody>
      </p:sp>
    </p:spTree>
    <p:extLst>
      <p:ext uri="{BB962C8B-B14F-4D97-AF65-F5344CB8AC3E}">
        <p14:creationId xmlns:p14="http://schemas.microsoft.com/office/powerpoint/2010/main" val="3966611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171" name="页脚占位符 4"/>
          <p:cNvSpPr>
            <a:spLocks noGrp="1"/>
          </p:cNvSpPr>
          <p:nvPr>
            <p:ph type="ftr" sz="quarter" idx="11"/>
          </p:nvPr>
        </p:nvSpPr>
        <p:spPr>
          <a:noFill/>
        </p:spPr>
        <p:txBody>
          <a:bodyPr/>
          <a:lstStyle/>
          <a:p>
            <a:endParaRPr lang="zh-CN" altLang="en-US"/>
          </a:p>
        </p:txBody>
      </p:sp>
      <p:sp>
        <p:nvSpPr>
          <p:cNvPr id="7172" name="灯片编号占位符 5"/>
          <p:cNvSpPr>
            <a:spLocks noGrp="1"/>
          </p:cNvSpPr>
          <p:nvPr>
            <p:ph type="sldNum" sz="quarter" idx="12"/>
          </p:nvPr>
        </p:nvSpPr>
        <p:spPr>
          <a:noFill/>
        </p:spPr>
        <p:txBody>
          <a:bodyPr/>
          <a:lstStyle/>
          <a:p>
            <a:fld id="{C9D05ACB-A042-464E-BEC5-855C29D27CBC}" type="slidenum">
              <a:rPr lang="en-US" altLang="zh-CN" smtClean="0"/>
              <a:pPr/>
              <a:t>3</a:t>
            </a:fld>
            <a:endParaRPr lang="en-US" altLang="zh-CN"/>
          </a:p>
        </p:txBody>
      </p:sp>
      <p:sp>
        <p:nvSpPr>
          <p:cNvPr id="7173" name="Rectangle 2"/>
          <p:cNvSpPr>
            <a:spLocks noGrp="1" noChangeArrowheads="1"/>
          </p:cNvSpPr>
          <p:nvPr>
            <p:ph type="title"/>
          </p:nvPr>
        </p:nvSpPr>
        <p:spPr>
          <a:xfrm>
            <a:off x="1835696" y="12617"/>
            <a:ext cx="8001000" cy="824096"/>
          </a:xfrm>
          <a:noFill/>
        </p:spPr>
        <p:txBody>
          <a:bodyPr/>
          <a:lstStyle/>
          <a:p>
            <a:pPr eaLnBrk="1" hangingPunct="1"/>
            <a:r>
              <a:rPr lang="zh-CN" altLang="en-US" dirty="0"/>
              <a:t>内容</a:t>
            </a:r>
          </a:p>
        </p:txBody>
      </p:sp>
      <p:sp>
        <p:nvSpPr>
          <p:cNvPr id="7174" name="Rectangle 3"/>
          <p:cNvSpPr>
            <a:spLocks noGrp="1" noChangeArrowheads="1"/>
          </p:cNvSpPr>
          <p:nvPr>
            <p:ph type="body" idx="1"/>
          </p:nvPr>
        </p:nvSpPr>
        <p:spPr>
          <a:noFill/>
        </p:spPr>
        <p:txBody>
          <a:bodyPr/>
          <a:lstStyle/>
          <a:p>
            <a:pPr marL="571500" indent="-571500" eaLnBrk="1" hangingPunct="1">
              <a:buFont typeface="Wingdings" pitchFamily="2" charset="2"/>
              <a:buAutoNum type="arabicPeriod"/>
            </a:pPr>
            <a:r>
              <a:rPr lang="zh-CN" altLang="en-US" sz="3700" dirty="0">
                <a:solidFill>
                  <a:schemeClr val="accent2"/>
                </a:solidFill>
                <a:ea typeface="黑体" pitchFamily="49" charset="-122"/>
              </a:rPr>
              <a:t>“黛蛇”蠕虫追踪案例</a:t>
            </a:r>
          </a:p>
          <a:p>
            <a:pPr marL="571500" indent="-571500" eaLnBrk="1" hangingPunct="1">
              <a:buFont typeface="Wingdings" pitchFamily="2" charset="2"/>
              <a:buAutoNum type="arabicPeriod"/>
            </a:pPr>
            <a:r>
              <a:rPr lang="zh-CN" altLang="en-US" sz="3700" dirty="0">
                <a:ea typeface="黑体" pitchFamily="49" charset="-122"/>
              </a:rPr>
              <a:t>黑客与黑客道</a:t>
            </a:r>
          </a:p>
          <a:p>
            <a:pPr marL="571500" indent="-571500" eaLnBrk="1" hangingPunct="1">
              <a:buFont typeface="Wingdings" pitchFamily="2" charset="2"/>
              <a:buAutoNum type="arabicPeriod"/>
            </a:pPr>
            <a:r>
              <a:rPr lang="zh-CN" altLang="en-US" sz="3700" dirty="0">
                <a:ea typeface="黑体" pitchFamily="49" charset="-122"/>
              </a:rPr>
              <a:t>网络安全攻防技术概述</a:t>
            </a:r>
            <a:endParaRPr lang="en-US" altLang="zh-CN" sz="3700" dirty="0">
              <a:ea typeface="黑体" pitchFamily="49" charset="-122"/>
            </a:endParaRPr>
          </a:p>
          <a:p>
            <a:pPr marL="571500" indent="-571500" eaLnBrk="1" hangingPunct="1">
              <a:buFont typeface="Wingdings" pitchFamily="2" charset="2"/>
              <a:buAutoNum type="arabicPeriod"/>
            </a:pPr>
            <a:r>
              <a:rPr lang="zh-CN" altLang="en-US" sz="3700" dirty="0">
                <a:ea typeface="黑体" pitchFamily="49" charset="-122"/>
              </a:rPr>
              <a:t>物理攻击与社会工程学</a:t>
            </a:r>
            <a:endParaRPr lang="en-US" altLang="zh-CN" sz="3700" dirty="0">
              <a:ea typeface="黑体" pitchFamily="49" charset="-12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ph type="title"/>
          </p:nvPr>
        </p:nvSpPr>
        <p:spPr>
          <a:xfrm>
            <a:off x="1547664" y="260648"/>
            <a:ext cx="8001000" cy="747936"/>
          </a:xfrm>
        </p:spPr>
        <p:txBody>
          <a:bodyPr/>
          <a:lstStyle/>
          <a:p>
            <a:r>
              <a:rPr lang="zh-CN" altLang="en-US" dirty="0"/>
              <a:t>国内网安简史（现状）</a:t>
            </a:r>
          </a:p>
        </p:txBody>
      </p:sp>
      <p:sp>
        <p:nvSpPr>
          <p:cNvPr id="3" name="内容占位符 2"/>
          <p:cNvSpPr>
            <a:spLocks noGrp="1"/>
          </p:cNvSpPr>
          <p:nvPr>
            <p:ph idx="1"/>
          </p:nvPr>
        </p:nvSpPr>
        <p:spPr>
          <a:xfrm>
            <a:off x="609600" y="1368661"/>
            <a:ext cx="8181726" cy="5104048"/>
          </a:xfrm>
        </p:spPr>
        <p:txBody>
          <a:bodyPr/>
          <a:lstStyle/>
          <a:p>
            <a:r>
              <a:rPr lang="zh-CN" altLang="en-US" sz="2800" dirty="0"/>
              <a:t>国家越来越重视网络空间安全</a:t>
            </a:r>
            <a:endParaRPr lang="en-US" altLang="zh-CN" sz="2800" dirty="0"/>
          </a:p>
          <a:p>
            <a:pPr lvl="1"/>
            <a:r>
              <a:rPr lang="en-US" altLang="zh-CN" sz="2400" dirty="0"/>
              <a:t>2014</a:t>
            </a:r>
            <a:r>
              <a:rPr lang="zh-CN" altLang="en-US" sz="2400" dirty="0"/>
              <a:t>年</a:t>
            </a:r>
            <a:r>
              <a:rPr lang="en-US" altLang="zh-CN" sz="2400" dirty="0"/>
              <a:t>2</a:t>
            </a:r>
            <a:r>
              <a:rPr lang="zh-CN" altLang="en-US" sz="2400" dirty="0"/>
              <a:t>月</a:t>
            </a:r>
            <a:r>
              <a:rPr lang="en-US" altLang="zh-CN" sz="2400" dirty="0"/>
              <a:t>27</a:t>
            </a:r>
            <a:r>
              <a:rPr lang="zh-CN" altLang="en-US" sz="2400" dirty="0"/>
              <a:t>日，中央网络安全和信息化领导小组当天下午召开第一次会议，</a:t>
            </a:r>
            <a:r>
              <a:rPr lang="zh-CN" altLang="en-US" sz="2400" dirty="0">
                <a:solidFill>
                  <a:srgbClr val="FF0000"/>
                </a:solidFill>
              </a:rPr>
              <a:t>习近平同志任中央网络安全和信息化领导小组组长</a:t>
            </a:r>
            <a:r>
              <a:rPr lang="zh-CN" altLang="en-US" sz="2400" dirty="0"/>
              <a:t>。</a:t>
            </a:r>
            <a:endParaRPr lang="en-US" altLang="zh-CN" sz="2400" dirty="0"/>
          </a:p>
          <a:p>
            <a:pPr lvl="1"/>
            <a:r>
              <a:rPr lang="en-US" altLang="zh-CN" sz="2400" dirty="0"/>
              <a:t>2016</a:t>
            </a:r>
            <a:r>
              <a:rPr lang="zh-CN" altLang="en-US" sz="2400" dirty="0"/>
              <a:t>年</a:t>
            </a:r>
            <a:r>
              <a:rPr lang="en-US" altLang="zh-CN" sz="2400" dirty="0"/>
              <a:t>4</a:t>
            </a:r>
            <a:r>
              <a:rPr lang="zh-CN" altLang="en-US" sz="2400" dirty="0"/>
              <a:t>月</a:t>
            </a:r>
            <a:r>
              <a:rPr lang="en-US" altLang="zh-CN" sz="2400" dirty="0"/>
              <a:t>19</a:t>
            </a:r>
            <a:r>
              <a:rPr lang="zh-CN" altLang="en-US" sz="2400" dirty="0"/>
              <a:t>日，习总书记在网络安全和信息化工作座谈会上讲到：“网络安全为人民，网络安全靠人民，维护网络安全是全社会共同责任，需要政府、企业、社会组织、广大网民共同参与，共筑网络安全防线”。</a:t>
            </a:r>
            <a:endParaRPr lang="en-US" altLang="zh-CN" sz="2400" dirty="0"/>
          </a:p>
          <a:p>
            <a:pPr lvl="1"/>
            <a:r>
              <a:rPr lang="en-US" altLang="zh-CN" sz="2400" dirty="0"/>
              <a:t>2018</a:t>
            </a:r>
            <a:r>
              <a:rPr lang="zh-CN" altLang="en-US" sz="2400" dirty="0"/>
              <a:t>年</a:t>
            </a:r>
            <a:r>
              <a:rPr lang="en-US" altLang="zh-CN" sz="2400" dirty="0"/>
              <a:t>4</a:t>
            </a:r>
            <a:r>
              <a:rPr lang="zh-CN" altLang="en-US" sz="2400" dirty="0"/>
              <a:t>月</a:t>
            </a:r>
            <a:r>
              <a:rPr lang="en-US" altLang="zh-CN" sz="2400" dirty="0"/>
              <a:t>20</a:t>
            </a:r>
            <a:r>
              <a:rPr lang="zh-CN" altLang="en-US" sz="2400" dirty="0"/>
              <a:t>日，习总书记在全国网络安全和信息化工作会议上讲到：“没有网络安全就没有国家安全，就没有经济社会稳定运行，广大人民群众利益也难以得到保障” 。</a:t>
            </a:r>
            <a:endParaRPr lang="en-US" altLang="zh-CN" sz="2400" dirty="0"/>
          </a:p>
          <a:p>
            <a:pPr lvl="1"/>
            <a:endParaRPr lang="en-US" altLang="zh-CN" sz="2400" dirty="0"/>
          </a:p>
        </p:txBody>
      </p:sp>
      <p:sp>
        <p:nvSpPr>
          <p:cNvPr id="5" name="灯片编号占位符 4"/>
          <p:cNvSpPr>
            <a:spLocks noGrp="1"/>
          </p:cNvSpPr>
          <p:nvPr>
            <p:ph type="sldNum" sz="quarter" idx="12"/>
          </p:nvPr>
        </p:nvSpPr>
        <p:spPr/>
        <p:txBody>
          <a:bodyPr/>
          <a:lstStyle/>
          <a:p>
            <a:pPr>
              <a:defRPr/>
            </a:pPr>
            <a:fld id="{47D22251-280C-465C-99E6-6A8AAA327959}" type="slidenum">
              <a:rPr lang="en-US" altLang="zh-CN" smtClean="0"/>
              <a:pPr>
                <a:defRPr/>
              </a:pPr>
              <a:t>30</a:t>
            </a:fld>
            <a:endParaRPr lang="en-US" altLang="zh-CN"/>
          </a:p>
        </p:txBody>
      </p:sp>
    </p:spTree>
    <p:extLst>
      <p:ext uri="{BB962C8B-B14F-4D97-AF65-F5344CB8AC3E}">
        <p14:creationId xmlns:p14="http://schemas.microsoft.com/office/powerpoint/2010/main" val="32730513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ph type="title"/>
          </p:nvPr>
        </p:nvSpPr>
        <p:spPr>
          <a:xfrm>
            <a:off x="1547664" y="260648"/>
            <a:ext cx="8001000" cy="747936"/>
          </a:xfrm>
        </p:spPr>
        <p:txBody>
          <a:bodyPr/>
          <a:lstStyle/>
          <a:p>
            <a:r>
              <a:rPr lang="zh-CN" altLang="en-US" dirty="0"/>
              <a:t>国内网安简史（现状）</a:t>
            </a:r>
          </a:p>
        </p:txBody>
      </p:sp>
      <p:sp>
        <p:nvSpPr>
          <p:cNvPr id="3" name="内容占位符 2"/>
          <p:cNvSpPr>
            <a:spLocks noGrp="1"/>
          </p:cNvSpPr>
          <p:nvPr>
            <p:ph idx="1"/>
          </p:nvPr>
        </p:nvSpPr>
        <p:spPr>
          <a:xfrm>
            <a:off x="609600" y="1368661"/>
            <a:ext cx="8181726" cy="5104048"/>
          </a:xfrm>
        </p:spPr>
        <p:txBody>
          <a:bodyPr/>
          <a:lstStyle/>
          <a:p>
            <a:r>
              <a:rPr lang="zh-CN" altLang="en-US" sz="2800" dirty="0"/>
              <a:t>国家越来越重视网络空间安全</a:t>
            </a:r>
            <a:endParaRPr lang="en-US" altLang="zh-CN" sz="2800" dirty="0"/>
          </a:p>
          <a:p>
            <a:pPr lvl="1"/>
            <a:r>
              <a:rPr lang="en-US" altLang="zh-CN" sz="2400" dirty="0"/>
              <a:t>2019</a:t>
            </a:r>
            <a:r>
              <a:rPr lang="zh-CN" altLang="en-US" sz="2400" dirty="0"/>
              <a:t>年</a:t>
            </a:r>
            <a:r>
              <a:rPr lang="en-US" altLang="zh-CN" sz="2400" dirty="0"/>
              <a:t>9</a:t>
            </a:r>
            <a:r>
              <a:rPr lang="zh-CN" altLang="en-US" sz="2400" dirty="0"/>
              <a:t>月，习总书记对国家网络安全宣传周作出重要指示：举办网络安全宣传周、提升全民网络安全意识和技能，是国家网络安全工作的重要内容。国家网络安全工作要坚持网络安全为人民、网络安全靠人民，保障个人信息安全，维护公民在网络空间的合法权益。要坚持网络安全教育、技术、产业融合发展，形成人才培养、技术创新、产业发展的良性生态。</a:t>
            </a:r>
            <a:endParaRPr lang="en-US" altLang="zh-CN" sz="2400" dirty="0"/>
          </a:p>
          <a:p>
            <a:pPr lvl="1"/>
            <a:r>
              <a:rPr lang="zh-CN" altLang="en-US" sz="2400" dirty="0"/>
              <a:t>思考：为什么要提升全民的网络安全素养，能不能只靠专业的网络安全空间专业人才？</a:t>
            </a:r>
            <a:endParaRPr lang="en-US" altLang="zh-CN" sz="2400" dirty="0"/>
          </a:p>
        </p:txBody>
      </p:sp>
      <p:sp>
        <p:nvSpPr>
          <p:cNvPr id="5" name="灯片编号占位符 4"/>
          <p:cNvSpPr>
            <a:spLocks noGrp="1"/>
          </p:cNvSpPr>
          <p:nvPr>
            <p:ph type="sldNum" sz="quarter" idx="12"/>
          </p:nvPr>
        </p:nvSpPr>
        <p:spPr/>
        <p:txBody>
          <a:bodyPr/>
          <a:lstStyle/>
          <a:p>
            <a:pPr>
              <a:defRPr/>
            </a:pPr>
            <a:fld id="{47D22251-280C-465C-99E6-6A8AAA327959}" type="slidenum">
              <a:rPr lang="en-US" altLang="zh-CN" smtClean="0"/>
              <a:pPr>
                <a:defRPr/>
              </a:pPr>
              <a:t>31</a:t>
            </a:fld>
            <a:endParaRPr lang="en-US" altLang="zh-CN"/>
          </a:p>
        </p:txBody>
      </p:sp>
    </p:spTree>
    <p:extLst>
      <p:ext uri="{BB962C8B-B14F-4D97-AF65-F5344CB8AC3E}">
        <p14:creationId xmlns:p14="http://schemas.microsoft.com/office/powerpoint/2010/main" val="7774044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619672" y="260648"/>
            <a:ext cx="8001000" cy="675928"/>
          </a:xfrm>
        </p:spPr>
        <p:txBody>
          <a:bodyPr/>
          <a:lstStyle/>
          <a:p>
            <a:r>
              <a:rPr lang="zh-CN" altLang="en-US" sz="4000" dirty="0"/>
              <a:t>地下产业链造成的损失</a:t>
            </a:r>
            <a:endParaRPr lang="en-US" sz="4000" dirty="0"/>
          </a:p>
        </p:txBody>
      </p:sp>
      <p:pic>
        <p:nvPicPr>
          <p:cNvPr id="7" name="Content Placeholder 6" descr="屏幕快照 2012-03-23 上午11.01.46.png"/>
          <p:cNvPicPr>
            <a:picLocks noGrp="1" noChangeAspect="1"/>
          </p:cNvPicPr>
          <p:nvPr>
            <p:ph idx="1"/>
          </p:nvPr>
        </p:nvPicPr>
        <p:blipFill>
          <a:blip r:embed="rId2">
            <a:extLst>
              <a:ext uri="{28A0092B-C50C-407E-A947-70E740481C1C}">
                <a14:useLocalDpi xmlns:a14="http://schemas.microsoft.com/office/drawing/2010/main" val="0"/>
              </a:ext>
            </a:extLst>
          </a:blip>
          <a:srcRect l="-7112" r="-7112"/>
          <a:stretch>
            <a:fillRect/>
          </a:stretch>
        </p:blipFill>
        <p:spPr>
          <a:xfrm>
            <a:off x="-180528" y="1657869"/>
            <a:ext cx="9813283" cy="5233750"/>
          </a:xfrm>
        </p:spPr>
      </p:pic>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32</a:t>
            </a:fld>
            <a:endParaRPr lang="en-US" altLang="zh-CN"/>
          </a:p>
        </p:txBody>
      </p:sp>
    </p:spTree>
    <p:extLst>
      <p:ext uri="{BB962C8B-B14F-4D97-AF65-F5344CB8AC3E}">
        <p14:creationId xmlns:p14="http://schemas.microsoft.com/office/powerpoint/2010/main" val="27814827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763688" y="260648"/>
            <a:ext cx="8001000" cy="459904"/>
          </a:xfrm>
        </p:spPr>
        <p:txBody>
          <a:bodyPr>
            <a:normAutofit fontScale="90000"/>
          </a:bodyPr>
          <a:lstStyle/>
          <a:p>
            <a:r>
              <a:rPr lang="zh-CN" altLang="en-US" dirty="0"/>
              <a:t>揭开地下产业链的面纱</a:t>
            </a:r>
            <a:endParaRPr lang="en-US" dirty="0"/>
          </a:p>
        </p:txBody>
      </p:sp>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33</a:t>
            </a:fld>
            <a:endParaRPr lang="en-US" altLang="zh-CN"/>
          </a:p>
        </p:txBody>
      </p:sp>
      <p:pic>
        <p:nvPicPr>
          <p:cNvPr id="7170" name="对象 2"/>
          <p:cNvPicPr>
            <a:picLocks noChangeArrowheads="1"/>
          </p:cNvPicPr>
          <p:nvPr/>
        </p:nvPicPr>
        <p:blipFill>
          <a:blip r:embed="rId2">
            <a:extLst>
              <a:ext uri="{28A0092B-C50C-407E-A947-70E740481C1C}">
                <a14:useLocalDpi xmlns:a14="http://schemas.microsoft.com/office/drawing/2010/main" val="0"/>
              </a:ext>
            </a:extLst>
          </a:blip>
          <a:srcRect l="-116" t="-323" r="-221" b="-1344"/>
          <a:stretch>
            <a:fillRect/>
          </a:stretch>
        </p:blipFill>
        <p:spPr bwMode="auto">
          <a:xfrm>
            <a:off x="699148" y="1728192"/>
            <a:ext cx="7704856" cy="501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2817807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691680" y="260648"/>
            <a:ext cx="8001000" cy="808856"/>
          </a:xfrm>
        </p:spPr>
        <p:txBody>
          <a:bodyPr vert="horz" lIns="91440" tIns="45720" rIns="91440" bIns="45720" rtlCol="0" anchor="t">
            <a:normAutofit/>
          </a:bodyPr>
          <a:lstStyle/>
          <a:p>
            <a:r>
              <a:rPr lang="en-US" sz="3600" dirty="0" err="1">
                <a:latin typeface="Adobe 楷体 Std R"/>
                <a:ea typeface="Adobe 楷体 Std R"/>
                <a:cs typeface="Adobe 楷体 Std R"/>
              </a:rPr>
              <a:t>真实资产盗窃地下产业链</a:t>
            </a:r>
            <a:endParaRPr lang="en-US" sz="3600" dirty="0">
              <a:latin typeface="Adobe 楷体 Std R"/>
              <a:ea typeface="Adobe 楷体 Std R"/>
              <a:cs typeface="Adobe 楷体 Std R"/>
            </a:endParaRPr>
          </a:p>
        </p:txBody>
      </p:sp>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34</a:t>
            </a:fld>
            <a:endParaRPr lang="en-US" altLang="zh-CN"/>
          </a:p>
        </p:txBody>
      </p:sp>
      <p:pic>
        <p:nvPicPr>
          <p:cNvPr id="7" name="Picture 6"/>
          <p:cNvPicPr/>
          <p:nvPr/>
        </p:nvPicPr>
        <p:blipFill>
          <a:blip r:embed="rId2">
            <a:extLst>
              <a:ext uri="{28A0092B-C50C-407E-A947-70E740481C1C}">
                <a14:useLocalDpi xmlns:a14="http://schemas.microsoft.com/office/drawing/2010/main" val="0"/>
              </a:ext>
            </a:extLst>
          </a:blip>
          <a:srcRect/>
          <a:stretch>
            <a:fillRect/>
          </a:stretch>
        </p:blipFill>
        <p:spPr bwMode="auto">
          <a:xfrm>
            <a:off x="539552" y="1844824"/>
            <a:ext cx="8064896" cy="4176464"/>
          </a:xfrm>
          <a:prstGeom prst="rect">
            <a:avLst/>
          </a:prstGeom>
          <a:noFill/>
          <a:ln>
            <a:noFill/>
          </a:ln>
        </p:spPr>
      </p:pic>
    </p:spTree>
    <p:extLst>
      <p:ext uri="{BB962C8B-B14F-4D97-AF65-F5344CB8AC3E}">
        <p14:creationId xmlns:p14="http://schemas.microsoft.com/office/powerpoint/2010/main" val="9078813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619672" y="188640"/>
            <a:ext cx="8001000" cy="819944"/>
          </a:xfrm>
        </p:spPr>
        <p:txBody>
          <a:bodyPr>
            <a:normAutofit/>
          </a:bodyPr>
          <a:lstStyle/>
          <a:p>
            <a:r>
              <a:rPr lang="en-US" sz="4000" dirty="0">
                <a:latin typeface="Adobe 楷体 Std R"/>
                <a:ea typeface="Adobe 楷体 Std R"/>
                <a:cs typeface="Adobe 楷体 Std R"/>
              </a:rPr>
              <a:t>真实资产盗窃典型案件–</a:t>
            </a:r>
            <a:r>
              <a:rPr lang="zh-CN" altLang="en-US" sz="4000" dirty="0">
                <a:latin typeface="Adobe 楷体 Std R"/>
                <a:ea typeface="Adobe 楷体 Std R"/>
                <a:cs typeface="Adobe 楷体 Std R"/>
              </a:rPr>
              <a:t>“</a:t>
            </a:r>
            <a:r>
              <a:rPr lang="en-US" sz="4000" dirty="0">
                <a:latin typeface="Adobe 楷体 Std R"/>
                <a:ea typeface="Adobe 楷体 Std R"/>
                <a:cs typeface="Adobe 楷体 Std R"/>
              </a:rPr>
              <a:t>顶狐</a:t>
            </a:r>
            <a:r>
              <a:rPr lang="zh-CN" altLang="en-US" sz="4000" dirty="0">
                <a:latin typeface="Adobe 楷体 Std R"/>
                <a:ea typeface="Adobe 楷体 Std R"/>
                <a:cs typeface="Adobe 楷体 Std R"/>
              </a:rPr>
              <a:t>”</a:t>
            </a:r>
            <a:r>
              <a:rPr lang="en-US" sz="4000" dirty="0">
                <a:latin typeface="Adobe 楷体 Std R"/>
                <a:ea typeface="Adobe 楷体 Std R"/>
                <a:cs typeface="Adobe 楷体 Std R"/>
              </a:rPr>
              <a:t>案</a:t>
            </a:r>
          </a:p>
        </p:txBody>
      </p:sp>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35</a:t>
            </a:fld>
            <a:endParaRPr lang="en-US" altLang="zh-CN"/>
          </a:p>
        </p:txBody>
      </p:sp>
      <p:pic>
        <p:nvPicPr>
          <p:cNvPr id="6" name="Picture 5"/>
          <p:cNvPicPr/>
          <p:nvPr/>
        </p:nvPicPr>
        <p:blipFill>
          <a:blip r:embed="rId2">
            <a:extLst>
              <a:ext uri="{28A0092B-C50C-407E-A947-70E740481C1C}">
                <a14:useLocalDpi xmlns:a14="http://schemas.microsoft.com/office/drawing/2010/main" val="0"/>
              </a:ext>
            </a:extLst>
          </a:blip>
          <a:srcRect/>
          <a:stretch>
            <a:fillRect/>
          </a:stretch>
        </p:blipFill>
        <p:spPr bwMode="auto">
          <a:xfrm>
            <a:off x="1403648" y="1700808"/>
            <a:ext cx="6264696" cy="5040560"/>
          </a:xfrm>
          <a:prstGeom prst="rect">
            <a:avLst/>
          </a:prstGeom>
          <a:noFill/>
          <a:ln>
            <a:noFill/>
          </a:ln>
        </p:spPr>
      </p:pic>
      <p:sp>
        <p:nvSpPr>
          <p:cNvPr id="7" name="TextBox 6"/>
          <p:cNvSpPr txBox="1"/>
          <p:nvPr/>
        </p:nvSpPr>
        <p:spPr>
          <a:xfrm>
            <a:off x="4283968" y="1988840"/>
            <a:ext cx="4176464" cy="646331"/>
          </a:xfrm>
          <a:prstGeom prst="rect">
            <a:avLst/>
          </a:prstGeom>
          <a:noFill/>
        </p:spPr>
        <p:txBody>
          <a:bodyPr wrap="square" rtlCol="0">
            <a:spAutoFit/>
          </a:bodyPr>
          <a:lstStyle/>
          <a:p>
            <a:r>
              <a:rPr lang="en-US" dirty="0">
                <a:solidFill>
                  <a:schemeClr val="bg1"/>
                </a:solidFill>
              </a:rPr>
              <a:t>2009年央视三一五晚会曝光</a:t>
            </a:r>
          </a:p>
          <a:p>
            <a:r>
              <a:rPr lang="en-US" dirty="0">
                <a:solidFill>
                  <a:srgbClr val="FF0000"/>
                </a:solidFill>
              </a:rPr>
              <a:t>信用卡诈骗罪，主犯10.5-11.5年</a:t>
            </a:r>
          </a:p>
        </p:txBody>
      </p:sp>
    </p:spTree>
    <p:extLst>
      <p:ext uri="{BB962C8B-B14F-4D97-AF65-F5344CB8AC3E}">
        <p14:creationId xmlns:p14="http://schemas.microsoft.com/office/powerpoint/2010/main" val="10945423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651620" y="188640"/>
            <a:ext cx="8001000" cy="819944"/>
          </a:xfrm>
        </p:spPr>
        <p:txBody>
          <a:bodyPr>
            <a:normAutofit/>
          </a:bodyPr>
          <a:lstStyle/>
          <a:p>
            <a:r>
              <a:rPr lang="en-US" sz="4000" dirty="0">
                <a:latin typeface="Adobe 楷体 Std R"/>
                <a:ea typeface="Adobe 楷体 Std R"/>
                <a:cs typeface="Adobe 楷体 Std R"/>
              </a:rPr>
              <a:t>真实资产盗窃活跃案例</a:t>
            </a:r>
          </a:p>
        </p:txBody>
      </p:sp>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36</a:t>
            </a:fld>
            <a:endParaRPr lang="en-US" altLang="zh-CN"/>
          </a:p>
        </p:txBody>
      </p:sp>
      <p:pic>
        <p:nvPicPr>
          <p:cNvPr id="8" name="Picture 7" descr="Macintosh HD:Users:zhugejw:Desktop:屏幕快照 2012-02-14 下午02.55.25.png"/>
          <p:cNvPicPr/>
          <p:nvPr/>
        </p:nvPicPr>
        <p:blipFill>
          <a:blip r:embed="rId2">
            <a:extLst>
              <a:ext uri="{28A0092B-C50C-407E-A947-70E740481C1C}">
                <a14:useLocalDpi xmlns:a14="http://schemas.microsoft.com/office/drawing/2010/main" val="0"/>
              </a:ext>
            </a:extLst>
          </a:blip>
          <a:srcRect/>
          <a:stretch>
            <a:fillRect/>
          </a:stretch>
        </p:blipFill>
        <p:spPr bwMode="auto">
          <a:xfrm>
            <a:off x="755576" y="1556792"/>
            <a:ext cx="4283710" cy="2774315"/>
          </a:xfrm>
          <a:prstGeom prst="rect">
            <a:avLst/>
          </a:prstGeom>
          <a:noFill/>
          <a:ln>
            <a:noFill/>
          </a:ln>
        </p:spPr>
      </p:pic>
      <p:pic>
        <p:nvPicPr>
          <p:cNvPr id="9" name="Picture 8" descr="Macintosh HD:Users:zhugejw:Desktop:屏幕快照 2012-02-14 下午02.57.57.png"/>
          <p:cNvPicPr/>
          <p:nvPr/>
        </p:nvPicPr>
        <p:blipFill>
          <a:blip r:embed="rId3">
            <a:extLst>
              <a:ext uri="{28A0092B-C50C-407E-A947-70E740481C1C}">
                <a14:useLocalDpi xmlns:a14="http://schemas.microsoft.com/office/drawing/2010/main" val="0"/>
              </a:ext>
            </a:extLst>
          </a:blip>
          <a:srcRect/>
          <a:stretch>
            <a:fillRect/>
          </a:stretch>
        </p:blipFill>
        <p:spPr bwMode="auto">
          <a:xfrm>
            <a:off x="3779912" y="2564904"/>
            <a:ext cx="5266690" cy="3605530"/>
          </a:xfrm>
          <a:prstGeom prst="rect">
            <a:avLst/>
          </a:prstGeom>
          <a:noFill/>
          <a:ln>
            <a:noFill/>
          </a:ln>
        </p:spPr>
      </p:pic>
      <p:pic>
        <p:nvPicPr>
          <p:cNvPr id="10" name="Picture 9" descr="屏幕快照 2012-01-15 下午09"/>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9552" y="4581128"/>
            <a:ext cx="4680520" cy="2448272"/>
          </a:xfrm>
          <a:prstGeom prst="rect">
            <a:avLst/>
          </a:prstGeom>
          <a:noFill/>
          <a:ln>
            <a:noFill/>
          </a:ln>
        </p:spPr>
      </p:pic>
      <p:sp>
        <p:nvSpPr>
          <p:cNvPr id="3" name="Rectangle 2"/>
          <p:cNvSpPr/>
          <p:nvPr/>
        </p:nvSpPr>
        <p:spPr>
          <a:xfrm>
            <a:off x="5121585" y="1988840"/>
            <a:ext cx="3690241" cy="400110"/>
          </a:xfrm>
          <a:prstGeom prst="rect">
            <a:avLst/>
          </a:prstGeom>
        </p:spPr>
        <p:txBody>
          <a:bodyPr wrap="none">
            <a:spAutoFit/>
          </a:bodyPr>
          <a:lstStyle/>
          <a:p>
            <a:r>
              <a:rPr lang="en-US" altLang="zh-CN" dirty="0">
                <a:latin typeface="Adobe 楷体 Std R"/>
                <a:ea typeface="Adobe 楷体 Std R"/>
                <a:cs typeface="Adobe 楷体 Std R"/>
              </a:rPr>
              <a:t>XX</a:t>
            </a:r>
            <a:r>
              <a:rPr lang="zh-CN" altLang="en-US" dirty="0">
                <a:latin typeface="Adobe 楷体 Std R"/>
                <a:ea typeface="Adobe 楷体 Std R"/>
                <a:cs typeface="Adobe 楷体 Std R"/>
              </a:rPr>
              <a:t>主站</a:t>
            </a:r>
            <a:r>
              <a:rPr lang="en-US" altLang="zh-CN" dirty="0">
                <a:latin typeface="Adobe 楷体 Std R"/>
                <a:ea typeface="Adobe 楷体 Std R"/>
                <a:cs typeface="Adobe 楷体 Std R"/>
              </a:rPr>
              <a:t>-</a:t>
            </a:r>
            <a:r>
              <a:rPr lang="zh-CN" altLang="en-US" dirty="0">
                <a:latin typeface="Adobe 楷体 Std R"/>
                <a:ea typeface="Adobe 楷体 Std R"/>
                <a:cs typeface="Adobe 楷体 Std R"/>
              </a:rPr>
              <a:t>公开出售网银钓鱼程序</a:t>
            </a:r>
            <a:endParaRPr lang="en-US" dirty="0"/>
          </a:p>
        </p:txBody>
      </p:sp>
      <p:sp>
        <p:nvSpPr>
          <p:cNvPr id="11" name="Rectangle 10"/>
          <p:cNvSpPr/>
          <p:nvPr/>
        </p:nvSpPr>
        <p:spPr>
          <a:xfrm>
            <a:off x="5216086" y="6381328"/>
            <a:ext cx="3177280" cy="400110"/>
          </a:xfrm>
          <a:prstGeom prst="rect">
            <a:avLst/>
          </a:prstGeom>
        </p:spPr>
        <p:txBody>
          <a:bodyPr wrap="none">
            <a:spAutoFit/>
          </a:bodyPr>
          <a:lstStyle/>
          <a:p>
            <a:r>
              <a:rPr lang="en-US" altLang="zh-CN" dirty="0">
                <a:latin typeface="Adobe 楷体 Std R"/>
                <a:ea typeface="Adobe 楷体 Std R"/>
                <a:cs typeface="Adobe 楷体 Std R"/>
              </a:rPr>
              <a:t>XX</a:t>
            </a:r>
            <a:r>
              <a:rPr lang="zh-CN" altLang="en-US" dirty="0">
                <a:latin typeface="Adobe 楷体 Std R"/>
                <a:ea typeface="Adobe 楷体 Std R"/>
                <a:cs typeface="Adobe 楷体 Std R"/>
              </a:rPr>
              <a:t>网银</a:t>
            </a:r>
            <a:r>
              <a:rPr lang="en-US" altLang="zh-CN" dirty="0">
                <a:latin typeface="Adobe 楷体 Std R"/>
                <a:ea typeface="Adobe 楷体 Std R"/>
                <a:cs typeface="Adobe 楷体 Std R"/>
              </a:rPr>
              <a:t>-</a:t>
            </a:r>
            <a:r>
              <a:rPr lang="zh-CN" altLang="en-US" dirty="0">
                <a:latin typeface="Adobe 楷体 Std R"/>
                <a:ea typeface="Adobe 楷体 Std R"/>
                <a:cs typeface="Adobe 楷体 Std R"/>
              </a:rPr>
              <a:t>公开出售网银木马</a:t>
            </a:r>
            <a:endParaRPr lang="en-US" dirty="0"/>
          </a:p>
        </p:txBody>
      </p:sp>
      <p:sp>
        <p:nvSpPr>
          <p:cNvPr id="6" name="Rectangle 5"/>
          <p:cNvSpPr/>
          <p:nvPr/>
        </p:nvSpPr>
        <p:spPr bwMode="auto">
          <a:xfrm>
            <a:off x="827584" y="1556792"/>
            <a:ext cx="864096" cy="288032"/>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Verdana" pitchFamily="34" charset="0"/>
              <a:ea typeface="宋体" pitchFamily="2" charset="-122"/>
            </a:endParaRPr>
          </a:p>
        </p:txBody>
      </p:sp>
      <p:sp>
        <p:nvSpPr>
          <p:cNvPr id="12" name="Rectangle 11"/>
          <p:cNvSpPr/>
          <p:nvPr/>
        </p:nvSpPr>
        <p:spPr bwMode="auto">
          <a:xfrm>
            <a:off x="3923928" y="2564904"/>
            <a:ext cx="1008112" cy="432048"/>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Verdana" pitchFamily="34" charset="0"/>
              <a:ea typeface="宋体" pitchFamily="2" charset="-122"/>
            </a:endParaRPr>
          </a:p>
        </p:txBody>
      </p:sp>
      <p:sp>
        <p:nvSpPr>
          <p:cNvPr id="13" name="Rectangle 12"/>
          <p:cNvSpPr/>
          <p:nvPr/>
        </p:nvSpPr>
        <p:spPr bwMode="auto">
          <a:xfrm>
            <a:off x="971600" y="4581128"/>
            <a:ext cx="1512168" cy="504056"/>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Verdana" pitchFamily="34" charset="0"/>
              <a:ea typeface="宋体" pitchFamily="2" charset="-122"/>
            </a:endParaRPr>
          </a:p>
        </p:txBody>
      </p:sp>
      <p:sp>
        <p:nvSpPr>
          <p:cNvPr id="14" name="Rectangle 13"/>
          <p:cNvSpPr/>
          <p:nvPr/>
        </p:nvSpPr>
        <p:spPr bwMode="auto">
          <a:xfrm>
            <a:off x="5652120" y="5373216"/>
            <a:ext cx="864096" cy="288032"/>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Verdana" pitchFamily="34" charset="0"/>
              <a:ea typeface="宋体" pitchFamily="2" charset="-122"/>
            </a:endParaRPr>
          </a:p>
        </p:txBody>
      </p:sp>
    </p:spTree>
    <p:extLst>
      <p:ext uri="{BB962C8B-B14F-4D97-AF65-F5344CB8AC3E}">
        <p14:creationId xmlns:p14="http://schemas.microsoft.com/office/powerpoint/2010/main" val="34093098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619672" y="260648"/>
            <a:ext cx="8001000" cy="819944"/>
          </a:xfrm>
        </p:spPr>
        <p:txBody>
          <a:bodyPr>
            <a:normAutofit/>
          </a:bodyPr>
          <a:lstStyle/>
          <a:p>
            <a:r>
              <a:rPr lang="en-US" dirty="0">
                <a:latin typeface="Adobe 楷体 Std R"/>
                <a:ea typeface="Adobe 楷体 Std R"/>
                <a:cs typeface="Adobe 楷体 Std R"/>
              </a:rPr>
              <a:t>网络虚拟资产盗窃地下产业链</a:t>
            </a:r>
          </a:p>
        </p:txBody>
      </p:sp>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37</a:t>
            </a:fld>
            <a:endParaRPr lang="en-US" altLang="zh-CN"/>
          </a:p>
        </p:txBody>
      </p:sp>
      <p:pic>
        <p:nvPicPr>
          <p:cNvPr id="6" name="图片 5">
            <a:extLst>
              <a:ext uri="{FF2B5EF4-FFF2-40B4-BE49-F238E27FC236}">
                <a16:creationId xmlns:a16="http://schemas.microsoft.com/office/drawing/2014/main" id="{76F9F0BD-32FE-4965-BDA7-2C48DA9EED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709" y="2492896"/>
            <a:ext cx="9069042" cy="2376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31571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619672" y="188640"/>
            <a:ext cx="8965877" cy="747936"/>
          </a:xfrm>
        </p:spPr>
        <p:txBody>
          <a:bodyPr>
            <a:normAutofit/>
          </a:bodyPr>
          <a:lstStyle/>
          <a:p>
            <a:r>
              <a:rPr lang="zh-CN" altLang="en-US" sz="3200" dirty="0">
                <a:latin typeface="Adobe 楷体 Std R"/>
                <a:ea typeface="Adobe 楷体 Std R"/>
                <a:cs typeface="Adobe 楷体 Std R"/>
              </a:rPr>
              <a:t>虚拟</a:t>
            </a:r>
            <a:r>
              <a:rPr lang="en-US" sz="3200" dirty="0" err="1">
                <a:latin typeface="Adobe 楷体 Std R"/>
                <a:ea typeface="Adobe 楷体 Std R"/>
                <a:cs typeface="Adobe 楷体 Std R"/>
              </a:rPr>
              <a:t>资产盗窃典型案件</a:t>
            </a:r>
            <a:r>
              <a:rPr lang="en-US" sz="3200" dirty="0">
                <a:latin typeface="Adobe 楷体 Std R"/>
                <a:ea typeface="Adobe 楷体 Std R"/>
                <a:cs typeface="Adobe 楷体 Std R"/>
              </a:rPr>
              <a:t>–“</a:t>
            </a:r>
            <a:r>
              <a:rPr lang="zh-CN" altLang="en-US" sz="3200" dirty="0">
                <a:latin typeface="Adobe 楷体 Std R"/>
                <a:ea typeface="Adobe 楷体 Std R"/>
                <a:cs typeface="Adobe 楷体 Std R"/>
              </a:rPr>
              <a:t>熊猫烧香</a:t>
            </a:r>
            <a:r>
              <a:rPr lang="en-US" altLang="zh-CN" sz="3200" dirty="0">
                <a:latin typeface="Adobe 楷体 Std R"/>
                <a:ea typeface="Adobe 楷体 Std R"/>
                <a:cs typeface="Adobe 楷体 Std R"/>
              </a:rPr>
              <a:t>”</a:t>
            </a:r>
            <a:r>
              <a:rPr lang="en-US" sz="3200" dirty="0">
                <a:latin typeface="Adobe 楷体 Std R"/>
                <a:ea typeface="Adobe 楷体 Std R"/>
                <a:cs typeface="Adobe 楷体 Std R"/>
              </a:rPr>
              <a:t>案</a:t>
            </a:r>
          </a:p>
        </p:txBody>
      </p:sp>
      <p:sp>
        <p:nvSpPr>
          <p:cNvPr id="3" name="Content Placeholder 2"/>
          <p:cNvSpPr>
            <a:spLocks noGrp="1"/>
          </p:cNvSpPr>
          <p:nvPr>
            <p:ph idx="1"/>
          </p:nvPr>
        </p:nvSpPr>
        <p:spPr/>
        <p:txBody>
          <a:bodyPr/>
          <a:lstStyle/>
          <a:p>
            <a:endParaRPr lang="en-US"/>
          </a:p>
        </p:txBody>
      </p:sp>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38</a:t>
            </a:fld>
            <a:endParaRPr lang="en-US" altLang="zh-CN"/>
          </a:p>
        </p:txBody>
      </p:sp>
      <p:pic>
        <p:nvPicPr>
          <p:cNvPr id="6" name="Picture 5"/>
          <p:cNvPicPr/>
          <p:nvPr/>
        </p:nvPicPr>
        <p:blipFill>
          <a:blip r:embed="rId2">
            <a:extLst>
              <a:ext uri="{28A0092B-C50C-407E-A947-70E740481C1C}">
                <a14:useLocalDpi xmlns:a14="http://schemas.microsoft.com/office/drawing/2010/main" val="0"/>
              </a:ext>
            </a:extLst>
          </a:blip>
          <a:srcRect/>
          <a:stretch>
            <a:fillRect/>
          </a:stretch>
        </p:blipFill>
        <p:spPr bwMode="auto">
          <a:xfrm>
            <a:off x="755576" y="1844824"/>
            <a:ext cx="7416824" cy="4176464"/>
          </a:xfrm>
          <a:prstGeom prst="rect">
            <a:avLst/>
          </a:prstGeom>
          <a:noFill/>
          <a:ln>
            <a:noFill/>
          </a:ln>
        </p:spPr>
      </p:pic>
      <p:sp>
        <p:nvSpPr>
          <p:cNvPr id="7" name="TextBox 6"/>
          <p:cNvSpPr txBox="1"/>
          <p:nvPr/>
        </p:nvSpPr>
        <p:spPr>
          <a:xfrm>
            <a:off x="4967536" y="1916832"/>
            <a:ext cx="4176464" cy="707886"/>
          </a:xfrm>
          <a:prstGeom prst="rect">
            <a:avLst/>
          </a:prstGeom>
          <a:noFill/>
        </p:spPr>
        <p:txBody>
          <a:bodyPr wrap="square" rtlCol="0">
            <a:spAutoFit/>
          </a:bodyPr>
          <a:lstStyle/>
          <a:p>
            <a:r>
              <a:rPr lang="en-US" dirty="0"/>
              <a:t>2007年</a:t>
            </a:r>
            <a:r>
              <a:rPr lang="zh-CN" altLang="en-US" dirty="0"/>
              <a:t>国内最受关注安全事件</a:t>
            </a:r>
          </a:p>
          <a:p>
            <a:r>
              <a:rPr lang="zh-CN" altLang="en-US" dirty="0">
                <a:solidFill>
                  <a:srgbClr val="FF0000"/>
                </a:solidFill>
              </a:rPr>
              <a:t>破坏计算机系统</a:t>
            </a:r>
            <a:r>
              <a:rPr lang="en-US" dirty="0">
                <a:solidFill>
                  <a:srgbClr val="FF0000"/>
                </a:solidFill>
              </a:rPr>
              <a:t>罪，主犯4年</a:t>
            </a:r>
          </a:p>
        </p:txBody>
      </p:sp>
    </p:spTree>
    <p:extLst>
      <p:ext uri="{BB962C8B-B14F-4D97-AF65-F5344CB8AC3E}">
        <p14:creationId xmlns:p14="http://schemas.microsoft.com/office/powerpoint/2010/main" val="2745537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651620" y="260648"/>
            <a:ext cx="8001000" cy="747936"/>
          </a:xfrm>
        </p:spPr>
        <p:txBody>
          <a:bodyPr>
            <a:normAutofit/>
          </a:bodyPr>
          <a:lstStyle/>
          <a:p>
            <a:r>
              <a:rPr lang="zh-CN" altLang="en-US" sz="4000" dirty="0">
                <a:latin typeface="Adobe 楷体 Std R"/>
                <a:ea typeface="Adobe 楷体 Std R"/>
                <a:cs typeface="Adobe 楷体 Std R"/>
              </a:rPr>
              <a:t>网络虚拟</a:t>
            </a:r>
            <a:r>
              <a:rPr lang="en-US" sz="4000" dirty="0">
                <a:latin typeface="Adobe 楷体 Std R"/>
                <a:ea typeface="Adobe 楷体 Std R"/>
                <a:cs typeface="Adobe 楷体 Std R"/>
              </a:rPr>
              <a:t>资产盗窃活跃案例</a:t>
            </a:r>
            <a:endParaRPr lang="en-US" sz="4000" dirty="0"/>
          </a:p>
        </p:txBody>
      </p:sp>
      <p:pic>
        <p:nvPicPr>
          <p:cNvPr id="4" name="Content Placeholder 3" descr="屏幕快照 2012-03-01 下午08.44.54.png"/>
          <p:cNvPicPr>
            <a:picLocks noGrp="1" noChangeAspect="1"/>
          </p:cNvPicPr>
          <p:nvPr>
            <p:ph idx="1"/>
          </p:nvPr>
        </p:nvPicPr>
        <p:blipFill>
          <a:blip r:embed="rId2">
            <a:extLst>
              <a:ext uri="{28A0092B-C50C-407E-A947-70E740481C1C}">
                <a14:useLocalDpi xmlns:a14="http://schemas.microsoft.com/office/drawing/2010/main" val="0"/>
              </a:ext>
            </a:extLst>
          </a:blip>
          <a:srcRect t="6603" b="6603"/>
          <a:stretch>
            <a:fillRect/>
          </a:stretch>
        </p:blipFill>
        <p:spPr/>
      </p:pic>
      <p:sp>
        <p:nvSpPr>
          <p:cNvPr id="5" name="Rectangle 4"/>
          <p:cNvSpPr/>
          <p:nvPr/>
        </p:nvSpPr>
        <p:spPr>
          <a:xfrm>
            <a:off x="2303229" y="6165304"/>
            <a:ext cx="4557658" cy="400110"/>
          </a:xfrm>
          <a:prstGeom prst="rect">
            <a:avLst/>
          </a:prstGeom>
        </p:spPr>
        <p:txBody>
          <a:bodyPr wrap="none">
            <a:spAutoFit/>
          </a:bodyPr>
          <a:lstStyle/>
          <a:p>
            <a:r>
              <a:rPr lang="en-US" altLang="zh-CN" dirty="0">
                <a:latin typeface="Adobe 楷体 Std R"/>
                <a:ea typeface="Adobe 楷体 Std R"/>
                <a:cs typeface="Adobe 楷体 Std R"/>
              </a:rPr>
              <a:t>XXXX</a:t>
            </a:r>
            <a:r>
              <a:rPr lang="zh-CN" altLang="en-US" dirty="0">
                <a:latin typeface="Adobe 楷体 Std R"/>
                <a:ea typeface="Adobe 楷体 Std R"/>
                <a:cs typeface="Adobe 楷体 Std R"/>
              </a:rPr>
              <a:t>基地</a:t>
            </a:r>
            <a:r>
              <a:rPr lang="en-US" altLang="zh-CN" dirty="0">
                <a:latin typeface="Adobe 楷体 Std R"/>
                <a:ea typeface="Adobe 楷体 Std R"/>
                <a:cs typeface="Adobe 楷体 Std R"/>
              </a:rPr>
              <a:t>-</a:t>
            </a:r>
            <a:r>
              <a:rPr lang="zh-CN" altLang="en-US" dirty="0">
                <a:latin typeface="Adobe 楷体 Std R"/>
                <a:ea typeface="Adobe 楷体 Std R"/>
                <a:cs typeface="Adobe 楷体 Std R"/>
              </a:rPr>
              <a:t>公开出售各类网游木马程序</a:t>
            </a:r>
            <a:endParaRPr lang="en-US" dirty="0"/>
          </a:p>
        </p:txBody>
      </p:sp>
      <p:sp>
        <p:nvSpPr>
          <p:cNvPr id="6" name="Rectangle 5"/>
          <p:cNvSpPr/>
          <p:nvPr/>
        </p:nvSpPr>
        <p:spPr bwMode="auto">
          <a:xfrm>
            <a:off x="3779912" y="2060848"/>
            <a:ext cx="1872208" cy="36004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Verdana" pitchFamily="34" charset="0"/>
              <a:ea typeface="宋体" pitchFamily="2" charset="-122"/>
            </a:endParaRPr>
          </a:p>
        </p:txBody>
      </p:sp>
    </p:spTree>
    <p:extLst>
      <p:ext uri="{BB962C8B-B14F-4D97-AF65-F5344CB8AC3E}">
        <p14:creationId xmlns:p14="http://schemas.microsoft.com/office/powerpoint/2010/main" val="35022568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691680" y="-171399"/>
            <a:ext cx="8001000" cy="1008112"/>
          </a:xfrm>
        </p:spPr>
        <p:txBody>
          <a:bodyPr/>
          <a:lstStyle/>
          <a:p>
            <a:r>
              <a:rPr lang="en-US" sz="3600" dirty="0" err="1"/>
              <a:t>你经历过这些“蠕虫</a:t>
            </a:r>
            <a:r>
              <a:rPr lang="en-US" sz="3600" dirty="0"/>
              <a:t>”</a:t>
            </a:r>
            <a:r>
              <a:rPr lang="zh-CN" altLang="en-US" sz="3600" dirty="0"/>
              <a:t>或</a:t>
            </a:r>
            <a:r>
              <a:rPr lang="en-US" sz="3600" dirty="0"/>
              <a:t>“</a:t>
            </a:r>
            <a:r>
              <a:rPr lang="zh-CN" altLang="en-US" sz="3600" dirty="0"/>
              <a:t>病毒</a:t>
            </a:r>
            <a:r>
              <a:rPr lang="en-US" altLang="zh-CN" sz="3600" dirty="0"/>
              <a:t>”</a:t>
            </a:r>
            <a:r>
              <a:rPr lang="en-US" sz="3600" dirty="0"/>
              <a:t>吗？</a:t>
            </a:r>
          </a:p>
        </p:txBody>
      </p:sp>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4</a:t>
            </a:fld>
            <a:endParaRPr lang="en-US" altLang="zh-CN"/>
          </a:p>
        </p:txBody>
      </p:sp>
      <p:sp>
        <p:nvSpPr>
          <p:cNvPr id="9" name="内容占位符 2"/>
          <p:cNvSpPr txBox="1">
            <a:spLocks/>
          </p:cNvSpPr>
          <p:nvPr/>
        </p:nvSpPr>
        <p:spPr bwMode="auto">
          <a:xfrm>
            <a:off x="467544" y="1412776"/>
            <a:ext cx="4536504" cy="460702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469900" indent="-469900" algn="l" rtl="0" eaLnBrk="0" fontAlgn="base" hangingPunct="0">
              <a:spcBef>
                <a:spcPct val="20000"/>
              </a:spcBef>
              <a:spcAft>
                <a:spcPct val="0"/>
              </a:spcAft>
              <a:buClr>
                <a:schemeClr val="accent2"/>
              </a:buClr>
              <a:buFont typeface="Wingdings" pitchFamily="2" charset="2"/>
              <a:buChar char="o"/>
              <a:defRPr sz="3000" b="1">
                <a:solidFill>
                  <a:schemeClr val="tx1"/>
                </a:solidFill>
                <a:latin typeface="+mn-lt"/>
                <a:ea typeface="+mn-ea"/>
                <a:cs typeface="+mn-cs"/>
              </a:defRPr>
            </a:lvl1pPr>
            <a:lvl2pPr marL="908050" indent="-436563" algn="l" rtl="0" eaLnBrk="0" fontAlgn="base" hangingPunct="0">
              <a:spcBef>
                <a:spcPct val="20000"/>
              </a:spcBef>
              <a:spcAft>
                <a:spcPct val="0"/>
              </a:spcAft>
              <a:buClr>
                <a:schemeClr val="accent2"/>
              </a:buClr>
              <a:buFont typeface="Wingdings" pitchFamily="2" charset="2"/>
              <a:buChar char="n"/>
              <a:defRPr sz="2600" b="1">
                <a:solidFill>
                  <a:schemeClr val="tx1"/>
                </a:solidFill>
                <a:latin typeface="+mn-lt"/>
                <a:ea typeface="+mn-ea"/>
              </a:defRPr>
            </a:lvl2pPr>
            <a:lvl3pPr marL="1304925" indent="-395288" algn="l" rtl="0" eaLnBrk="0" fontAlgn="base" hangingPunct="0">
              <a:spcBef>
                <a:spcPct val="20000"/>
              </a:spcBef>
              <a:spcAft>
                <a:spcPct val="0"/>
              </a:spcAft>
              <a:buClr>
                <a:schemeClr val="accent2"/>
              </a:buClr>
              <a:buFont typeface="Wingdings" pitchFamily="2" charset="2"/>
              <a:buChar char="o"/>
              <a:defRPr sz="2300" b="1">
                <a:solidFill>
                  <a:schemeClr val="tx1"/>
                </a:solidFill>
                <a:latin typeface="+mn-lt"/>
                <a:ea typeface="+mn-ea"/>
              </a:defRPr>
            </a:lvl3pPr>
            <a:lvl4pPr marL="1693863" indent="-387350" algn="l" rtl="0" eaLnBrk="0" fontAlgn="base" hangingPunct="0">
              <a:spcBef>
                <a:spcPct val="20000"/>
              </a:spcBef>
              <a:spcAft>
                <a:spcPct val="0"/>
              </a:spcAft>
              <a:buClr>
                <a:schemeClr val="accent2"/>
              </a:buClr>
              <a:buFont typeface="Wingdings" pitchFamily="2" charset="2"/>
              <a:buChar char="n"/>
              <a:defRPr sz="2000" b="1">
                <a:solidFill>
                  <a:schemeClr val="tx1"/>
                </a:solidFill>
                <a:latin typeface="+mn-lt"/>
                <a:ea typeface="+mn-ea"/>
              </a:defRPr>
            </a:lvl4pPr>
            <a:lvl5pPr marL="2093913" indent="-398463" algn="l" rtl="0" eaLnBrk="0" fontAlgn="base" hangingPunct="0">
              <a:spcBef>
                <a:spcPct val="25000"/>
              </a:spcBef>
              <a:spcAft>
                <a:spcPct val="0"/>
              </a:spcAft>
              <a:buClr>
                <a:schemeClr val="accent2"/>
              </a:buClr>
              <a:buFont typeface="Wingdings" pitchFamily="2" charset="2"/>
              <a:buChar char="§"/>
              <a:defRPr sz="2000" b="1">
                <a:solidFill>
                  <a:schemeClr val="tx1"/>
                </a:solidFill>
                <a:latin typeface="+mn-lt"/>
                <a:ea typeface="+mn-ea"/>
              </a:defRPr>
            </a:lvl5pPr>
            <a:lvl6pPr marL="2551113" indent="-398463" algn="l" rtl="0" fontAlgn="base">
              <a:spcBef>
                <a:spcPct val="25000"/>
              </a:spcBef>
              <a:spcAft>
                <a:spcPct val="0"/>
              </a:spcAft>
              <a:buClr>
                <a:schemeClr val="accent2"/>
              </a:buClr>
              <a:buFont typeface="Wingdings" pitchFamily="2" charset="2"/>
              <a:buChar char="§"/>
              <a:defRPr sz="2000" b="1">
                <a:solidFill>
                  <a:schemeClr val="tx1"/>
                </a:solidFill>
                <a:latin typeface="+mn-lt"/>
                <a:ea typeface="+mn-ea"/>
              </a:defRPr>
            </a:lvl6pPr>
            <a:lvl7pPr marL="3008313" indent="-398463" algn="l" rtl="0" fontAlgn="base">
              <a:spcBef>
                <a:spcPct val="25000"/>
              </a:spcBef>
              <a:spcAft>
                <a:spcPct val="0"/>
              </a:spcAft>
              <a:buClr>
                <a:schemeClr val="accent2"/>
              </a:buClr>
              <a:buFont typeface="Wingdings" pitchFamily="2" charset="2"/>
              <a:buChar char="§"/>
              <a:defRPr sz="2000" b="1">
                <a:solidFill>
                  <a:schemeClr val="tx1"/>
                </a:solidFill>
                <a:latin typeface="+mn-lt"/>
                <a:ea typeface="+mn-ea"/>
              </a:defRPr>
            </a:lvl7pPr>
            <a:lvl8pPr marL="3465513" indent="-398463" algn="l" rtl="0" fontAlgn="base">
              <a:spcBef>
                <a:spcPct val="25000"/>
              </a:spcBef>
              <a:spcAft>
                <a:spcPct val="0"/>
              </a:spcAft>
              <a:buClr>
                <a:schemeClr val="accent2"/>
              </a:buClr>
              <a:buFont typeface="Wingdings" pitchFamily="2" charset="2"/>
              <a:buChar char="§"/>
              <a:defRPr sz="2000" b="1">
                <a:solidFill>
                  <a:schemeClr val="tx1"/>
                </a:solidFill>
                <a:latin typeface="+mn-lt"/>
                <a:ea typeface="+mn-ea"/>
              </a:defRPr>
            </a:lvl8pPr>
            <a:lvl9pPr marL="3922713" indent="-398463" algn="l" rtl="0" fontAlgn="base">
              <a:spcBef>
                <a:spcPct val="25000"/>
              </a:spcBef>
              <a:spcAft>
                <a:spcPct val="0"/>
              </a:spcAft>
              <a:buClr>
                <a:schemeClr val="accent2"/>
              </a:buClr>
              <a:buFont typeface="Wingdings" pitchFamily="2" charset="2"/>
              <a:buChar char="§"/>
              <a:defRPr sz="2000" b="1">
                <a:solidFill>
                  <a:schemeClr val="tx1"/>
                </a:solidFill>
                <a:latin typeface="+mn-lt"/>
                <a:ea typeface="+mn-ea"/>
              </a:defRPr>
            </a:lvl9pPr>
          </a:lstStyle>
          <a:p>
            <a:pPr eaLnBrk="1" hangingPunct="1">
              <a:lnSpc>
                <a:spcPct val="80000"/>
              </a:lnSpc>
            </a:pPr>
            <a:r>
              <a:rPr lang="en-US" altLang="zh-CN" sz="2800"/>
              <a:t>2020-</a:t>
            </a:r>
            <a:r>
              <a:rPr lang="zh-CN" altLang="en-US" sz="2800"/>
              <a:t>今：各种恶作剧病毒，</a:t>
            </a:r>
            <a:r>
              <a:rPr lang="en-US" altLang="zh-CN" sz="2800"/>
              <a:t>O</a:t>
            </a:r>
            <a:r>
              <a:rPr lang="zh-CN" altLang="en-US" sz="2800"/>
              <a:t>泡果奶</a:t>
            </a:r>
            <a:r>
              <a:rPr lang="en-US" altLang="zh-CN" sz="2800"/>
              <a:t>…</a:t>
            </a:r>
          </a:p>
          <a:p>
            <a:pPr eaLnBrk="1" hangingPunct="1">
              <a:lnSpc>
                <a:spcPct val="80000"/>
              </a:lnSpc>
            </a:pPr>
            <a:r>
              <a:rPr lang="en-US" altLang="zh-CN" sz="2800"/>
              <a:t>2016-</a:t>
            </a:r>
            <a:r>
              <a:rPr lang="zh-CN" altLang="en-US" sz="2800"/>
              <a:t>今</a:t>
            </a:r>
            <a:r>
              <a:rPr lang="en-US" altLang="zh-CN" sz="2800"/>
              <a:t>：</a:t>
            </a:r>
            <a:r>
              <a:rPr lang="zh-CN" altLang="en-US" sz="2800"/>
              <a:t>勒索病毒</a:t>
            </a:r>
            <a:endParaRPr lang="en-US" altLang="zh-CN" sz="2800"/>
          </a:p>
          <a:p>
            <a:pPr eaLnBrk="1" hangingPunct="1">
              <a:lnSpc>
                <a:spcPct val="80000"/>
              </a:lnSpc>
            </a:pPr>
            <a:r>
              <a:rPr lang="en-US" altLang="zh-CN" sz="2800"/>
              <a:t>2015</a:t>
            </a:r>
            <a:r>
              <a:rPr lang="zh-CN" altLang="en-US" sz="2800"/>
              <a:t>年</a:t>
            </a:r>
            <a:r>
              <a:rPr lang="en-US" altLang="zh-CN" sz="2800"/>
              <a:t>: Zeus</a:t>
            </a:r>
            <a:r>
              <a:rPr lang="zh-CN" altLang="en-US" sz="2800"/>
              <a:t>（网银大盗）</a:t>
            </a:r>
            <a:endParaRPr lang="en-US" altLang="zh-CN" sz="2800"/>
          </a:p>
          <a:p>
            <a:pPr eaLnBrk="1" hangingPunct="1">
              <a:lnSpc>
                <a:spcPct val="80000"/>
              </a:lnSpc>
            </a:pPr>
            <a:r>
              <a:rPr lang="en-US" altLang="zh-CN" sz="2800"/>
              <a:t>2015</a:t>
            </a:r>
            <a:r>
              <a:rPr lang="zh-CN" altLang="en-US" sz="2800"/>
              <a:t>年</a:t>
            </a:r>
            <a:r>
              <a:rPr lang="en-US" altLang="zh-CN" sz="2800"/>
              <a:t>: </a:t>
            </a:r>
            <a:r>
              <a:rPr lang="zh-CN" altLang="en-US" sz="2800"/>
              <a:t>暗云</a:t>
            </a:r>
            <a:r>
              <a:rPr lang="en-US" altLang="zh-CN" sz="2800"/>
              <a:t>Bootkit</a:t>
            </a:r>
            <a:endParaRPr lang="en-US" altLang="zh-CN" sz="2800" dirty="0"/>
          </a:p>
          <a:p>
            <a:pPr eaLnBrk="1" hangingPunct="1">
              <a:lnSpc>
                <a:spcPct val="80000"/>
              </a:lnSpc>
            </a:pPr>
            <a:r>
              <a:rPr lang="en-US" altLang="zh-CN" sz="2800"/>
              <a:t>2010-2013</a:t>
            </a:r>
            <a:r>
              <a:rPr lang="zh-CN" altLang="en-US" sz="2800"/>
              <a:t>年：震网病毒</a:t>
            </a:r>
            <a:endParaRPr lang="en-US" altLang="zh-CN" sz="2800"/>
          </a:p>
          <a:p>
            <a:pPr eaLnBrk="1" hangingPunct="1">
              <a:lnSpc>
                <a:spcPct val="80000"/>
              </a:lnSpc>
            </a:pPr>
            <a:r>
              <a:rPr lang="en-US" altLang="zh-CN" sz="2800"/>
              <a:t>2008</a:t>
            </a:r>
            <a:r>
              <a:rPr lang="zh-CN" altLang="en-US" sz="2800"/>
              <a:t>年：机器狗、磁碟机</a:t>
            </a:r>
            <a:r>
              <a:rPr lang="en-US" altLang="zh-CN" sz="2800"/>
              <a:t>Rootkit</a:t>
            </a:r>
            <a:r>
              <a:rPr lang="zh-CN" altLang="en-US" sz="2800"/>
              <a:t>病毒</a:t>
            </a:r>
            <a:endParaRPr lang="en-US" altLang="zh-CN" sz="2800" dirty="0"/>
          </a:p>
          <a:p>
            <a:pPr eaLnBrk="1" hangingPunct="1">
              <a:lnSpc>
                <a:spcPct val="80000"/>
              </a:lnSpc>
            </a:pPr>
            <a:endParaRPr lang="en-US" altLang="zh-CN" sz="2800" dirty="0"/>
          </a:p>
          <a:p>
            <a:pPr eaLnBrk="1" hangingPunct="1">
              <a:lnSpc>
                <a:spcPct val="80000"/>
              </a:lnSpc>
            </a:pPr>
            <a:endParaRPr lang="en-US" altLang="zh-CN" sz="2800" dirty="0"/>
          </a:p>
        </p:txBody>
      </p:sp>
      <p:pic>
        <p:nvPicPr>
          <p:cNvPr id="13" name="图片 12">
            <a:extLst>
              <a:ext uri="{FF2B5EF4-FFF2-40B4-BE49-F238E27FC236}">
                <a16:creationId xmlns:a16="http://schemas.microsoft.com/office/drawing/2014/main" id="{4ED7FDAB-44DF-45E2-9875-F7AE4CA60C49}"/>
              </a:ext>
            </a:extLst>
          </p:cNvPr>
          <p:cNvPicPr>
            <a:picLocks noChangeAspect="1"/>
          </p:cNvPicPr>
          <p:nvPr/>
        </p:nvPicPr>
        <p:blipFill>
          <a:blip r:embed="rId3"/>
          <a:stretch>
            <a:fillRect/>
          </a:stretch>
        </p:blipFill>
        <p:spPr>
          <a:xfrm>
            <a:off x="5446282" y="4227751"/>
            <a:ext cx="3380952" cy="1904762"/>
          </a:xfrm>
          <a:prstGeom prst="rect">
            <a:avLst/>
          </a:prstGeom>
        </p:spPr>
      </p:pic>
      <p:pic>
        <p:nvPicPr>
          <p:cNvPr id="17" name="图片 16">
            <a:extLst>
              <a:ext uri="{FF2B5EF4-FFF2-40B4-BE49-F238E27FC236}">
                <a16:creationId xmlns:a16="http://schemas.microsoft.com/office/drawing/2014/main" id="{9C0F1D6D-AECF-4AAA-A577-B7B7E5D44FF6}"/>
              </a:ext>
            </a:extLst>
          </p:cNvPr>
          <p:cNvPicPr>
            <a:picLocks noChangeAspect="1"/>
          </p:cNvPicPr>
          <p:nvPr/>
        </p:nvPicPr>
        <p:blipFill>
          <a:blip r:embed="rId4"/>
          <a:stretch>
            <a:fillRect/>
          </a:stretch>
        </p:blipFill>
        <p:spPr>
          <a:xfrm>
            <a:off x="5378987" y="1432595"/>
            <a:ext cx="3515541" cy="2474941"/>
          </a:xfrm>
          <a:prstGeom prst="rect">
            <a:avLst/>
          </a:prstGeom>
        </p:spPr>
      </p:pic>
    </p:spTree>
    <p:extLst>
      <p:ext uri="{BB962C8B-B14F-4D97-AF65-F5344CB8AC3E}">
        <p14:creationId xmlns:p14="http://schemas.microsoft.com/office/powerpoint/2010/main" val="2775436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619672" y="260648"/>
            <a:ext cx="8001000" cy="747936"/>
          </a:xfrm>
        </p:spPr>
        <p:txBody>
          <a:bodyPr/>
          <a:lstStyle/>
          <a:p>
            <a:r>
              <a:rPr lang="zh-CN" altLang="en-US" sz="3600" dirty="0">
                <a:latin typeface="Adobe 楷体 Std R"/>
                <a:ea typeface="Adobe 楷体 Std R"/>
                <a:cs typeface="Adobe 楷体 Std R"/>
              </a:rPr>
              <a:t>互联网资源与服务滥用</a:t>
            </a:r>
            <a:r>
              <a:rPr lang="en-US" sz="3600" dirty="0">
                <a:latin typeface="Adobe 楷体 Std R"/>
                <a:ea typeface="Adobe 楷体 Std R"/>
                <a:cs typeface="Adobe 楷体 Std R"/>
              </a:rPr>
              <a:t>地下产业链</a:t>
            </a:r>
          </a:p>
        </p:txBody>
      </p:sp>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40</a:t>
            </a:fld>
            <a:endParaRPr lang="en-US" altLang="zh-CN"/>
          </a:p>
        </p:txBody>
      </p:sp>
      <p:pic>
        <p:nvPicPr>
          <p:cNvPr id="6" name="Picture 5"/>
          <p:cNvPicPr/>
          <p:nvPr/>
        </p:nvPicPr>
        <p:blipFill>
          <a:blip r:embed="rId2">
            <a:extLst>
              <a:ext uri="{28A0092B-C50C-407E-A947-70E740481C1C}">
                <a14:useLocalDpi xmlns:a14="http://schemas.microsoft.com/office/drawing/2010/main" val="0"/>
              </a:ext>
            </a:extLst>
          </a:blip>
          <a:srcRect/>
          <a:stretch>
            <a:fillRect/>
          </a:stretch>
        </p:blipFill>
        <p:spPr bwMode="auto">
          <a:xfrm>
            <a:off x="2267744" y="1484784"/>
            <a:ext cx="5184576" cy="5373216"/>
          </a:xfrm>
          <a:prstGeom prst="rect">
            <a:avLst/>
          </a:prstGeom>
          <a:noFill/>
          <a:ln>
            <a:noFill/>
          </a:ln>
        </p:spPr>
      </p:pic>
    </p:spTree>
    <p:extLst>
      <p:ext uri="{BB962C8B-B14F-4D97-AF65-F5344CB8AC3E}">
        <p14:creationId xmlns:p14="http://schemas.microsoft.com/office/powerpoint/2010/main" val="3124252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619672" y="-99392"/>
            <a:ext cx="8001000" cy="1216025"/>
          </a:xfrm>
        </p:spPr>
        <p:txBody>
          <a:bodyPr>
            <a:normAutofit/>
          </a:bodyPr>
          <a:lstStyle/>
          <a:p>
            <a:r>
              <a:rPr lang="en-US" altLang="en-US" sz="3600" dirty="0">
                <a:latin typeface="Adobe 楷体 Std R"/>
                <a:ea typeface="Adobe 楷体 Std R"/>
                <a:cs typeface="Adobe 楷体 Std R"/>
              </a:rPr>
              <a:t>互联网资源与服务滥用</a:t>
            </a:r>
            <a:r>
              <a:rPr lang="en-US" sz="3600" dirty="0">
                <a:latin typeface="Adobe 楷体 Std R"/>
                <a:ea typeface="Adobe 楷体 Std R"/>
                <a:cs typeface="Adobe 楷体 Std R"/>
              </a:rPr>
              <a:t>典型案件</a:t>
            </a:r>
            <a:br>
              <a:rPr lang="en-US" sz="3600" dirty="0">
                <a:latin typeface="Adobe 楷体 Std R"/>
                <a:ea typeface="Adobe 楷体 Std R"/>
                <a:cs typeface="Adobe 楷体 Std R"/>
              </a:rPr>
            </a:br>
            <a:r>
              <a:rPr lang="en-US" sz="3600" dirty="0">
                <a:latin typeface="Adobe 楷体 Std R"/>
                <a:ea typeface="Adobe 楷体 Std R"/>
                <a:cs typeface="Adobe 楷体 Std R"/>
              </a:rPr>
              <a:t>–“</a:t>
            </a:r>
            <a:r>
              <a:rPr lang="zh-CN" altLang="en-US" sz="3600" dirty="0">
                <a:latin typeface="Adobe 楷体 Std R"/>
                <a:ea typeface="Adobe 楷体 Std R"/>
                <a:cs typeface="Adobe 楷体 Std R"/>
              </a:rPr>
              <a:t>剑客</a:t>
            </a:r>
            <a:r>
              <a:rPr lang="en-US" altLang="zh-CN" sz="3600" dirty="0" err="1">
                <a:latin typeface="Adobe 楷体 Std R"/>
                <a:ea typeface="Adobe 楷体 Std R"/>
                <a:cs typeface="Adobe 楷体 Std R"/>
              </a:rPr>
              <a:t>DDoS</a:t>
            </a:r>
            <a:r>
              <a:rPr lang="zh-CN" altLang="en-US" sz="3600" dirty="0">
                <a:latin typeface="Adobe 楷体 Std R"/>
                <a:ea typeface="Adobe 楷体 Std R"/>
                <a:cs typeface="Adobe 楷体 Std R"/>
              </a:rPr>
              <a:t>勒索</a:t>
            </a:r>
            <a:r>
              <a:rPr lang="en-US" sz="3600" dirty="0">
                <a:latin typeface="Adobe 楷体 Std R"/>
                <a:ea typeface="Adobe 楷体 Std R"/>
                <a:cs typeface="Adobe 楷体 Std R"/>
              </a:rPr>
              <a:t>”案</a:t>
            </a:r>
          </a:p>
        </p:txBody>
      </p:sp>
      <p:sp>
        <p:nvSpPr>
          <p:cNvPr id="3" name="Content Placeholder 2"/>
          <p:cNvSpPr>
            <a:spLocks noGrp="1"/>
          </p:cNvSpPr>
          <p:nvPr>
            <p:ph idx="1"/>
          </p:nvPr>
        </p:nvSpPr>
        <p:spPr>
          <a:xfrm>
            <a:off x="566738" y="1752600"/>
            <a:ext cx="8397750" cy="3116560"/>
          </a:xfrm>
        </p:spPr>
        <p:txBody>
          <a:bodyPr>
            <a:normAutofit/>
          </a:bodyPr>
          <a:lstStyle/>
          <a:p>
            <a:r>
              <a:rPr lang="zh-CN" altLang="en-US" sz="2800" dirty="0"/>
              <a:t>案情</a:t>
            </a:r>
            <a:endParaRPr lang="en-US" sz="2800" dirty="0"/>
          </a:p>
          <a:p>
            <a:pPr lvl="1"/>
            <a:r>
              <a:rPr lang="zh-CN" altLang="en-US" sz="2400" dirty="0"/>
              <a:t>从地下产业链中购买剑客</a:t>
            </a:r>
            <a:r>
              <a:rPr lang="en-US" altLang="zh-CN" sz="2400" dirty="0" err="1"/>
              <a:t>DDoS</a:t>
            </a:r>
            <a:r>
              <a:rPr lang="zh-CN" altLang="en-US" sz="2400" dirty="0"/>
              <a:t>攻击软件</a:t>
            </a:r>
            <a:r>
              <a:rPr lang="en-US" altLang="zh-CN" sz="2400" dirty="0"/>
              <a:t>/</a:t>
            </a:r>
            <a:r>
              <a:rPr lang="zh-CN" altLang="en-US" sz="2400" dirty="0"/>
              <a:t>肉鸡</a:t>
            </a:r>
            <a:endParaRPr lang="en-US" altLang="zh-CN" sz="2400" dirty="0"/>
          </a:p>
          <a:p>
            <a:pPr lvl="1"/>
            <a:r>
              <a:rPr lang="zh-CN" altLang="en-US" sz="2400" dirty="0"/>
              <a:t>向某网游服务器进行</a:t>
            </a:r>
            <a:r>
              <a:rPr lang="en-US" altLang="zh-CN" sz="2400" dirty="0" err="1"/>
              <a:t>DDoS</a:t>
            </a:r>
            <a:r>
              <a:rPr lang="zh-CN" altLang="en-US" sz="2400" dirty="0"/>
              <a:t>攻击</a:t>
            </a:r>
            <a:endParaRPr lang="en-US" altLang="zh-CN" sz="2400" dirty="0"/>
          </a:p>
          <a:p>
            <a:pPr lvl="1"/>
            <a:r>
              <a:rPr lang="zh-CN" altLang="en-US" sz="2400" dirty="0"/>
              <a:t>勒索网游运营商游戏币‘银子’</a:t>
            </a:r>
            <a:r>
              <a:rPr lang="en-US" sz="2400" dirty="0"/>
              <a:t>5</a:t>
            </a:r>
            <a:r>
              <a:rPr lang="zh-CN" altLang="en-US" sz="2400" dirty="0"/>
              <a:t>亿两</a:t>
            </a:r>
            <a:endParaRPr lang="en-US" altLang="zh-CN" sz="2400" dirty="0"/>
          </a:p>
          <a:p>
            <a:pPr lvl="1"/>
            <a:r>
              <a:rPr lang="zh-CN" altLang="en-US" sz="2400" dirty="0"/>
              <a:t>销赃得款</a:t>
            </a:r>
            <a:r>
              <a:rPr lang="en-US" sz="2400" dirty="0"/>
              <a:t>18750</a:t>
            </a:r>
            <a:r>
              <a:rPr lang="zh-CN" altLang="en-US" sz="2400" dirty="0"/>
              <a:t>元</a:t>
            </a:r>
            <a:endParaRPr lang="en-US" altLang="zh-CN" sz="2400" dirty="0"/>
          </a:p>
          <a:p>
            <a:r>
              <a:rPr lang="zh-CN" altLang="en-US" sz="2800" dirty="0"/>
              <a:t>判罚：破坏计算机信息系统罪，主犯</a:t>
            </a:r>
            <a:r>
              <a:rPr lang="en-US" altLang="zh-CN" sz="2800" dirty="0"/>
              <a:t>2.5/2.3</a:t>
            </a:r>
            <a:r>
              <a:rPr lang="zh-CN" altLang="en-US" sz="2800" dirty="0"/>
              <a:t>年</a:t>
            </a:r>
            <a:endParaRPr lang="en-US" sz="2800" dirty="0"/>
          </a:p>
        </p:txBody>
      </p:sp>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41</a:t>
            </a:fld>
            <a:endParaRPr lang="en-US" altLang="zh-CN"/>
          </a:p>
        </p:txBody>
      </p:sp>
      <p:pic>
        <p:nvPicPr>
          <p:cNvPr id="8" name="Picture 7" descr="Macintosh HD:Users:zhugejw:Desktop:屏幕快照 2012-02-25 下午01.52.38.png"/>
          <p:cNvPicPr/>
          <p:nvPr/>
        </p:nvPicPr>
        <p:blipFill>
          <a:blip r:embed="rId2">
            <a:extLst>
              <a:ext uri="{28A0092B-C50C-407E-A947-70E740481C1C}">
                <a14:useLocalDpi xmlns:a14="http://schemas.microsoft.com/office/drawing/2010/main" val="0"/>
              </a:ext>
            </a:extLst>
          </a:blip>
          <a:srcRect/>
          <a:stretch>
            <a:fillRect/>
          </a:stretch>
        </p:blipFill>
        <p:spPr bwMode="auto">
          <a:xfrm>
            <a:off x="1331640" y="4509120"/>
            <a:ext cx="6120680" cy="1728192"/>
          </a:xfrm>
          <a:prstGeom prst="rect">
            <a:avLst/>
          </a:prstGeom>
          <a:noFill/>
          <a:ln>
            <a:noFill/>
          </a:ln>
        </p:spPr>
      </p:pic>
    </p:spTree>
    <p:extLst>
      <p:ext uri="{BB962C8B-B14F-4D97-AF65-F5344CB8AC3E}">
        <p14:creationId xmlns:p14="http://schemas.microsoft.com/office/powerpoint/2010/main" val="16175036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475656" y="1"/>
            <a:ext cx="8001000" cy="980728"/>
          </a:xfrm>
        </p:spPr>
        <p:txBody>
          <a:bodyPr/>
          <a:lstStyle/>
          <a:p>
            <a:r>
              <a:rPr lang="zh-CN" altLang="en-US" sz="3600" dirty="0">
                <a:latin typeface="Adobe 楷体 Std R"/>
                <a:ea typeface="Adobe 楷体 Std R"/>
                <a:cs typeface="Adobe 楷体 Std R"/>
              </a:rPr>
              <a:t>互联网资源与服务滥用</a:t>
            </a:r>
            <a:r>
              <a:rPr lang="en-US" sz="3600" dirty="0">
                <a:latin typeface="Adobe 楷体 Std R"/>
                <a:ea typeface="Adobe 楷体 Std R"/>
                <a:cs typeface="Adobe 楷体 Std R"/>
              </a:rPr>
              <a:t>地下产业链</a:t>
            </a:r>
          </a:p>
        </p:txBody>
      </p:sp>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42</a:t>
            </a:fld>
            <a:endParaRPr lang="en-US" altLang="zh-CN"/>
          </a:p>
        </p:txBody>
      </p:sp>
      <p:pic>
        <p:nvPicPr>
          <p:cNvPr id="6" name="Picture 5"/>
          <p:cNvPicPr/>
          <p:nvPr/>
        </p:nvPicPr>
        <p:blipFill>
          <a:blip r:embed="rId2">
            <a:extLst>
              <a:ext uri="{28A0092B-C50C-407E-A947-70E740481C1C}">
                <a14:useLocalDpi xmlns:a14="http://schemas.microsoft.com/office/drawing/2010/main" val="0"/>
              </a:ext>
            </a:extLst>
          </a:blip>
          <a:srcRect/>
          <a:stretch>
            <a:fillRect/>
          </a:stretch>
        </p:blipFill>
        <p:spPr bwMode="auto">
          <a:xfrm>
            <a:off x="2267744" y="1484784"/>
            <a:ext cx="5184576" cy="5373216"/>
          </a:xfrm>
          <a:prstGeom prst="rect">
            <a:avLst/>
          </a:prstGeom>
          <a:noFill/>
          <a:ln>
            <a:noFill/>
          </a:ln>
        </p:spPr>
      </p:pic>
      <p:grpSp>
        <p:nvGrpSpPr>
          <p:cNvPr id="20" name="Group 19"/>
          <p:cNvGrpSpPr/>
          <p:nvPr/>
        </p:nvGrpSpPr>
        <p:grpSpPr>
          <a:xfrm>
            <a:off x="2123728" y="4149081"/>
            <a:ext cx="5328592" cy="1234423"/>
            <a:chOff x="1907704" y="4149079"/>
            <a:chExt cx="5544616" cy="960106"/>
          </a:xfrm>
        </p:grpSpPr>
        <p:sp>
          <p:nvSpPr>
            <p:cNvPr id="7" name="Rounded Rectangle 6"/>
            <p:cNvSpPr/>
            <p:nvPr/>
          </p:nvSpPr>
          <p:spPr>
            <a:xfrm>
              <a:off x="1907704" y="4581128"/>
              <a:ext cx="1008112" cy="288032"/>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FF0000"/>
                  </a:solidFill>
                </a:rPr>
                <a:t>恶意捆绑</a:t>
              </a:r>
            </a:p>
          </p:txBody>
        </p:sp>
        <p:sp>
          <p:nvSpPr>
            <p:cNvPr id="8" name="Oval 7"/>
            <p:cNvSpPr/>
            <p:nvPr/>
          </p:nvSpPr>
          <p:spPr>
            <a:xfrm>
              <a:off x="3131840" y="4437112"/>
              <a:ext cx="936104" cy="432048"/>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200" b="1" dirty="0">
                  <a:solidFill>
                    <a:srgbClr val="FF0000"/>
                  </a:solidFill>
                </a:rPr>
                <a:t>手机恶意代码</a:t>
              </a:r>
              <a:endParaRPr lang="en-US" sz="1200" b="1" dirty="0">
                <a:solidFill>
                  <a:srgbClr val="FF0000"/>
                </a:solidFill>
              </a:endParaRPr>
            </a:p>
          </p:txBody>
        </p:sp>
        <p:sp>
          <p:nvSpPr>
            <p:cNvPr id="9" name="Rounded Rectangle 8"/>
            <p:cNvSpPr/>
            <p:nvPr/>
          </p:nvSpPr>
          <p:spPr>
            <a:xfrm>
              <a:off x="5129575" y="4821153"/>
              <a:ext cx="1008112" cy="288032"/>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FF0000"/>
                  </a:solidFill>
                </a:rPr>
                <a:t>恶意</a:t>
              </a:r>
              <a:r>
                <a:rPr lang="zh-CN" altLang="en-US" sz="1400" dirty="0">
                  <a:solidFill>
                    <a:srgbClr val="FF0000"/>
                  </a:solidFill>
                </a:rPr>
                <a:t>扣费</a:t>
              </a:r>
              <a:endParaRPr lang="en-US" sz="1400" dirty="0">
                <a:solidFill>
                  <a:srgbClr val="FF0000"/>
                </a:solidFill>
              </a:endParaRPr>
            </a:p>
          </p:txBody>
        </p:sp>
        <p:sp>
          <p:nvSpPr>
            <p:cNvPr id="10" name="Oval 9"/>
            <p:cNvSpPr/>
            <p:nvPr/>
          </p:nvSpPr>
          <p:spPr>
            <a:xfrm>
              <a:off x="6660232" y="4149079"/>
              <a:ext cx="792088" cy="792088"/>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b="1" dirty="0">
                  <a:solidFill>
                    <a:srgbClr val="FF0000"/>
                  </a:solidFill>
                </a:rPr>
                <a:t>现实利益</a:t>
              </a:r>
              <a:endParaRPr lang="en-US" sz="1400" b="1" dirty="0">
                <a:solidFill>
                  <a:srgbClr val="FF0000"/>
                </a:solidFill>
              </a:endParaRPr>
            </a:p>
          </p:txBody>
        </p:sp>
        <p:cxnSp>
          <p:nvCxnSpPr>
            <p:cNvPr id="12" name="Straight Arrow Connector 11"/>
            <p:cNvCxnSpPr>
              <a:stCxn id="7" idx="3"/>
              <a:endCxn id="8" idx="2"/>
            </p:cNvCxnSpPr>
            <p:nvPr/>
          </p:nvCxnSpPr>
          <p:spPr>
            <a:xfrm flipV="1">
              <a:off x="2915816" y="4653136"/>
              <a:ext cx="216024" cy="72008"/>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a:stCxn id="8" idx="6"/>
              <a:endCxn id="9" idx="1"/>
            </p:cNvCxnSpPr>
            <p:nvPr/>
          </p:nvCxnSpPr>
          <p:spPr>
            <a:xfrm>
              <a:off x="4067943" y="4653136"/>
              <a:ext cx="1061632" cy="312033"/>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a:stCxn id="9" idx="3"/>
            </p:cNvCxnSpPr>
            <p:nvPr/>
          </p:nvCxnSpPr>
          <p:spPr>
            <a:xfrm flipV="1">
              <a:off x="6137688" y="4677138"/>
              <a:ext cx="648072" cy="288032"/>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376314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p:tgtEl>
                                          <p:spTgt spid="20"/>
                                        </p:tgtEl>
                                        <p:attrNameLst>
                                          <p:attrName>ppt_x</p:attrName>
                                        </p:attrNameLst>
                                      </p:cBhvr>
                                      <p:tavLst>
                                        <p:tav tm="0">
                                          <p:val>
                                            <p:strVal val="#ppt_x-#ppt_w*1.125000"/>
                                          </p:val>
                                        </p:tav>
                                        <p:tav tm="100000">
                                          <p:val>
                                            <p:strVal val="#ppt_x"/>
                                          </p:val>
                                        </p:tav>
                                      </p:tavLst>
                                    </p:anim>
                                    <p:animEffect transition="in" filter="wipe(right)">
                                      <p:cBhvr>
                                        <p:cTn id="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1709936" y="188640"/>
            <a:ext cx="8604448" cy="778098"/>
          </a:xfrm>
        </p:spPr>
        <p:txBody>
          <a:bodyPr>
            <a:normAutofit/>
          </a:bodyPr>
          <a:lstStyle/>
          <a:p>
            <a:r>
              <a:rPr lang="zh-CN" altLang="en-US" sz="3600" dirty="0"/>
              <a:t>安卓手机僵尸网络恶意吸费案件</a:t>
            </a:r>
            <a:endParaRPr lang="en-US" altLang="zh-CN" sz="3600" dirty="0"/>
          </a:p>
        </p:txBody>
      </p:sp>
      <p:sp>
        <p:nvSpPr>
          <p:cNvPr id="25" name="Rectangle 24"/>
          <p:cNvSpPr/>
          <p:nvPr/>
        </p:nvSpPr>
        <p:spPr>
          <a:xfrm>
            <a:off x="467544" y="3933056"/>
            <a:ext cx="1728192" cy="72008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dirty="0" err="1">
                <a:solidFill>
                  <a:srgbClr val="FF0000"/>
                </a:solidFill>
              </a:rPr>
              <a:t>FishBot</a:t>
            </a:r>
            <a:r>
              <a:rPr lang="zh-CN" altLang="en-US" dirty="0">
                <a:solidFill>
                  <a:srgbClr val="FF0000"/>
                </a:solidFill>
              </a:rPr>
              <a:t>手机僵尸病毒</a:t>
            </a:r>
            <a:endParaRPr lang="en-US" dirty="0">
              <a:solidFill>
                <a:srgbClr val="FF0000"/>
              </a:solidFill>
            </a:endParaRPr>
          </a:p>
        </p:txBody>
      </p:sp>
      <p:pic>
        <p:nvPicPr>
          <p:cNvPr id="5" name="Picture 4"/>
          <p:cNvPicPr>
            <a:picLocks noChangeAspect="1"/>
          </p:cNvPicPr>
          <p:nvPr/>
        </p:nvPicPr>
        <p:blipFill>
          <a:blip r:embed="rId2"/>
          <a:stretch>
            <a:fillRect/>
          </a:stretch>
        </p:blipFill>
        <p:spPr>
          <a:xfrm>
            <a:off x="467544" y="1484784"/>
            <a:ext cx="1701165" cy="2556396"/>
          </a:xfrm>
          <a:prstGeom prst="rect">
            <a:avLst/>
          </a:prstGeom>
        </p:spPr>
      </p:pic>
      <p:grpSp>
        <p:nvGrpSpPr>
          <p:cNvPr id="18" name="Group 17"/>
          <p:cNvGrpSpPr/>
          <p:nvPr/>
        </p:nvGrpSpPr>
        <p:grpSpPr>
          <a:xfrm>
            <a:off x="2168709" y="1392155"/>
            <a:ext cx="2070278" cy="3146878"/>
            <a:chOff x="2429714" y="1443542"/>
            <a:chExt cx="2070278" cy="3146878"/>
          </a:xfrm>
        </p:grpSpPr>
        <p:grpSp>
          <p:nvGrpSpPr>
            <p:cNvPr id="17" name="Group 16"/>
            <p:cNvGrpSpPr/>
            <p:nvPr/>
          </p:nvGrpSpPr>
          <p:grpSpPr>
            <a:xfrm>
              <a:off x="2429714" y="1443542"/>
              <a:ext cx="2068249" cy="2756925"/>
              <a:chOff x="2429714" y="1443542"/>
              <a:chExt cx="2068249" cy="2756925"/>
            </a:xfrm>
          </p:grpSpPr>
          <p:cxnSp>
            <p:nvCxnSpPr>
              <p:cNvPr id="11" name="Straight Arrow Connector 10"/>
              <p:cNvCxnSpPr>
                <a:stCxn id="5" idx="3"/>
                <a:endCxn id="8" idx="1"/>
              </p:cNvCxnSpPr>
              <p:nvPr/>
            </p:nvCxnSpPr>
            <p:spPr>
              <a:xfrm>
                <a:off x="2429714" y="2814369"/>
                <a:ext cx="414094" cy="763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8" name="Picture 7"/>
              <p:cNvPicPr>
                <a:picLocks noChangeAspect="1"/>
              </p:cNvPicPr>
              <p:nvPr/>
            </p:nvPicPr>
            <p:blipFill>
              <a:blip r:embed="rId3" cstate="print"/>
              <a:stretch>
                <a:fillRect/>
              </a:stretch>
            </p:blipFill>
            <p:spPr>
              <a:xfrm>
                <a:off x="2843808" y="1443542"/>
                <a:ext cx="1654155" cy="2756925"/>
              </a:xfrm>
              <a:prstGeom prst="rect">
                <a:avLst/>
              </a:prstGeom>
            </p:spPr>
          </p:pic>
        </p:grpSp>
        <p:sp>
          <p:nvSpPr>
            <p:cNvPr id="16" name="TextBox 15"/>
            <p:cNvSpPr txBox="1"/>
            <p:nvPr/>
          </p:nvSpPr>
          <p:spPr>
            <a:xfrm>
              <a:off x="2771800" y="4221088"/>
              <a:ext cx="1728192" cy="369332"/>
            </a:xfrm>
            <a:prstGeom prst="rect">
              <a:avLst/>
            </a:prstGeom>
            <a:noFill/>
          </p:spPr>
          <p:txBody>
            <a:bodyPr wrap="square" rtlCol="0">
              <a:spAutoFit/>
            </a:bodyPr>
            <a:lstStyle/>
            <a:p>
              <a:r>
                <a:rPr lang="zh-CN" altLang="en-US" dirty="0"/>
                <a:t>安卓应用市场</a:t>
              </a:r>
              <a:endParaRPr lang="en-US" dirty="0"/>
            </a:p>
          </p:txBody>
        </p:sp>
      </p:grpSp>
      <p:grpSp>
        <p:nvGrpSpPr>
          <p:cNvPr id="37" name="Group 36"/>
          <p:cNvGrpSpPr/>
          <p:nvPr/>
        </p:nvGrpSpPr>
        <p:grpSpPr>
          <a:xfrm>
            <a:off x="4236958" y="1556792"/>
            <a:ext cx="2159283" cy="2232248"/>
            <a:chOff x="4716973" y="1556792"/>
            <a:chExt cx="2159283" cy="2232248"/>
          </a:xfrm>
        </p:grpSpPr>
        <p:grpSp>
          <p:nvGrpSpPr>
            <p:cNvPr id="34" name="Group 33"/>
            <p:cNvGrpSpPr/>
            <p:nvPr/>
          </p:nvGrpSpPr>
          <p:grpSpPr>
            <a:xfrm>
              <a:off x="5148064" y="1556792"/>
              <a:ext cx="1728192" cy="2232248"/>
              <a:chOff x="5148064" y="1556792"/>
              <a:chExt cx="1728192" cy="2232248"/>
            </a:xfrm>
          </p:grpSpPr>
          <p:pic>
            <p:nvPicPr>
              <p:cNvPr id="23" name="Picture 22"/>
              <p:cNvPicPr>
                <a:picLocks noChangeAspect="1"/>
              </p:cNvPicPr>
              <p:nvPr/>
            </p:nvPicPr>
            <p:blipFill>
              <a:blip r:embed="rId4"/>
              <a:stretch>
                <a:fillRect/>
              </a:stretch>
            </p:blipFill>
            <p:spPr>
              <a:xfrm>
                <a:off x="5292080" y="1988840"/>
                <a:ext cx="1440160" cy="1800200"/>
              </a:xfrm>
              <a:prstGeom prst="rect">
                <a:avLst/>
              </a:prstGeom>
            </p:spPr>
          </p:pic>
          <p:sp>
            <p:nvSpPr>
              <p:cNvPr id="35" name="TextBox 34"/>
              <p:cNvSpPr txBox="1"/>
              <p:nvPr/>
            </p:nvSpPr>
            <p:spPr>
              <a:xfrm>
                <a:off x="5148064" y="1556792"/>
                <a:ext cx="1728192" cy="369332"/>
              </a:xfrm>
              <a:prstGeom prst="rect">
                <a:avLst/>
              </a:prstGeom>
              <a:noFill/>
            </p:spPr>
            <p:txBody>
              <a:bodyPr wrap="square" rtlCol="0">
                <a:spAutoFit/>
              </a:bodyPr>
              <a:lstStyle/>
              <a:p>
                <a:r>
                  <a:rPr lang="zh-CN" altLang="en-US" dirty="0"/>
                  <a:t>安卓智能手机</a:t>
                </a:r>
                <a:endParaRPr lang="en-US" dirty="0"/>
              </a:p>
            </p:txBody>
          </p:sp>
        </p:grpSp>
        <p:cxnSp>
          <p:nvCxnSpPr>
            <p:cNvPr id="36" name="Straight Arrow Connector 35"/>
            <p:cNvCxnSpPr>
              <a:stCxn id="8" idx="3"/>
              <a:endCxn id="23" idx="1"/>
            </p:cNvCxnSpPr>
            <p:nvPr/>
          </p:nvCxnSpPr>
          <p:spPr>
            <a:xfrm>
              <a:off x="4716973" y="2770618"/>
              <a:ext cx="575107" cy="11832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sp>
        <p:nvSpPr>
          <p:cNvPr id="42" name="Rectangle 41"/>
          <p:cNvSpPr/>
          <p:nvPr/>
        </p:nvSpPr>
        <p:spPr>
          <a:xfrm>
            <a:off x="4788024" y="3933056"/>
            <a:ext cx="1440160"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dirty="0" err="1">
                <a:solidFill>
                  <a:srgbClr val="FF0000"/>
                </a:solidFill>
              </a:rPr>
              <a:t>FishBot</a:t>
            </a:r>
            <a:r>
              <a:rPr lang="zh-CN" altLang="en-US" dirty="0">
                <a:solidFill>
                  <a:srgbClr val="FF0000"/>
                </a:solidFill>
              </a:rPr>
              <a:t>手机僵尸</a:t>
            </a:r>
            <a:endParaRPr lang="en-US" dirty="0">
              <a:solidFill>
                <a:srgbClr val="FF0000"/>
              </a:solidFill>
            </a:endParaRPr>
          </a:p>
        </p:txBody>
      </p:sp>
      <p:grpSp>
        <p:nvGrpSpPr>
          <p:cNvPr id="51" name="Group 50"/>
          <p:cNvGrpSpPr/>
          <p:nvPr/>
        </p:nvGrpSpPr>
        <p:grpSpPr>
          <a:xfrm>
            <a:off x="4283968" y="4509120"/>
            <a:ext cx="4320480" cy="2410435"/>
            <a:chOff x="4283968" y="4509120"/>
            <a:chExt cx="4320480" cy="2410435"/>
          </a:xfrm>
        </p:grpSpPr>
        <p:grpSp>
          <p:nvGrpSpPr>
            <p:cNvPr id="43" name="Group 42"/>
            <p:cNvGrpSpPr/>
            <p:nvPr/>
          </p:nvGrpSpPr>
          <p:grpSpPr>
            <a:xfrm>
              <a:off x="5508104" y="4509120"/>
              <a:ext cx="3096344" cy="2410435"/>
              <a:chOff x="5508104" y="4509120"/>
              <a:chExt cx="3096344" cy="2410435"/>
            </a:xfrm>
          </p:grpSpPr>
          <p:grpSp>
            <p:nvGrpSpPr>
              <p:cNvPr id="41" name="Group 40"/>
              <p:cNvGrpSpPr/>
              <p:nvPr/>
            </p:nvGrpSpPr>
            <p:grpSpPr>
              <a:xfrm>
                <a:off x="6372200" y="4941168"/>
                <a:ext cx="2232248" cy="1978387"/>
                <a:chOff x="6372200" y="4941168"/>
                <a:chExt cx="2232248" cy="1978387"/>
              </a:xfrm>
            </p:grpSpPr>
            <p:pic>
              <p:nvPicPr>
                <p:cNvPr id="38" name="Picture 37"/>
                <p:cNvPicPr>
                  <a:picLocks noChangeAspect="1"/>
                </p:cNvPicPr>
                <p:nvPr/>
              </p:nvPicPr>
              <p:blipFill>
                <a:blip r:embed="rId5"/>
                <a:stretch>
                  <a:fillRect/>
                </a:stretch>
              </p:blipFill>
              <p:spPr>
                <a:xfrm>
                  <a:off x="6372200" y="4941168"/>
                  <a:ext cx="1829048" cy="1247078"/>
                </a:xfrm>
                <a:prstGeom prst="rect">
                  <a:avLst/>
                </a:prstGeom>
              </p:spPr>
            </p:pic>
            <p:sp>
              <p:nvSpPr>
                <p:cNvPr id="44" name="TextBox 43"/>
                <p:cNvSpPr txBox="1"/>
                <p:nvPr/>
              </p:nvSpPr>
              <p:spPr>
                <a:xfrm>
                  <a:off x="6372200" y="6211669"/>
                  <a:ext cx="2232248" cy="707886"/>
                </a:xfrm>
                <a:prstGeom prst="rect">
                  <a:avLst/>
                </a:prstGeom>
                <a:noFill/>
              </p:spPr>
              <p:txBody>
                <a:bodyPr wrap="square" rtlCol="0">
                  <a:spAutoFit/>
                </a:bodyPr>
                <a:lstStyle/>
                <a:p>
                  <a:r>
                    <a:rPr lang="zh-CN" altLang="en-US" dirty="0"/>
                    <a:t>托管控制服务器</a:t>
                  </a:r>
                  <a:r>
                    <a:rPr lang="en-US" altLang="zh-CN" dirty="0" err="1"/>
                    <a:t>i.y</a:t>
                  </a:r>
                  <a:r>
                    <a:rPr lang="en-US" altLang="zh-CN" dirty="0"/>
                    <a:t>****</a:t>
                  </a:r>
                  <a:r>
                    <a:rPr lang="en-US" altLang="zh-CN" dirty="0" err="1"/>
                    <a:t>ng.com</a:t>
                  </a:r>
                  <a:endParaRPr lang="en-US" dirty="0"/>
                </a:p>
              </p:txBody>
            </p:sp>
          </p:grpSp>
          <p:cxnSp>
            <p:nvCxnSpPr>
              <p:cNvPr id="45" name="Straight Arrow Connector 44"/>
              <p:cNvCxnSpPr>
                <a:stCxn id="42" idx="2"/>
                <a:endCxn id="38" idx="1"/>
              </p:cNvCxnSpPr>
              <p:nvPr/>
            </p:nvCxnSpPr>
            <p:spPr>
              <a:xfrm>
                <a:off x="5508104" y="4509120"/>
                <a:ext cx="864096" cy="105558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sp>
          <p:nvSpPr>
            <p:cNvPr id="55" name="TextBox 54"/>
            <p:cNvSpPr txBox="1"/>
            <p:nvPr/>
          </p:nvSpPr>
          <p:spPr>
            <a:xfrm>
              <a:off x="4283968" y="5085184"/>
              <a:ext cx="1728192" cy="369332"/>
            </a:xfrm>
            <a:prstGeom prst="rect">
              <a:avLst/>
            </a:prstGeom>
            <a:noFill/>
          </p:spPr>
          <p:txBody>
            <a:bodyPr wrap="square" rtlCol="0">
              <a:spAutoFit/>
            </a:bodyPr>
            <a:lstStyle/>
            <a:p>
              <a:r>
                <a:rPr lang="zh-CN" altLang="en-US" dirty="0"/>
                <a:t>访问控制</a:t>
              </a:r>
              <a:r>
                <a:rPr lang="en-US" altLang="zh-CN" dirty="0"/>
                <a:t>URL</a:t>
              </a:r>
              <a:endParaRPr lang="en-US" dirty="0"/>
            </a:p>
          </p:txBody>
        </p:sp>
      </p:grpSp>
      <p:grpSp>
        <p:nvGrpSpPr>
          <p:cNvPr id="52" name="Group 51"/>
          <p:cNvGrpSpPr/>
          <p:nvPr/>
        </p:nvGrpSpPr>
        <p:grpSpPr>
          <a:xfrm>
            <a:off x="6228184" y="3861048"/>
            <a:ext cx="2664296" cy="1080120"/>
            <a:chOff x="6228184" y="3861048"/>
            <a:chExt cx="2664296" cy="1080120"/>
          </a:xfrm>
        </p:grpSpPr>
        <p:cxnSp>
          <p:nvCxnSpPr>
            <p:cNvPr id="50" name="Straight Arrow Connector 49"/>
            <p:cNvCxnSpPr>
              <a:stCxn id="38" idx="0"/>
              <a:endCxn id="42" idx="3"/>
            </p:cNvCxnSpPr>
            <p:nvPr/>
          </p:nvCxnSpPr>
          <p:spPr>
            <a:xfrm flipH="1" flipV="1">
              <a:off x="6228184" y="4221088"/>
              <a:ext cx="1058540" cy="72008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56" name="TextBox 55"/>
            <p:cNvSpPr txBox="1"/>
            <p:nvPr/>
          </p:nvSpPr>
          <p:spPr>
            <a:xfrm>
              <a:off x="7164288" y="3861048"/>
              <a:ext cx="1728192" cy="923330"/>
            </a:xfrm>
            <a:prstGeom prst="rect">
              <a:avLst/>
            </a:prstGeom>
            <a:noFill/>
          </p:spPr>
          <p:txBody>
            <a:bodyPr wrap="square" rtlCol="0">
              <a:spAutoFit/>
            </a:bodyPr>
            <a:lstStyle/>
            <a:p>
              <a:r>
                <a:rPr lang="zh-CN" altLang="en-US" dirty="0"/>
                <a:t>获取扣费控制指令：扣费代码</a:t>
              </a:r>
              <a:r>
                <a:rPr lang="en-US" altLang="zh-CN" dirty="0"/>
                <a:t>,</a:t>
              </a:r>
              <a:r>
                <a:rPr lang="zh-CN" altLang="en-US" dirty="0"/>
                <a:t>服务号码</a:t>
              </a:r>
              <a:endParaRPr lang="en-US" dirty="0"/>
            </a:p>
          </p:txBody>
        </p:sp>
      </p:grpSp>
      <p:grpSp>
        <p:nvGrpSpPr>
          <p:cNvPr id="13319" name="Group 13318"/>
          <p:cNvGrpSpPr/>
          <p:nvPr/>
        </p:nvGrpSpPr>
        <p:grpSpPr>
          <a:xfrm>
            <a:off x="6252225" y="1196752"/>
            <a:ext cx="2713202" cy="1766665"/>
            <a:chOff x="6252225" y="1196752"/>
            <a:chExt cx="2713202" cy="1766665"/>
          </a:xfrm>
        </p:grpSpPr>
        <p:pic>
          <p:nvPicPr>
            <p:cNvPr id="53" name="Picture 52"/>
            <p:cNvPicPr>
              <a:picLocks noChangeAspect="1"/>
            </p:cNvPicPr>
            <p:nvPr/>
          </p:nvPicPr>
          <p:blipFill>
            <a:blip r:embed="rId6"/>
            <a:stretch>
              <a:fillRect/>
            </a:stretch>
          </p:blipFill>
          <p:spPr>
            <a:xfrm>
              <a:off x="7092280" y="1628800"/>
              <a:ext cx="1873147" cy="1334617"/>
            </a:xfrm>
            <a:prstGeom prst="rect">
              <a:avLst/>
            </a:prstGeom>
          </p:spPr>
        </p:pic>
        <p:sp>
          <p:nvSpPr>
            <p:cNvPr id="69" name="TextBox 68"/>
            <p:cNvSpPr txBox="1"/>
            <p:nvPr/>
          </p:nvSpPr>
          <p:spPr>
            <a:xfrm>
              <a:off x="7164288" y="1196752"/>
              <a:ext cx="1728192" cy="369332"/>
            </a:xfrm>
            <a:prstGeom prst="rect">
              <a:avLst/>
            </a:prstGeom>
            <a:noFill/>
          </p:spPr>
          <p:txBody>
            <a:bodyPr wrap="square" rtlCol="0">
              <a:spAutoFit/>
            </a:bodyPr>
            <a:lstStyle/>
            <a:p>
              <a:r>
                <a:rPr lang="en-US" altLang="zh-CN" dirty="0"/>
                <a:t>SP</a:t>
              </a:r>
              <a:r>
                <a:rPr lang="zh-CN" altLang="en-US" dirty="0"/>
                <a:t>收费通道</a:t>
              </a:r>
              <a:endParaRPr lang="en-US" dirty="0"/>
            </a:p>
          </p:txBody>
        </p:sp>
        <p:cxnSp>
          <p:nvCxnSpPr>
            <p:cNvPr id="70" name="Straight Arrow Connector 69"/>
            <p:cNvCxnSpPr>
              <a:stCxn id="23" idx="3"/>
              <a:endCxn id="53" idx="1"/>
            </p:cNvCxnSpPr>
            <p:nvPr/>
          </p:nvCxnSpPr>
          <p:spPr>
            <a:xfrm flipV="1">
              <a:off x="6252225" y="2296109"/>
              <a:ext cx="840055" cy="59283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5" name="TextBox 74"/>
            <p:cNvSpPr txBox="1"/>
            <p:nvPr/>
          </p:nvSpPr>
          <p:spPr>
            <a:xfrm>
              <a:off x="6300192" y="2060848"/>
              <a:ext cx="792088" cy="369332"/>
            </a:xfrm>
            <a:prstGeom prst="rect">
              <a:avLst/>
            </a:prstGeom>
            <a:noFill/>
          </p:spPr>
          <p:txBody>
            <a:bodyPr wrap="square" rtlCol="0">
              <a:spAutoFit/>
            </a:bodyPr>
            <a:lstStyle/>
            <a:p>
              <a:r>
                <a:rPr lang="zh-CN" altLang="en-US" dirty="0"/>
                <a:t>吸费</a:t>
              </a:r>
              <a:endParaRPr lang="en-US" dirty="0"/>
            </a:p>
          </p:txBody>
        </p:sp>
      </p:grpSp>
      <p:grpSp>
        <p:nvGrpSpPr>
          <p:cNvPr id="13325" name="Group 13324"/>
          <p:cNvGrpSpPr/>
          <p:nvPr/>
        </p:nvGrpSpPr>
        <p:grpSpPr>
          <a:xfrm>
            <a:off x="6228185" y="2708920"/>
            <a:ext cx="1008111" cy="934363"/>
            <a:chOff x="6228185" y="2708920"/>
            <a:chExt cx="1008111" cy="934363"/>
          </a:xfrm>
        </p:grpSpPr>
        <p:cxnSp>
          <p:nvCxnSpPr>
            <p:cNvPr id="77" name="Straight Arrow Connector 76"/>
            <p:cNvCxnSpPr/>
            <p:nvPr/>
          </p:nvCxnSpPr>
          <p:spPr>
            <a:xfrm flipH="1">
              <a:off x="6228185" y="2708920"/>
              <a:ext cx="864095" cy="50405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80" name="TextBox 79"/>
            <p:cNvSpPr txBox="1"/>
            <p:nvPr/>
          </p:nvSpPr>
          <p:spPr>
            <a:xfrm>
              <a:off x="6444208" y="2996952"/>
              <a:ext cx="792088" cy="646331"/>
            </a:xfrm>
            <a:prstGeom prst="rect">
              <a:avLst/>
            </a:prstGeom>
            <a:noFill/>
          </p:spPr>
          <p:txBody>
            <a:bodyPr wrap="square" rtlCol="0">
              <a:spAutoFit/>
            </a:bodyPr>
            <a:lstStyle/>
            <a:p>
              <a:r>
                <a:rPr lang="en-US" dirty="0"/>
                <a:t>扣费通知</a:t>
              </a:r>
            </a:p>
          </p:txBody>
        </p:sp>
      </p:grpSp>
      <p:sp>
        <p:nvSpPr>
          <p:cNvPr id="13326" name="Multiply 13325"/>
          <p:cNvSpPr/>
          <p:nvPr/>
        </p:nvSpPr>
        <p:spPr>
          <a:xfrm>
            <a:off x="6372200" y="2996952"/>
            <a:ext cx="720080" cy="648072"/>
          </a:xfrm>
          <a:prstGeom prst="mathMultiply">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31825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 presetClass="entr" presetSubtype="10" fill="hold" grpId="0" nodeType="click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checkerboard(across)">
                                      <p:cBhvr>
                                        <p:cTn id="13" dur="500"/>
                                        <p:tgtEl>
                                          <p:spTgt spid="25"/>
                                        </p:tgtEl>
                                      </p:cBhvr>
                                    </p:animEffect>
                                  </p:childTnLst>
                                </p:cTn>
                              </p:par>
                            </p:childTnLst>
                          </p:cTn>
                        </p:par>
                      </p:childTnLst>
                    </p:cTn>
                  </p:par>
                  <p:par>
                    <p:cTn id="14" fill="hold">
                      <p:stCondLst>
                        <p:cond delay="indefinite"/>
                      </p:stCondLst>
                      <p:childTnLst>
                        <p:par>
                          <p:cTn id="15" fill="hold">
                            <p:stCondLst>
                              <p:cond delay="0"/>
                            </p:stCondLst>
                            <p:childTnLst>
                              <p:par>
                                <p:cTn id="16" presetID="12" presetClass="entr" presetSubtype="8" fill="hold" nodeType="clickEffect">
                                  <p:stCondLst>
                                    <p:cond delay="0"/>
                                  </p:stCondLst>
                                  <p:childTnLst>
                                    <p:set>
                                      <p:cBhvr>
                                        <p:cTn id="17" dur="1" fill="hold">
                                          <p:stCondLst>
                                            <p:cond delay="0"/>
                                          </p:stCondLst>
                                        </p:cTn>
                                        <p:tgtEl>
                                          <p:spTgt spid="18"/>
                                        </p:tgtEl>
                                        <p:attrNameLst>
                                          <p:attrName>style.visibility</p:attrName>
                                        </p:attrNameLst>
                                      </p:cBhvr>
                                      <p:to>
                                        <p:strVal val="visible"/>
                                      </p:to>
                                    </p:set>
                                    <p:anim calcmode="lin" valueType="num">
                                      <p:cBhvr additive="base">
                                        <p:cTn id="18" dur="500"/>
                                        <p:tgtEl>
                                          <p:spTgt spid="18"/>
                                        </p:tgtEl>
                                        <p:attrNameLst>
                                          <p:attrName>ppt_x</p:attrName>
                                        </p:attrNameLst>
                                      </p:cBhvr>
                                      <p:tavLst>
                                        <p:tav tm="0">
                                          <p:val>
                                            <p:strVal val="#ppt_x-#ppt_w*1.125000"/>
                                          </p:val>
                                        </p:tav>
                                        <p:tav tm="100000">
                                          <p:val>
                                            <p:strVal val="#ppt_x"/>
                                          </p:val>
                                        </p:tav>
                                      </p:tavLst>
                                    </p:anim>
                                    <p:animEffect transition="in" filter="wipe(right)">
                                      <p:cBhvr>
                                        <p:cTn id="19" dur="500"/>
                                        <p:tgtEl>
                                          <p:spTgt spid="18"/>
                                        </p:tgtEl>
                                      </p:cBhvr>
                                    </p:animEffect>
                                  </p:childTnLst>
                                </p:cTn>
                              </p:par>
                            </p:childTnLst>
                          </p:cTn>
                        </p:par>
                      </p:childTnLst>
                    </p:cTn>
                  </p:par>
                  <p:par>
                    <p:cTn id="20" fill="hold">
                      <p:stCondLst>
                        <p:cond delay="indefinite"/>
                      </p:stCondLst>
                      <p:childTnLst>
                        <p:par>
                          <p:cTn id="21" fill="hold">
                            <p:stCondLst>
                              <p:cond delay="0"/>
                            </p:stCondLst>
                            <p:childTnLst>
                              <p:par>
                                <p:cTn id="22" presetID="12" presetClass="entr" presetSubtype="8" fill="hold" nodeType="clickEffect">
                                  <p:stCondLst>
                                    <p:cond delay="0"/>
                                  </p:stCondLst>
                                  <p:childTnLst>
                                    <p:set>
                                      <p:cBhvr>
                                        <p:cTn id="23" dur="1" fill="hold">
                                          <p:stCondLst>
                                            <p:cond delay="0"/>
                                          </p:stCondLst>
                                        </p:cTn>
                                        <p:tgtEl>
                                          <p:spTgt spid="37"/>
                                        </p:tgtEl>
                                        <p:attrNameLst>
                                          <p:attrName>style.visibility</p:attrName>
                                        </p:attrNameLst>
                                      </p:cBhvr>
                                      <p:to>
                                        <p:strVal val="visible"/>
                                      </p:to>
                                    </p:set>
                                    <p:anim calcmode="lin" valueType="num">
                                      <p:cBhvr additive="base">
                                        <p:cTn id="24" dur="500"/>
                                        <p:tgtEl>
                                          <p:spTgt spid="37"/>
                                        </p:tgtEl>
                                        <p:attrNameLst>
                                          <p:attrName>ppt_x</p:attrName>
                                        </p:attrNameLst>
                                      </p:cBhvr>
                                      <p:tavLst>
                                        <p:tav tm="0">
                                          <p:val>
                                            <p:strVal val="#ppt_x-#ppt_w*1.125000"/>
                                          </p:val>
                                        </p:tav>
                                        <p:tav tm="100000">
                                          <p:val>
                                            <p:strVal val="#ppt_x"/>
                                          </p:val>
                                        </p:tav>
                                      </p:tavLst>
                                    </p:anim>
                                    <p:animEffect transition="in" filter="wipe(right)">
                                      <p:cBhvr>
                                        <p:cTn id="25" dur="500"/>
                                        <p:tgtEl>
                                          <p:spTgt spid="37"/>
                                        </p:tgtEl>
                                      </p:cBhvr>
                                    </p:animEffect>
                                  </p:childTnLst>
                                </p:cTn>
                              </p:par>
                            </p:childTnLst>
                          </p:cTn>
                        </p:par>
                      </p:childTnLst>
                    </p:cTn>
                  </p:par>
                  <p:par>
                    <p:cTn id="26" fill="hold">
                      <p:stCondLst>
                        <p:cond delay="indefinite"/>
                      </p:stCondLst>
                      <p:childTnLst>
                        <p:par>
                          <p:cTn id="27" fill="hold">
                            <p:stCondLst>
                              <p:cond delay="0"/>
                            </p:stCondLst>
                            <p:childTnLst>
                              <p:par>
                                <p:cTn id="28" presetID="5" presetClass="entr" presetSubtype="10" fill="hold" grpId="0" nodeType="clickEffect">
                                  <p:stCondLst>
                                    <p:cond delay="0"/>
                                  </p:stCondLst>
                                  <p:childTnLst>
                                    <p:set>
                                      <p:cBhvr>
                                        <p:cTn id="29" dur="1" fill="hold">
                                          <p:stCondLst>
                                            <p:cond delay="0"/>
                                          </p:stCondLst>
                                        </p:cTn>
                                        <p:tgtEl>
                                          <p:spTgt spid="42"/>
                                        </p:tgtEl>
                                        <p:attrNameLst>
                                          <p:attrName>style.visibility</p:attrName>
                                        </p:attrNameLst>
                                      </p:cBhvr>
                                      <p:to>
                                        <p:strVal val="visible"/>
                                      </p:to>
                                    </p:set>
                                    <p:animEffect transition="in" filter="checkerboard(across)">
                                      <p:cBhvr>
                                        <p:cTn id="30" dur="500"/>
                                        <p:tgtEl>
                                          <p:spTgt spid="42"/>
                                        </p:tgtEl>
                                      </p:cBhvr>
                                    </p:animEffect>
                                  </p:childTnLst>
                                </p:cTn>
                              </p:par>
                            </p:childTnLst>
                          </p:cTn>
                        </p:par>
                      </p:childTnLst>
                    </p:cTn>
                  </p:par>
                  <p:par>
                    <p:cTn id="31" fill="hold">
                      <p:stCondLst>
                        <p:cond delay="indefinite"/>
                      </p:stCondLst>
                      <p:childTnLst>
                        <p:par>
                          <p:cTn id="32" fill="hold">
                            <p:stCondLst>
                              <p:cond delay="0"/>
                            </p:stCondLst>
                            <p:childTnLst>
                              <p:par>
                                <p:cTn id="33" presetID="12" presetClass="entr" presetSubtype="1" fill="hold" nodeType="clickEffect">
                                  <p:stCondLst>
                                    <p:cond delay="0"/>
                                  </p:stCondLst>
                                  <p:childTnLst>
                                    <p:set>
                                      <p:cBhvr>
                                        <p:cTn id="34" dur="1" fill="hold">
                                          <p:stCondLst>
                                            <p:cond delay="0"/>
                                          </p:stCondLst>
                                        </p:cTn>
                                        <p:tgtEl>
                                          <p:spTgt spid="51"/>
                                        </p:tgtEl>
                                        <p:attrNameLst>
                                          <p:attrName>style.visibility</p:attrName>
                                        </p:attrNameLst>
                                      </p:cBhvr>
                                      <p:to>
                                        <p:strVal val="visible"/>
                                      </p:to>
                                    </p:set>
                                    <p:anim calcmode="lin" valueType="num">
                                      <p:cBhvr additive="base">
                                        <p:cTn id="35" dur="500"/>
                                        <p:tgtEl>
                                          <p:spTgt spid="51"/>
                                        </p:tgtEl>
                                        <p:attrNameLst>
                                          <p:attrName>ppt_y</p:attrName>
                                        </p:attrNameLst>
                                      </p:cBhvr>
                                      <p:tavLst>
                                        <p:tav tm="0">
                                          <p:val>
                                            <p:strVal val="#ppt_y-#ppt_h*1.125000"/>
                                          </p:val>
                                        </p:tav>
                                        <p:tav tm="100000">
                                          <p:val>
                                            <p:strVal val="#ppt_y"/>
                                          </p:val>
                                        </p:tav>
                                      </p:tavLst>
                                    </p:anim>
                                    <p:animEffect transition="in" filter="wipe(down)">
                                      <p:cBhvr>
                                        <p:cTn id="36" dur="500"/>
                                        <p:tgtEl>
                                          <p:spTgt spid="51"/>
                                        </p:tgtEl>
                                      </p:cBhvr>
                                    </p:animEffect>
                                  </p:childTnLst>
                                </p:cTn>
                              </p:par>
                            </p:childTnLst>
                          </p:cTn>
                        </p:par>
                      </p:childTnLst>
                    </p:cTn>
                  </p:par>
                  <p:par>
                    <p:cTn id="37" fill="hold">
                      <p:stCondLst>
                        <p:cond delay="indefinite"/>
                      </p:stCondLst>
                      <p:childTnLst>
                        <p:par>
                          <p:cTn id="38" fill="hold">
                            <p:stCondLst>
                              <p:cond delay="0"/>
                            </p:stCondLst>
                            <p:childTnLst>
                              <p:par>
                                <p:cTn id="39" presetID="12" presetClass="entr" presetSubtype="4" fill="hold" nodeType="clickEffect">
                                  <p:stCondLst>
                                    <p:cond delay="0"/>
                                  </p:stCondLst>
                                  <p:childTnLst>
                                    <p:set>
                                      <p:cBhvr>
                                        <p:cTn id="40" dur="1" fill="hold">
                                          <p:stCondLst>
                                            <p:cond delay="0"/>
                                          </p:stCondLst>
                                        </p:cTn>
                                        <p:tgtEl>
                                          <p:spTgt spid="52"/>
                                        </p:tgtEl>
                                        <p:attrNameLst>
                                          <p:attrName>style.visibility</p:attrName>
                                        </p:attrNameLst>
                                      </p:cBhvr>
                                      <p:to>
                                        <p:strVal val="visible"/>
                                      </p:to>
                                    </p:set>
                                    <p:anim calcmode="lin" valueType="num">
                                      <p:cBhvr additive="base">
                                        <p:cTn id="41" dur="500"/>
                                        <p:tgtEl>
                                          <p:spTgt spid="52"/>
                                        </p:tgtEl>
                                        <p:attrNameLst>
                                          <p:attrName>ppt_y</p:attrName>
                                        </p:attrNameLst>
                                      </p:cBhvr>
                                      <p:tavLst>
                                        <p:tav tm="0">
                                          <p:val>
                                            <p:strVal val="#ppt_y+#ppt_h*1.125000"/>
                                          </p:val>
                                        </p:tav>
                                        <p:tav tm="100000">
                                          <p:val>
                                            <p:strVal val="#ppt_y"/>
                                          </p:val>
                                        </p:tav>
                                      </p:tavLst>
                                    </p:anim>
                                    <p:animEffect transition="in" filter="wipe(up)">
                                      <p:cBhvr>
                                        <p:cTn id="42" dur="500"/>
                                        <p:tgtEl>
                                          <p:spTgt spid="52"/>
                                        </p:tgtEl>
                                      </p:cBhvr>
                                    </p:animEffect>
                                  </p:childTnLst>
                                </p:cTn>
                              </p:par>
                            </p:childTnLst>
                          </p:cTn>
                        </p:par>
                      </p:childTnLst>
                    </p:cTn>
                  </p:par>
                  <p:par>
                    <p:cTn id="43" fill="hold">
                      <p:stCondLst>
                        <p:cond delay="indefinite"/>
                      </p:stCondLst>
                      <p:childTnLst>
                        <p:par>
                          <p:cTn id="44" fill="hold">
                            <p:stCondLst>
                              <p:cond delay="0"/>
                            </p:stCondLst>
                            <p:childTnLst>
                              <p:par>
                                <p:cTn id="45" presetID="12" presetClass="entr" presetSubtype="8" fill="hold" nodeType="clickEffect">
                                  <p:stCondLst>
                                    <p:cond delay="0"/>
                                  </p:stCondLst>
                                  <p:childTnLst>
                                    <p:set>
                                      <p:cBhvr>
                                        <p:cTn id="46" dur="1" fill="hold">
                                          <p:stCondLst>
                                            <p:cond delay="0"/>
                                          </p:stCondLst>
                                        </p:cTn>
                                        <p:tgtEl>
                                          <p:spTgt spid="13319"/>
                                        </p:tgtEl>
                                        <p:attrNameLst>
                                          <p:attrName>style.visibility</p:attrName>
                                        </p:attrNameLst>
                                      </p:cBhvr>
                                      <p:to>
                                        <p:strVal val="visible"/>
                                      </p:to>
                                    </p:set>
                                    <p:anim calcmode="lin" valueType="num">
                                      <p:cBhvr additive="base">
                                        <p:cTn id="47" dur="500"/>
                                        <p:tgtEl>
                                          <p:spTgt spid="13319"/>
                                        </p:tgtEl>
                                        <p:attrNameLst>
                                          <p:attrName>ppt_x</p:attrName>
                                        </p:attrNameLst>
                                      </p:cBhvr>
                                      <p:tavLst>
                                        <p:tav tm="0">
                                          <p:val>
                                            <p:strVal val="#ppt_x-#ppt_w*1.125000"/>
                                          </p:val>
                                        </p:tav>
                                        <p:tav tm="100000">
                                          <p:val>
                                            <p:strVal val="#ppt_x"/>
                                          </p:val>
                                        </p:tav>
                                      </p:tavLst>
                                    </p:anim>
                                    <p:animEffect transition="in" filter="wipe(right)">
                                      <p:cBhvr>
                                        <p:cTn id="48" dur="500"/>
                                        <p:tgtEl>
                                          <p:spTgt spid="13319"/>
                                        </p:tgtEl>
                                      </p:cBhvr>
                                    </p:animEffect>
                                  </p:childTnLst>
                                </p:cTn>
                              </p:par>
                            </p:childTnLst>
                          </p:cTn>
                        </p:par>
                      </p:childTnLst>
                    </p:cTn>
                  </p:par>
                  <p:par>
                    <p:cTn id="49" fill="hold">
                      <p:stCondLst>
                        <p:cond delay="indefinite"/>
                      </p:stCondLst>
                      <p:childTnLst>
                        <p:par>
                          <p:cTn id="50" fill="hold">
                            <p:stCondLst>
                              <p:cond delay="0"/>
                            </p:stCondLst>
                            <p:childTnLst>
                              <p:par>
                                <p:cTn id="51" presetID="12" presetClass="entr" presetSubtype="2" fill="hold" nodeType="clickEffect">
                                  <p:stCondLst>
                                    <p:cond delay="0"/>
                                  </p:stCondLst>
                                  <p:childTnLst>
                                    <p:set>
                                      <p:cBhvr>
                                        <p:cTn id="52" dur="1" fill="hold">
                                          <p:stCondLst>
                                            <p:cond delay="0"/>
                                          </p:stCondLst>
                                        </p:cTn>
                                        <p:tgtEl>
                                          <p:spTgt spid="13325"/>
                                        </p:tgtEl>
                                        <p:attrNameLst>
                                          <p:attrName>style.visibility</p:attrName>
                                        </p:attrNameLst>
                                      </p:cBhvr>
                                      <p:to>
                                        <p:strVal val="visible"/>
                                      </p:to>
                                    </p:set>
                                    <p:anim calcmode="lin" valueType="num">
                                      <p:cBhvr additive="base">
                                        <p:cTn id="53" dur="500"/>
                                        <p:tgtEl>
                                          <p:spTgt spid="13325"/>
                                        </p:tgtEl>
                                        <p:attrNameLst>
                                          <p:attrName>ppt_x</p:attrName>
                                        </p:attrNameLst>
                                      </p:cBhvr>
                                      <p:tavLst>
                                        <p:tav tm="0">
                                          <p:val>
                                            <p:strVal val="#ppt_x+#ppt_w*1.125000"/>
                                          </p:val>
                                        </p:tav>
                                        <p:tav tm="100000">
                                          <p:val>
                                            <p:strVal val="#ppt_x"/>
                                          </p:val>
                                        </p:tav>
                                      </p:tavLst>
                                    </p:anim>
                                    <p:animEffect transition="in" filter="wipe(left)">
                                      <p:cBhvr>
                                        <p:cTn id="54" dur="500"/>
                                        <p:tgtEl>
                                          <p:spTgt spid="13325"/>
                                        </p:tgtEl>
                                      </p:cBhvr>
                                    </p:animEffect>
                                  </p:childTnLst>
                                </p:cTn>
                              </p:par>
                            </p:childTnLst>
                          </p:cTn>
                        </p:par>
                      </p:childTnLst>
                    </p:cTn>
                  </p:par>
                  <p:par>
                    <p:cTn id="55" fill="hold">
                      <p:stCondLst>
                        <p:cond delay="indefinite"/>
                      </p:stCondLst>
                      <p:childTnLst>
                        <p:par>
                          <p:cTn id="56" fill="hold">
                            <p:stCondLst>
                              <p:cond delay="0"/>
                            </p:stCondLst>
                            <p:childTnLst>
                              <p:par>
                                <p:cTn id="57" presetID="21" presetClass="entr" presetSubtype="2" fill="hold" grpId="0" nodeType="clickEffect">
                                  <p:stCondLst>
                                    <p:cond delay="0"/>
                                  </p:stCondLst>
                                  <p:childTnLst>
                                    <p:set>
                                      <p:cBhvr>
                                        <p:cTn id="58" dur="1" fill="hold">
                                          <p:stCondLst>
                                            <p:cond delay="0"/>
                                          </p:stCondLst>
                                        </p:cTn>
                                        <p:tgtEl>
                                          <p:spTgt spid="13326"/>
                                        </p:tgtEl>
                                        <p:attrNameLst>
                                          <p:attrName>style.visibility</p:attrName>
                                        </p:attrNameLst>
                                      </p:cBhvr>
                                      <p:to>
                                        <p:strVal val="visible"/>
                                      </p:to>
                                    </p:set>
                                    <p:animEffect transition="in" filter="wheel(2)">
                                      <p:cBhvr>
                                        <p:cTn id="59" dur="1000"/>
                                        <p:tgtEl>
                                          <p:spTgt spid="133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42" grpId="0" animBg="1"/>
      <p:bldP spid="13326" grpId="0" animBg="1"/>
    </p:bldLst>
  </p:timing>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547664" y="188640"/>
            <a:ext cx="8001000" cy="747936"/>
          </a:xfrm>
        </p:spPr>
        <p:txBody>
          <a:bodyPr>
            <a:normAutofit/>
          </a:bodyPr>
          <a:lstStyle/>
          <a:p>
            <a:r>
              <a:rPr lang="en-US" sz="4000">
                <a:latin typeface="Adobe 楷体 Std R"/>
                <a:ea typeface="Adobe 楷体 Std R"/>
                <a:cs typeface="Adobe 楷体 Std R"/>
              </a:rPr>
              <a:t>央视</a:t>
            </a:r>
            <a:r>
              <a:rPr lang="en-US" altLang="zh-CN" sz="4000">
                <a:latin typeface="Adobe 楷体 Std R"/>
                <a:ea typeface="Adobe 楷体 Std R"/>
                <a:cs typeface="Adobe 楷体 Std R"/>
              </a:rPr>
              <a:t>315</a:t>
            </a:r>
            <a:r>
              <a:rPr lang="zh-CN" altLang="en-US" sz="4000">
                <a:latin typeface="Adobe 楷体 Std R"/>
                <a:ea typeface="Adobe 楷体 Std R"/>
                <a:cs typeface="Adobe 楷体 Std R"/>
              </a:rPr>
              <a:t>晚会 </a:t>
            </a:r>
            <a:r>
              <a:rPr lang="en-US" altLang="zh-CN" sz="4000">
                <a:latin typeface="Adobe 楷体 Std R"/>
                <a:ea typeface="Adobe 楷体 Std R"/>
                <a:cs typeface="Adobe 楷体 Std R"/>
              </a:rPr>
              <a:t>&amp; </a:t>
            </a:r>
            <a:r>
              <a:rPr lang="zh-CN" altLang="en-US" sz="4000">
                <a:latin typeface="Adobe 楷体 Std R"/>
                <a:ea typeface="Adobe 楷体 Std R"/>
                <a:cs typeface="Adobe 楷体 Std R"/>
              </a:rPr>
              <a:t>新闻</a:t>
            </a:r>
            <a:r>
              <a:rPr lang="zh-CN" altLang="en-US" sz="4000" dirty="0">
                <a:latin typeface="Adobe 楷体 Std R"/>
                <a:ea typeface="Adobe 楷体 Std R"/>
                <a:cs typeface="Adobe 楷体 Std R"/>
              </a:rPr>
              <a:t>曝光</a:t>
            </a:r>
            <a:endParaRPr lang="en-US" sz="4000" dirty="0">
              <a:latin typeface="Adobe 楷体 Std R"/>
              <a:ea typeface="Adobe 楷体 Std R"/>
              <a:cs typeface="Adobe 楷体 Std R"/>
            </a:endParaRPr>
          </a:p>
        </p:txBody>
      </p:sp>
      <p:sp>
        <p:nvSpPr>
          <p:cNvPr id="4" name="Footer Placeholder 3"/>
          <p:cNvSpPr>
            <a:spLocks noGrp="1"/>
          </p:cNvSpPr>
          <p:nvPr>
            <p:ph type="ftr" sz="quarter" idx="11"/>
          </p:nvPr>
        </p:nvSpPr>
        <p:spPr>
          <a:xfrm>
            <a:off x="3124200" y="6433102"/>
            <a:ext cx="2895600" cy="476250"/>
          </a:xfrm>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44</a:t>
            </a:fld>
            <a:endParaRPr lang="en-US" altLang="zh-CN"/>
          </a:p>
        </p:txBody>
      </p:sp>
      <p:pic>
        <p:nvPicPr>
          <p:cNvPr id="6" name="图片 5">
            <a:extLst>
              <a:ext uri="{FF2B5EF4-FFF2-40B4-BE49-F238E27FC236}">
                <a16:creationId xmlns:a16="http://schemas.microsoft.com/office/drawing/2014/main" id="{EB77A9E1-A98D-49A6-84A7-2EA99E31EA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5696" y="1201952"/>
            <a:ext cx="5276190" cy="2961905"/>
          </a:xfrm>
          <a:prstGeom prst="rect">
            <a:avLst/>
          </a:prstGeom>
        </p:spPr>
      </p:pic>
      <p:sp>
        <p:nvSpPr>
          <p:cNvPr id="15" name="文本框 14">
            <a:extLst>
              <a:ext uri="{FF2B5EF4-FFF2-40B4-BE49-F238E27FC236}">
                <a16:creationId xmlns:a16="http://schemas.microsoft.com/office/drawing/2014/main" id="{1FCD8525-21E7-40A8-B460-7683E49CEBBB}"/>
              </a:ext>
            </a:extLst>
          </p:cNvPr>
          <p:cNvSpPr txBox="1"/>
          <p:nvPr/>
        </p:nvSpPr>
        <p:spPr>
          <a:xfrm>
            <a:off x="559594" y="4236477"/>
            <a:ext cx="8024812" cy="1938992"/>
          </a:xfrm>
          <a:prstGeom prst="rect">
            <a:avLst/>
          </a:prstGeom>
          <a:noFill/>
        </p:spPr>
        <p:txBody>
          <a:bodyPr wrap="square">
            <a:spAutoFit/>
          </a:bodyPr>
          <a:lstStyle/>
          <a:p>
            <a:pPr algn="l"/>
            <a:r>
              <a:rPr lang="en-US" altLang="zh-CN"/>
              <a:t>2022</a:t>
            </a:r>
            <a:r>
              <a:rPr lang="zh-CN" altLang="en-US"/>
              <a:t>年央视</a:t>
            </a:r>
            <a:r>
              <a:rPr lang="en-US" altLang="zh-CN"/>
              <a:t>315</a:t>
            </a:r>
            <a:r>
              <a:rPr lang="zh-CN" altLang="en-US"/>
              <a:t>晚会曝光了国内众多下载站“高速下载”功能背后的利益链条。当用户选择高速下载后，安装的下载器会捆绑安装多款广告软件。用户即使将所有默认勾选取消掉，关闭下载器依然会有弹窗广告出现，点击右上角试图关闭广告，就很可能会被偷偷的静默安装其它软件。该公司的一位经理声称，他们与国内</a:t>
            </a:r>
            <a:r>
              <a:rPr lang="en-US" altLang="zh-CN"/>
              <a:t>200</a:t>
            </a:r>
            <a:r>
              <a:rPr lang="zh-CN" altLang="en-US"/>
              <a:t>多家软件下载站合作，每日触达用户两千万，年营收超</a:t>
            </a:r>
            <a:r>
              <a:rPr lang="en-US" altLang="zh-CN"/>
              <a:t>12</a:t>
            </a:r>
            <a:r>
              <a:rPr lang="zh-CN" altLang="en-US"/>
              <a:t>亿元。</a:t>
            </a:r>
          </a:p>
        </p:txBody>
      </p:sp>
    </p:spTree>
    <p:extLst>
      <p:ext uri="{BB962C8B-B14F-4D97-AF65-F5344CB8AC3E}">
        <p14:creationId xmlns:p14="http://schemas.microsoft.com/office/powerpoint/2010/main" val="405582899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547664" y="116632"/>
            <a:ext cx="8001000" cy="819944"/>
          </a:xfrm>
        </p:spPr>
        <p:txBody>
          <a:bodyPr/>
          <a:lstStyle/>
          <a:p>
            <a:r>
              <a:rPr lang="en-US" sz="3600" dirty="0">
                <a:latin typeface="Adobe 楷体 Std R"/>
                <a:ea typeface="Adobe 楷体 Std R"/>
                <a:cs typeface="Adobe 楷体 Std R"/>
              </a:rPr>
              <a:t>黑帽技术、工具与培训地下产业链</a:t>
            </a:r>
          </a:p>
        </p:txBody>
      </p:sp>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45</a:t>
            </a:fld>
            <a:endParaRPr lang="en-US" altLang="zh-CN"/>
          </a:p>
        </p:txBody>
      </p:sp>
      <p:pic>
        <p:nvPicPr>
          <p:cNvPr id="7" name="Picture 6"/>
          <p:cNvPicPr/>
          <p:nvPr/>
        </p:nvPicPr>
        <p:blipFill>
          <a:blip r:embed="rId2">
            <a:extLst>
              <a:ext uri="{28A0092B-C50C-407E-A947-70E740481C1C}">
                <a14:useLocalDpi xmlns:a14="http://schemas.microsoft.com/office/drawing/2010/main" val="0"/>
              </a:ext>
            </a:extLst>
          </a:blip>
          <a:srcRect/>
          <a:stretch>
            <a:fillRect/>
          </a:stretch>
        </p:blipFill>
        <p:spPr bwMode="auto">
          <a:xfrm>
            <a:off x="899592" y="1844824"/>
            <a:ext cx="7344816" cy="4320480"/>
          </a:xfrm>
          <a:prstGeom prst="rect">
            <a:avLst/>
          </a:prstGeom>
          <a:noFill/>
          <a:ln>
            <a:noFill/>
          </a:ln>
        </p:spPr>
      </p:pic>
    </p:spTree>
    <p:extLst>
      <p:ext uri="{BB962C8B-B14F-4D97-AF65-F5344CB8AC3E}">
        <p14:creationId xmlns:p14="http://schemas.microsoft.com/office/powerpoint/2010/main" val="180516091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547664" y="-99392"/>
            <a:ext cx="8001000" cy="1216025"/>
          </a:xfrm>
        </p:spPr>
        <p:txBody>
          <a:bodyPr>
            <a:normAutofit/>
          </a:bodyPr>
          <a:lstStyle/>
          <a:p>
            <a:r>
              <a:rPr lang="zh-CN" altLang="en-US" sz="3600" dirty="0">
                <a:latin typeface="Adobe 楷体 Std R"/>
                <a:ea typeface="Adobe 楷体 Std R"/>
                <a:cs typeface="Adobe 楷体 Std R"/>
              </a:rPr>
              <a:t>黑帽技术、工具与培训</a:t>
            </a:r>
            <a:r>
              <a:rPr lang="en-US" sz="3600" dirty="0">
                <a:latin typeface="Adobe 楷体 Std R"/>
                <a:ea typeface="Adobe 楷体 Std R"/>
                <a:cs typeface="Adobe 楷体 Std R"/>
              </a:rPr>
              <a:t>典型案件</a:t>
            </a:r>
            <a:br>
              <a:rPr lang="en-US" sz="3600">
                <a:latin typeface="Adobe 楷体 Std R"/>
                <a:ea typeface="Adobe 楷体 Std R"/>
                <a:cs typeface="Adobe 楷体 Std R"/>
              </a:rPr>
            </a:br>
            <a:r>
              <a:rPr lang="en-US" sz="3600">
                <a:latin typeface="Adobe 楷体 Std R"/>
                <a:ea typeface="Adobe 楷体 Std R"/>
                <a:cs typeface="Adobe 楷体 Std R"/>
              </a:rPr>
              <a:t>–”</a:t>
            </a:r>
            <a:r>
              <a:rPr lang="zh-CN" altLang="en-US" sz="3600">
                <a:latin typeface="Adobe 楷体 Std R"/>
                <a:ea typeface="Adobe 楷体 Std R"/>
                <a:cs typeface="Adobe 楷体 Std R"/>
              </a:rPr>
              <a:t>鸡腿</a:t>
            </a:r>
            <a:r>
              <a:rPr lang="en-US" sz="3600">
                <a:latin typeface="Adobe 楷体 Std R"/>
                <a:ea typeface="Adobe 楷体 Std R"/>
                <a:cs typeface="Adobe 楷体 Std R"/>
              </a:rPr>
              <a:t>”</a:t>
            </a:r>
            <a:r>
              <a:rPr lang="zh-CN" altLang="en-US" sz="3600">
                <a:latin typeface="Adobe 楷体 Std R"/>
                <a:ea typeface="Adobe 楷体 Std R"/>
                <a:cs typeface="Adobe 楷体 Std R"/>
              </a:rPr>
              <a:t>外挂</a:t>
            </a:r>
            <a:r>
              <a:rPr lang="en-US" sz="3600">
                <a:latin typeface="Adobe 楷体 Std R"/>
                <a:ea typeface="Adobe 楷体 Std R"/>
                <a:cs typeface="Adobe 楷体 Std R"/>
              </a:rPr>
              <a:t>案</a:t>
            </a:r>
            <a:endParaRPr lang="en-US" sz="3600" dirty="0">
              <a:latin typeface="Adobe 楷体 Std R"/>
              <a:ea typeface="Adobe 楷体 Std R"/>
              <a:cs typeface="Adobe 楷体 Std R"/>
            </a:endParaRPr>
          </a:p>
        </p:txBody>
      </p:sp>
      <p:sp>
        <p:nvSpPr>
          <p:cNvPr id="3" name="Content Placeholder 2"/>
          <p:cNvSpPr>
            <a:spLocks noGrp="1"/>
          </p:cNvSpPr>
          <p:nvPr>
            <p:ph idx="1"/>
          </p:nvPr>
        </p:nvSpPr>
        <p:spPr>
          <a:xfrm>
            <a:off x="467544" y="1401217"/>
            <a:ext cx="8397750" cy="476250"/>
          </a:xfrm>
        </p:spPr>
        <p:txBody>
          <a:bodyPr>
            <a:normAutofit fontScale="85000" lnSpcReduction="10000"/>
          </a:bodyPr>
          <a:lstStyle/>
          <a:p>
            <a:pPr eaLnBrk="1" hangingPunct="1">
              <a:lnSpc>
                <a:spcPct val="80000"/>
              </a:lnSpc>
            </a:pPr>
            <a:r>
              <a:rPr lang="en-US" altLang="zh-CN" sz="2400"/>
              <a:t>2020-2021</a:t>
            </a:r>
            <a:r>
              <a:rPr lang="zh-CN" altLang="en-US" sz="2400"/>
              <a:t>年，警方辗转</a:t>
            </a:r>
            <a:r>
              <a:rPr lang="en-US" altLang="zh-CN" sz="2400"/>
              <a:t>6</a:t>
            </a:r>
            <a:r>
              <a:rPr lang="zh-CN" altLang="en-US" sz="2400"/>
              <a:t>省</a:t>
            </a:r>
            <a:r>
              <a:rPr lang="en-US" altLang="zh-CN" sz="2400"/>
              <a:t>9</a:t>
            </a:r>
            <a:r>
              <a:rPr lang="zh-CN" altLang="en-US" sz="2400"/>
              <a:t>地，捣毁</a:t>
            </a:r>
            <a:r>
              <a:rPr lang="en-US" altLang="zh-CN" sz="2400"/>
              <a:t>17</a:t>
            </a:r>
            <a:r>
              <a:rPr lang="zh-CN" altLang="en-US" sz="2400"/>
              <a:t>个外挂交易和发卡平台</a:t>
            </a:r>
            <a:endParaRPr lang="en-US" altLang="zh-CN" sz="2400" dirty="0"/>
          </a:p>
        </p:txBody>
      </p:sp>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46</a:t>
            </a:fld>
            <a:endParaRPr lang="en-US" altLang="zh-CN"/>
          </a:p>
        </p:txBody>
      </p:sp>
      <p:pic>
        <p:nvPicPr>
          <p:cNvPr id="7" name="图片 6">
            <a:extLst>
              <a:ext uri="{FF2B5EF4-FFF2-40B4-BE49-F238E27FC236}">
                <a16:creationId xmlns:a16="http://schemas.microsoft.com/office/drawing/2014/main" id="{CD804255-D798-4491-BCCD-805CAE2DC75E}"/>
              </a:ext>
            </a:extLst>
          </p:cNvPr>
          <p:cNvPicPr>
            <a:picLocks noChangeAspect="1"/>
          </p:cNvPicPr>
          <p:nvPr/>
        </p:nvPicPr>
        <p:blipFill>
          <a:blip r:embed="rId2"/>
          <a:stretch>
            <a:fillRect/>
          </a:stretch>
        </p:blipFill>
        <p:spPr>
          <a:xfrm>
            <a:off x="1979712" y="1880121"/>
            <a:ext cx="5088929" cy="4365104"/>
          </a:xfrm>
          <a:prstGeom prst="rect">
            <a:avLst/>
          </a:prstGeom>
        </p:spPr>
      </p:pic>
    </p:spTree>
    <p:extLst>
      <p:ext uri="{BB962C8B-B14F-4D97-AF65-F5344CB8AC3E}">
        <p14:creationId xmlns:p14="http://schemas.microsoft.com/office/powerpoint/2010/main" val="21838856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547664" y="-99392"/>
            <a:ext cx="8001000" cy="1216025"/>
          </a:xfrm>
        </p:spPr>
        <p:txBody>
          <a:bodyPr>
            <a:normAutofit/>
          </a:bodyPr>
          <a:lstStyle/>
          <a:p>
            <a:r>
              <a:rPr lang="zh-CN" altLang="en-US" sz="3600" dirty="0">
                <a:latin typeface="Adobe 楷体 Std R"/>
                <a:ea typeface="Adobe 楷体 Std R"/>
                <a:cs typeface="Adobe 楷体 Std R"/>
              </a:rPr>
              <a:t>黑帽技术、工具与培训</a:t>
            </a:r>
            <a:r>
              <a:rPr lang="en-US" sz="3600" dirty="0">
                <a:latin typeface="Adobe 楷体 Std R"/>
                <a:ea typeface="Adobe 楷体 Std R"/>
                <a:cs typeface="Adobe 楷体 Std R"/>
              </a:rPr>
              <a:t>典型案件</a:t>
            </a:r>
            <a:br>
              <a:rPr lang="en-US" sz="3600" dirty="0">
                <a:latin typeface="Adobe 楷体 Std R"/>
                <a:ea typeface="Adobe 楷体 Std R"/>
                <a:cs typeface="Adobe 楷体 Std R"/>
              </a:rPr>
            </a:br>
            <a:r>
              <a:rPr lang="en-US" sz="3600" dirty="0">
                <a:latin typeface="Adobe 楷体 Std R"/>
                <a:ea typeface="Adobe 楷体 Std R"/>
                <a:cs typeface="Adobe 楷体 Std R"/>
              </a:rPr>
              <a:t>–”</a:t>
            </a:r>
            <a:r>
              <a:rPr lang="zh-CN" altLang="en-US" sz="3600" dirty="0">
                <a:latin typeface="Adobe 楷体 Std R"/>
                <a:ea typeface="Adobe 楷体 Std R"/>
                <a:cs typeface="Adobe 楷体 Std R"/>
              </a:rPr>
              <a:t>大小姐</a:t>
            </a:r>
            <a:r>
              <a:rPr lang="en-US" sz="3600" dirty="0">
                <a:latin typeface="Adobe 楷体 Std R"/>
                <a:ea typeface="Adobe 楷体 Std R"/>
                <a:cs typeface="Adobe 楷体 Std R"/>
              </a:rPr>
              <a:t>”</a:t>
            </a:r>
            <a:r>
              <a:rPr lang="zh-CN" altLang="en-US" sz="3600" dirty="0">
                <a:latin typeface="Adobe 楷体 Std R"/>
                <a:ea typeface="Adobe 楷体 Std R"/>
                <a:cs typeface="Adobe 楷体 Std R"/>
              </a:rPr>
              <a:t>木马</a:t>
            </a:r>
            <a:r>
              <a:rPr lang="en-US" sz="3600" dirty="0">
                <a:latin typeface="Adobe 楷体 Std R"/>
                <a:ea typeface="Adobe 楷体 Std R"/>
                <a:cs typeface="Adobe 楷体 Std R"/>
              </a:rPr>
              <a:t>案</a:t>
            </a:r>
          </a:p>
        </p:txBody>
      </p:sp>
      <p:sp>
        <p:nvSpPr>
          <p:cNvPr id="3" name="Content Placeholder 2"/>
          <p:cNvSpPr>
            <a:spLocks noGrp="1"/>
          </p:cNvSpPr>
          <p:nvPr>
            <p:ph idx="1"/>
          </p:nvPr>
        </p:nvSpPr>
        <p:spPr>
          <a:xfrm>
            <a:off x="566738" y="1752600"/>
            <a:ext cx="8397750" cy="4412704"/>
          </a:xfrm>
        </p:spPr>
        <p:txBody>
          <a:bodyPr>
            <a:normAutofit/>
          </a:bodyPr>
          <a:lstStyle/>
          <a:p>
            <a:pPr eaLnBrk="1" hangingPunct="1">
              <a:lnSpc>
                <a:spcPct val="80000"/>
              </a:lnSpc>
            </a:pPr>
            <a:r>
              <a:rPr lang="en-US" altLang="zh-CN" sz="2400" dirty="0"/>
              <a:t>2009</a:t>
            </a:r>
            <a:r>
              <a:rPr lang="zh-CN" altLang="en-US" sz="2400" dirty="0"/>
              <a:t>年</a:t>
            </a:r>
            <a:r>
              <a:rPr lang="en-US" altLang="zh-CN" sz="2400" dirty="0"/>
              <a:t>2</a:t>
            </a:r>
            <a:r>
              <a:rPr lang="zh-CN" altLang="en-US" sz="2400" dirty="0"/>
              <a:t>月“大小姐”系列木马团伙网络犯罪案</a:t>
            </a:r>
            <a:endParaRPr lang="en-US" altLang="zh-CN" sz="2400" dirty="0"/>
          </a:p>
          <a:p>
            <a:pPr lvl="1" eaLnBrk="1" hangingPunct="1">
              <a:lnSpc>
                <a:spcPct val="80000"/>
              </a:lnSpc>
            </a:pPr>
            <a:r>
              <a:rPr lang="zh-CN" altLang="en-US" sz="2000" dirty="0"/>
              <a:t>“江苏水利网”政府网站被黑，牵出木马“大小姐”</a:t>
            </a:r>
            <a:endParaRPr lang="en-US" altLang="zh-CN" sz="2000" dirty="0"/>
          </a:p>
          <a:p>
            <a:pPr lvl="1" eaLnBrk="1" hangingPunct="1">
              <a:lnSpc>
                <a:spcPct val="80000"/>
              </a:lnSpc>
            </a:pPr>
            <a:r>
              <a:rPr lang="zh-CN" altLang="en-US" sz="2000" dirty="0"/>
              <a:t>一网打尽，揭开黑帽产业链</a:t>
            </a:r>
            <a:endParaRPr lang="en-US" altLang="zh-CN" sz="2000" dirty="0"/>
          </a:p>
          <a:p>
            <a:pPr lvl="1" eaLnBrk="1" hangingPunct="1">
              <a:lnSpc>
                <a:spcPct val="80000"/>
              </a:lnSpc>
            </a:pPr>
            <a:r>
              <a:rPr lang="zh-CN" altLang="en-US" sz="2000" dirty="0"/>
              <a:t>制作、传播“大小姐”系列木马团队</a:t>
            </a:r>
            <a:r>
              <a:rPr lang="en-US" altLang="zh-CN" sz="2000" dirty="0"/>
              <a:t>-10</a:t>
            </a:r>
            <a:r>
              <a:rPr lang="zh-CN" altLang="en-US" sz="2000" dirty="0"/>
              <a:t>人</a:t>
            </a:r>
            <a:endParaRPr lang="en-US" altLang="zh-CN" sz="2000" dirty="0"/>
          </a:p>
          <a:p>
            <a:pPr lvl="1" eaLnBrk="1" hangingPunct="1">
              <a:lnSpc>
                <a:spcPct val="80000"/>
              </a:lnSpc>
            </a:pPr>
            <a:r>
              <a:rPr lang="zh-CN" altLang="en-US" sz="2000" dirty="0"/>
              <a:t>老板：王</a:t>
            </a:r>
            <a:r>
              <a:rPr lang="en-US" altLang="zh-CN" sz="2000" dirty="0"/>
              <a:t>X</a:t>
            </a:r>
            <a:r>
              <a:rPr lang="zh-CN" altLang="en-US" sz="2000" dirty="0"/>
              <a:t>；编写者：龙</a:t>
            </a:r>
            <a:r>
              <a:rPr lang="en-US" altLang="zh-CN" sz="2000" dirty="0"/>
              <a:t>X</a:t>
            </a:r>
            <a:r>
              <a:rPr lang="zh-CN" altLang="en-US" sz="2000" dirty="0"/>
              <a:t>；销售总代：周</a:t>
            </a:r>
            <a:r>
              <a:rPr lang="en-US" altLang="zh-CN" sz="2000" dirty="0"/>
              <a:t>X</a:t>
            </a:r>
          </a:p>
          <a:p>
            <a:pPr lvl="1" eaLnBrk="1" hangingPunct="1">
              <a:lnSpc>
                <a:spcPct val="80000"/>
              </a:lnSpc>
            </a:pPr>
            <a:r>
              <a:rPr lang="zh-CN" altLang="en-US" sz="2000" dirty="0"/>
              <a:t>占据我国木马盗号程序市场</a:t>
            </a:r>
            <a:r>
              <a:rPr lang="en-US" altLang="zh-CN" sz="2000" dirty="0"/>
              <a:t>60%?</a:t>
            </a:r>
            <a:r>
              <a:rPr lang="zh-CN" altLang="en-US" sz="2000" dirty="0"/>
              <a:t>，经王</a:t>
            </a:r>
            <a:r>
              <a:rPr lang="en-US" altLang="zh-CN" sz="2000" dirty="0"/>
              <a:t>X</a:t>
            </a:r>
            <a:r>
              <a:rPr lang="zh-CN" altLang="en-US" sz="2000" dirty="0"/>
              <a:t>供述，他生意最好的时候，</a:t>
            </a:r>
            <a:r>
              <a:rPr lang="zh-CN" altLang="en-US" sz="2000" dirty="0">
                <a:solidFill>
                  <a:srgbClr val="FF0000"/>
                </a:solidFill>
              </a:rPr>
              <a:t>曾经</a:t>
            </a:r>
            <a:r>
              <a:rPr lang="en-US" altLang="zh-CN" sz="2000" dirty="0">
                <a:solidFill>
                  <a:srgbClr val="FF0000"/>
                </a:solidFill>
              </a:rPr>
              <a:t>3</a:t>
            </a:r>
            <a:r>
              <a:rPr lang="zh-CN" altLang="en-US" sz="2000" dirty="0">
                <a:solidFill>
                  <a:srgbClr val="FF0000"/>
                </a:solidFill>
              </a:rPr>
              <a:t>个月就挣了</a:t>
            </a:r>
            <a:r>
              <a:rPr lang="en-US" altLang="zh-CN" sz="2000" dirty="0">
                <a:solidFill>
                  <a:srgbClr val="FF0000"/>
                </a:solidFill>
              </a:rPr>
              <a:t>3000</a:t>
            </a:r>
            <a:r>
              <a:rPr lang="zh-CN" altLang="en-US" sz="2000" dirty="0">
                <a:solidFill>
                  <a:srgbClr val="FF0000"/>
                </a:solidFill>
              </a:rPr>
              <a:t>万？！</a:t>
            </a:r>
            <a:endParaRPr lang="en-US" altLang="zh-CN" sz="2000" dirty="0"/>
          </a:p>
          <a:p>
            <a:pPr lvl="1" eaLnBrk="1" hangingPunct="1">
              <a:lnSpc>
                <a:spcPct val="80000"/>
              </a:lnSpc>
            </a:pPr>
            <a:r>
              <a:rPr lang="zh-CN" altLang="en-US" sz="2000" dirty="0"/>
              <a:t>全国首例提供程序工具“</a:t>
            </a:r>
            <a:r>
              <a:rPr lang="zh-CN" altLang="en-US" sz="2000" dirty="0">
                <a:solidFill>
                  <a:srgbClr val="FF0000"/>
                </a:solidFill>
              </a:rPr>
              <a:t>非法侵入计算机信息系统罪</a:t>
            </a:r>
            <a:r>
              <a:rPr lang="zh-CN" altLang="en-US" sz="2000" dirty="0"/>
              <a:t>”</a:t>
            </a:r>
            <a:r>
              <a:rPr lang="en-US" altLang="zh-CN" sz="2000" dirty="0"/>
              <a:t>285</a:t>
            </a:r>
            <a:r>
              <a:rPr lang="zh-CN" altLang="en-US" sz="2000" dirty="0"/>
              <a:t>条补充条款第</a:t>
            </a:r>
            <a:r>
              <a:rPr lang="en-US" altLang="zh-CN" sz="2000" dirty="0"/>
              <a:t>3</a:t>
            </a:r>
            <a:r>
              <a:rPr lang="zh-CN" altLang="en-US" sz="2000" dirty="0"/>
              <a:t>条起诉</a:t>
            </a:r>
            <a:endParaRPr lang="en-US" altLang="zh-CN" sz="2000" dirty="0"/>
          </a:p>
          <a:p>
            <a:pPr eaLnBrk="1" hangingPunct="1">
              <a:lnSpc>
                <a:spcPct val="80000"/>
              </a:lnSpc>
            </a:pPr>
            <a:r>
              <a:rPr lang="zh-CN" altLang="en-US" sz="2400" dirty="0"/>
              <a:t>判罚</a:t>
            </a:r>
            <a:endParaRPr lang="en-US" altLang="zh-CN" sz="2400" dirty="0"/>
          </a:p>
          <a:p>
            <a:pPr lvl="1" eaLnBrk="1" hangingPunct="1">
              <a:lnSpc>
                <a:spcPct val="80000"/>
              </a:lnSpc>
            </a:pPr>
            <a:r>
              <a:rPr lang="zh-CN" altLang="en-US" sz="2000" dirty="0"/>
              <a:t>“非法侵入计算机系统罪”第</a:t>
            </a:r>
            <a:r>
              <a:rPr lang="en-US" altLang="zh-CN" sz="2000" dirty="0"/>
              <a:t>2</a:t>
            </a:r>
            <a:r>
              <a:rPr lang="zh-CN" altLang="en-US" sz="2000" dirty="0"/>
              <a:t>、</a:t>
            </a:r>
            <a:r>
              <a:rPr lang="en-US" altLang="zh-CN" sz="2000" dirty="0"/>
              <a:t>3</a:t>
            </a:r>
            <a:r>
              <a:rPr lang="zh-CN" altLang="en-US" sz="2000" dirty="0"/>
              <a:t>条</a:t>
            </a:r>
            <a:endParaRPr lang="en-US" altLang="zh-CN" sz="2000" dirty="0"/>
          </a:p>
          <a:p>
            <a:pPr lvl="1" eaLnBrk="1" hangingPunct="1">
              <a:lnSpc>
                <a:spcPct val="80000"/>
              </a:lnSpc>
            </a:pPr>
            <a:r>
              <a:rPr lang="zh-CN" altLang="en-US" sz="2000" dirty="0"/>
              <a:t>王</a:t>
            </a:r>
            <a:r>
              <a:rPr lang="en-US" altLang="zh-CN" sz="2000" dirty="0"/>
              <a:t>X</a:t>
            </a:r>
            <a:r>
              <a:rPr lang="zh-CN" altLang="en-US" sz="2000" dirty="0"/>
              <a:t>：</a:t>
            </a:r>
            <a:r>
              <a:rPr lang="en-US" altLang="zh-CN" sz="2000" dirty="0"/>
              <a:t>1</a:t>
            </a:r>
            <a:r>
              <a:rPr lang="zh-CN" altLang="en-US" sz="2000" dirty="0"/>
              <a:t>年</a:t>
            </a:r>
            <a:r>
              <a:rPr lang="en-US" altLang="zh-CN" sz="2000" dirty="0"/>
              <a:t>2</a:t>
            </a:r>
            <a:r>
              <a:rPr lang="zh-CN" altLang="en-US" sz="2000" dirty="0"/>
              <a:t>个月；罚金</a:t>
            </a:r>
            <a:r>
              <a:rPr lang="en-US" altLang="zh-CN" sz="2000" dirty="0"/>
              <a:t>50</a:t>
            </a:r>
            <a:r>
              <a:rPr lang="zh-CN" altLang="en-US" sz="2000" dirty="0"/>
              <a:t>万元</a:t>
            </a:r>
            <a:endParaRPr lang="en-US" altLang="zh-CN" sz="2000" dirty="0"/>
          </a:p>
          <a:p>
            <a:pPr lvl="1" eaLnBrk="1" hangingPunct="1">
              <a:lnSpc>
                <a:spcPct val="80000"/>
              </a:lnSpc>
            </a:pPr>
            <a:r>
              <a:rPr lang="zh-CN" altLang="en-US" sz="2000" dirty="0"/>
              <a:t>龙</a:t>
            </a:r>
            <a:r>
              <a:rPr lang="en-US" altLang="zh-CN" sz="2000" dirty="0"/>
              <a:t>X</a:t>
            </a:r>
            <a:r>
              <a:rPr lang="zh-CN" altLang="en-US" sz="2000" dirty="0"/>
              <a:t>：</a:t>
            </a:r>
            <a:r>
              <a:rPr lang="en-US" altLang="zh-CN" sz="2000" dirty="0"/>
              <a:t>1</a:t>
            </a:r>
            <a:r>
              <a:rPr lang="zh-CN" altLang="en-US" sz="2000" dirty="0"/>
              <a:t>年，罚金</a:t>
            </a:r>
            <a:r>
              <a:rPr lang="en-US" altLang="zh-CN" sz="2000" dirty="0"/>
              <a:t>10</a:t>
            </a:r>
            <a:r>
              <a:rPr lang="zh-CN" altLang="en-US" sz="2000" dirty="0"/>
              <a:t>万元</a:t>
            </a:r>
            <a:endParaRPr lang="en-US" altLang="zh-CN" sz="2000" dirty="0"/>
          </a:p>
        </p:txBody>
      </p:sp>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47</a:t>
            </a:fld>
            <a:endParaRPr lang="en-US" altLang="zh-CN"/>
          </a:p>
        </p:txBody>
      </p:sp>
    </p:spTree>
    <p:extLst>
      <p:ext uri="{BB962C8B-B14F-4D97-AF65-F5344CB8AC3E}">
        <p14:creationId xmlns:p14="http://schemas.microsoft.com/office/powerpoint/2010/main" val="393854496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715304" y="-91281"/>
            <a:ext cx="8001000" cy="1216025"/>
          </a:xfrm>
        </p:spPr>
        <p:txBody>
          <a:bodyPr>
            <a:normAutofit/>
          </a:bodyPr>
          <a:lstStyle/>
          <a:p>
            <a:r>
              <a:rPr lang="zh-CN" altLang="en-US" sz="3600" dirty="0">
                <a:latin typeface="Adobe 楷体 Std R"/>
                <a:ea typeface="Adobe 楷体 Std R"/>
                <a:cs typeface="Adobe 楷体 Std R"/>
              </a:rPr>
              <a:t>黑帽技术、工具与培训活跃案例</a:t>
            </a:r>
            <a:br>
              <a:rPr lang="en-US" altLang="zh-CN" sz="3600" dirty="0">
                <a:latin typeface="Adobe 楷体 Std R"/>
                <a:ea typeface="Adobe 楷体 Std R"/>
                <a:cs typeface="Adobe 楷体 Std R"/>
              </a:rPr>
            </a:br>
            <a:r>
              <a:rPr lang="en-US" sz="3600" dirty="0">
                <a:latin typeface="Adobe 楷体 Std R"/>
                <a:ea typeface="Adobe 楷体 Std R"/>
                <a:cs typeface="Adobe 楷体 Std R"/>
              </a:rPr>
              <a:t>–“</a:t>
            </a:r>
            <a:r>
              <a:rPr lang="en-US" sz="3600" dirty="0" err="1">
                <a:latin typeface="Adobe 楷体 Std R"/>
                <a:ea typeface="Adobe 楷体 Std R"/>
                <a:cs typeface="Adobe 楷体 Std R"/>
              </a:rPr>
              <a:t>XX培训网</a:t>
            </a:r>
            <a:r>
              <a:rPr lang="en-US" sz="3600" dirty="0">
                <a:latin typeface="Adobe 楷体 Std R"/>
                <a:ea typeface="Adobe 楷体 Std R"/>
                <a:cs typeface="Adobe 楷体 Std R"/>
              </a:rPr>
              <a:t>”</a:t>
            </a:r>
          </a:p>
        </p:txBody>
      </p:sp>
      <p:pic>
        <p:nvPicPr>
          <p:cNvPr id="7" name="Content Placeholder 6" descr="屏幕快照 2012-03-01 下午08.49.13.png"/>
          <p:cNvPicPr>
            <a:picLocks noGrp="1" noChangeAspect="1"/>
          </p:cNvPicPr>
          <p:nvPr>
            <p:ph idx="1"/>
          </p:nvPr>
        </p:nvPicPr>
        <p:blipFill>
          <a:blip r:embed="rId2">
            <a:extLst>
              <a:ext uri="{28A0092B-C50C-407E-A947-70E740481C1C}">
                <a14:useLocalDpi xmlns:a14="http://schemas.microsoft.com/office/drawing/2010/main" val="0"/>
              </a:ext>
            </a:extLst>
          </a:blip>
          <a:srcRect t="1437" b="1437"/>
          <a:stretch>
            <a:fillRect/>
          </a:stretch>
        </p:blipFill>
        <p:spPr/>
      </p:pic>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48</a:t>
            </a:fld>
            <a:endParaRPr lang="en-US" altLang="zh-CN"/>
          </a:p>
        </p:txBody>
      </p:sp>
      <p:sp>
        <p:nvSpPr>
          <p:cNvPr id="6" name="Rectangle 5"/>
          <p:cNvSpPr/>
          <p:nvPr/>
        </p:nvSpPr>
        <p:spPr bwMode="auto">
          <a:xfrm>
            <a:off x="1259632" y="1628800"/>
            <a:ext cx="864096" cy="288032"/>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Verdana" pitchFamily="34" charset="0"/>
              <a:ea typeface="宋体" pitchFamily="2" charset="-122"/>
            </a:endParaRPr>
          </a:p>
        </p:txBody>
      </p:sp>
      <p:sp>
        <p:nvSpPr>
          <p:cNvPr id="8" name="Rectangle 7"/>
          <p:cNvSpPr/>
          <p:nvPr/>
        </p:nvSpPr>
        <p:spPr bwMode="auto">
          <a:xfrm>
            <a:off x="1331640" y="2492896"/>
            <a:ext cx="1224136" cy="288032"/>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Verdana" pitchFamily="34" charset="0"/>
              <a:ea typeface="宋体" pitchFamily="2" charset="-122"/>
            </a:endParaRPr>
          </a:p>
        </p:txBody>
      </p:sp>
      <p:sp>
        <p:nvSpPr>
          <p:cNvPr id="9" name="Rectangle 7"/>
          <p:cNvSpPr/>
          <p:nvPr/>
        </p:nvSpPr>
        <p:spPr bwMode="auto">
          <a:xfrm>
            <a:off x="6660232" y="4509120"/>
            <a:ext cx="1944216" cy="1008112"/>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Verdana" pitchFamily="34" charset="0"/>
              <a:ea typeface="宋体" pitchFamily="2" charset="-122"/>
            </a:endParaRPr>
          </a:p>
        </p:txBody>
      </p:sp>
    </p:spTree>
    <p:extLst>
      <p:ext uri="{BB962C8B-B14F-4D97-AF65-F5344CB8AC3E}">
        <p14:creationId xmlns:p14="http://schemas.microsoft.com/office/powerpoint/2010/main" val="214559921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579612" y="188640"/>
            <a:ext cx="8001000" cy="783977"/>
          </a:xfrm>
        </p:spPr>
        <p:txBody>
          <a:bodyPr/>
          <a:lstStyle/>
          <a:p>
            <a:r>
              <a:rPr lang="zh-CN" altLang="en-US" sz="3200" dirty="0"/>
              <a:t>从地下黑市来监测信息安全地下产业链</a:t>
            </a:r>
            <a:endParaRPr lang="en-US" sz="3200"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49</a:t>
            </a:fld>
            <a:endParaRPr lang="en-US" altLang="zh-CN"/>
          </a:p>
        </p:txBody>
      </p:sp>
      <p:pic>
        <p:nvPicPr>
          <p:cNvPr id="8" name="Content Placeholder 7" descr="屏幕快照 2012-04-01 下午04.10.46.png"/>
          <p:cNvPicPr>
            <a:picLocks noGrp="1" noChangeAspect="1"/>
          </p:cNvPicPr>
          <p:nvPr>
            <p:ph idx="1"/>
          </p:nvPr>
        </p:nvPicPr>
        <p:blipFill>
          <a:blip r:embed="rId3">
            <a:extLst>
              <a:ext uri="{28A0092B-C50C-407E-A947-70E740481C1C}">
                <a14:useLocalDpi xmlns:a14="http://schemas.microsoft.com/office/drawing/2010/main" val="0"/>
              </a:ext>
            </a:extLst>
          </a:blip>
          <a:srcRect t="-6108" b="-6108"/>
          <a:stretch>
            <a:fillRect/>
          </a:stretch>
        </p:blipFill>
        <p:spPr>
          <a:xfrm>
            <a:off x="539552" y="2060848"/>
            <a:ext cx="6768752" cy="3910835"/>
          </a:xfrm>
        </p:spPr>
      </p:pic>
      <p:sp>
        <p:nvSpPr>
          <p:cNvPr id="9" name="Rounded Rectangular Callout 8"/>
          <p:cNvSpPr/>
          <p:nvPr/>
        </p:nvSpPr>
        <p:spPr bwMode="auto">
          <a:xfrm>
            <a:off x="611560" y="1772816"/>
            <a:ext cx="8064896" cy="504056"/>
          </a:xfrm>
          <a:prstGeom prst="wedgeRoundRectCallout">
            <a:avLst>
              <a:gd name="adj1" fmla="val -37797"/>
              <a:gd name="adj2" fmla="val 82859"/>
              <a:gd name="adj3" fmla="val 1666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zh-CN" altLang="en-US" sz="2400" b="0" i="0" u="none" strike="noStrike" cap="none" normalizeH="0" baseline="0" dirty="0">
                <a:ln>
                  <a:noFill/>
                </a:ln>
                <a:solidFill>
                  <a:schemeClr val="tx1"/>
                </a:solidFill>
                <a:effectLst/>
              </a:rPr>
              <a:t>百度贴吧</a:t>
            </a:r>
            <a:r>
              <a:rPr kumimoji="0" lang="en-US" altLang="zh-CN" sz="2400" b="0" i="0" u="none" strike="noStrike" cap="none" normalizeH="0" baseline="0" dirty="0">
                <a:ln>
                  <a:noFill/>
                </a:ln>
                <a:solidFill>
                  <a:schemeClr val="tx1"/>
                </a:solidFill>
                <a:effectLst/>
              </a:rPr>
              <a:t>: </a:t>
            </a:r>
            <a:r>
              <a:rPr lang="zh-CN" altLang="en-US" sz="2400" dirty="0"/>
              <a:t>“</a:t>
            </a:r>
            <a:r>
              <a:rPr kumimoji="0" lang="zh-CN" altLang="en-US" sz="2400" b="0" i="0" u="none" strike="noStrike" cap="none" normalizeH="0" baseline="0" dirty="0">
                <a:ln>
                  <a:noFill/>
                </a:ln>
                <a:solidFill>
                  <a:schemeClr val="tx1"/>
                </a:solidFill>
                <a:effectLst/>
              </a:rPr>
              <a:t>全球最大中文社区”</a:t>
            </a:r>
            <a:endParaRPr kumimoji="0" lang="en-US" sz="2000" b="0" i="0" u="none" strike="noStrike" cap="none" normalizeH="0" baseline="0" dirty="0">
              <a:ln>
                <a:noFill/>
              </a:ln>
              <a:solidFill>
                <a:schemeClr val="tx1"/>
              </a:solidFill>
              <a:effectLst/>
              <a:latin typeface="Verdana" pitchFamily="34" charset="0"/>
              <a:ea typeface="宋体" pitchFamily="2" charset="-122"/>
            </a:endParaRPr>
          </a:p>
        </p:txBody>
      </p:sp>
      <p:sp>
        <p:nvSpPr>
          <p:cNvPr id="10" name="Rounded Rectangular Callout 9"/>
          <p:cNvSpPr/>
          <p:nvPr/>
        </p:nvSpPr>
        <p:spPr bwMode="auto">
          <a:xfrm>
            <a:off x="2267744" y="2780928"/>
            <a:ext cx="4752528" cy="864096"/>
          </a:xfrm>
          <a:prstGeom prst="wedgeRoundRectCallout">
            <a:avLst>
              <a:gd name="adj1" fmla="val -72221"/>
              <a:gd name="adj2" fmla="val -30671"/>
              <a:gd name="adj3" fmla="val 1666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zh-CN" altLang="en-US" sz="2400" b="0" i="0" u="none" strike="noStrike" cap="none" normalizeH="0" baseline="0" dirty="0">
                <a:ln>
                  <a:noFill/>
                </a:ln>
                <a:solidFill>
                  <a:schemeClr val="tx1"/>
                </a:solidFill>
                <a:effectLst/>
                <a:latin typeface="Verdana" pitchFamily="34" charset="0"/>
                <a:ea typeface="宋体" pitchFamily="2" charset="-122"/>
              </a:rPr>
              <a:t>基于关键字的贴吧组织结构</a:t>
            </a:r>
            <a:endParaRPr kumimoji="0" lang="en-US" altLang="zh-CN" sz="2400" b="0" i="0" u="none" strike="noStrike" cap="none" normalizeH="0" baseline="0" dirty="0">
              <a:ln>
                <a:noFill/>
              </a:ln>
              <a:solidFill>
                <a:schemeClr val="tx1"/>
              </a:solidFill>
              <a:effectLst/>
              <a:latin typeface="Verdana" pitchFamily="34" charset="0"/>
              <a:ea typeface="宋体" pitchFamily="2" charset="-122"/>
            </a:endParaRPr>
          </a:p>
          <a:p>
            <a:pPr marL="0" marR="0" indent="0" algn="ctr" defTabSz="914400" rtl="0" eaLnBrk="1" fontAlgn="base" latinLnBrk="0" hangingPunct="1">
              <a:lnSpc>
                <a:spcPct val="100000"/>
              </a:lnSpc>
              <a:spcBef>
                <a:spcPct val="0"/>
              </a:spcBef>
              <a:spcAft>
                <a:spcPct val="0"/>
              </a:spcAft>
              <a:buClrTx/>
              <a:buSzTx/>
              <a:buFontTx/>
              <a:buNone/>
              <a:tabLst/>
            </a:pPr>
            <a:r>
              <a:rPr lang="zh-CN" altLang="en-US" sz="2400" dirty="0"/>
              <a:t>只有在你懂得地下黑市行话时</a:t>
            </a:r>
            <a:r>
              <a:rPr lang="en-US" altLang="zh-CN" sz="2400" dirty="0"/>
              <a:t>…</a:t>
            </a:r>
            <a:endParaRPr kumimoji="0" lang="en-US" sz="2400" b="0" i="0" u="none" strike="noStrike" cap="none" normalizeH="0" baseline="0" dirty="0">
              <a:ln>
                <a:noFill/>
              </a:ln>
              <a:solidFill>
                <a:schemeClr val="tx1"/>
              </a:solidFill>
              <a:effectLst/>
              <a:latin typeface="Verdana" pitchFamily="34" charset="0"/>
              <a:ea typeface="宋体" pitchFamily="2" charset="-122"/>
            </a:endParaRPr>
          </a:p>
        </p:txBody>
      </p:sp>
      <p:sp>
        <p:nvSpPr>
          <p:cNvPr id="11" name="Rounded Rectangular Callout 10"/>
          <p:cNvSpPr/>
          <p:nvPr/>
        </p:nvSpPr>
        <p:spPr bwMode="auto">
          <a:xfrm>
            <a:off x="2195736" y="5975833"/>
            <a:ext cx="3960440" cy="765535"/>
          </a:xfrm>
          <a:prstGeom prst="wedgeRoundRectCallout">
            <a:avLst>
              <a:gd name="adj1" fmla="val -31403"/>
              <a:gd name="adj2" fmla="val -94703"/>
              <a:gd name="adj3" fmla="val 1666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2400" dirty="0"/>
              <a:t>你才能进入一个隐藏在</a:t>
            </a:r>
          </a:p>
          <a:p>
            <a:pPr marL="0" marR="0" indent="0" algn="ctr" defTabSz="914400" rtl="0" eaLnBrk="1" fontAlgn="base" latinLnBrk="0" hangingPunct="1">
              <a:lnSpc>
                <a:spcPct val="100000"/>
              </a:lnSpc>
              <a:spcBef>
                <a:spcPct val="0"/>
              </a:spcBef>
              <a:spcAft>
                <a:spcPct val="0"/>
              </a:spcAft>
              <a:buClrTx/>
              <a:buSzTx/>
              <a:buFontTx/>
              <a:buNone/>
              <a:tabLst/>
            </a:pPr>
            <a:r>
              <a:rPr lang="en-US" sz="2400" dirty="0"/>
              <a:t>阴暗角落中的神秘世界</a:t>
            </a:r>
            <a:endParaRPr kumimoji="0" lang="en-US" sz="2400" b="0" i="0" u="none" strike="noStrike" cap="none" normalizeH="0" baseline="0" dirty="0">
              <a:ln>
                <a:noFill/>
              </a:ln>
              <a:solidFill>
                <a:schemeClr val="tx1"/>
              </a:solidFill>
              <a:effectLst/>
              <a:latin typeface="Verdana" pitchFamily="34" charset="0"/>
              <a:ea typeface="宋体" pitchFamily="2" charset="-122"/>
            </a:endParaRPr>
          </a:p>
        </p:txBody>
      </p:sp>
      <p:sp>
        <p:nvSpPr>
          <p:cNvPr id="12" name="Rounded Rectangular Callout 11"/>
          <p:cNvSpPr/>
          <p:nvPr/>
        </p:nvSpPr>
        <p:spPr bwMode="auto">
          <a:xfrm>
            <a:off x="3923928" y="5013176"/>
            <a:ext cx="3312368" cy="864096"/>
          </a:xfrm>
          <a:prstGeom prst="wedgeRoundRectCallout">
            <a:avLst>
              <a:gd name="adj1" fmla="val -81019"/>
              <a:gd name="adj2" fmla="val -12256"/>
              <a:gd name="adj3" fmla="val 1666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zh-CN" altLang="en-US" sz="2400" b="0" i="0" u="none" strike="noStrike" cap="none" normalizeH="0" baseline="0" dirty="0">
                <a:ln>
                  <a:noFill/>
                </a:ln>
                <a:solidFill>
                  <a:schemeClr val="tx1"/>
                </a:solidFill>
                <a:effectLst/>
                <a:latin typeface="Verdana" pitchFamily="34" charset="0"/>
                <a:ea typeface="宋体" pitchFamily="2" charset="-122"/>
              </a:rPr>
              <a:t>大量地下黑市出售、</a:t>
            </a:r>
            <a:endParaRPr kumimoji="0" lang="en-US" altLang="zh-CN" sz="2400" b="0" i="0" u="none" strike="noStrike" cap="none" normalizeH="0" baseline="0" dirty="0">
              <a:ln>
                <a:noFill/>
              </a:ln>
              <a:solidFill>
                <a:schemeClr val="tx1"/>
              </a:solidFill>
              <a:effectLst/>
              <a:latin typeface="Verdana" pitchFamily="34" charset="0"/>
              <a:ea typeface="宋体" pitchFamily="2" charset="-122"/>
            </a:endParaRPr>
          </a:p>
          <a:p>
            <a:pPr marL="0" marR="0" indent="0" algn="ctr" defTabSz="914400" rtl="0" eaLnBrk="1" fontAlgn="base" latinLnBrk="0" hangingPunct="1">
              <a:lnSpc>
                <a:spcPct val="100000"/>
              </a:lnSpc>
              <a:spcBef>
                <a:spcPct val="0"/>
              </a:spcBef>
              <a:spcAft>
                <a:spcPct val="0"/>
              </a:spcAft>
              <a:buClrTx/>
              <a:buSzTx/>
              <a:buFontTx/>
              <a:buNone/>
              <a:tabLst/>
            </a:pPr>
            <a:r>
              <a:rPr kumimoji="0" lang="zh-CN" altLang="en-US" sz="2400" b="0" i="0" u="none" strike="noStrike" cap="none" normalizeH="0" baseline="0" dirty="0">
                <a:ln>
                  <a:noFill/>
                </a:ln>
                <a:solidFill>
                  <a:schemeClr val="tx1"/>
                </a:solidFill>
                <a:effectLst/>
                <a:latin typeface="Verdana" pitchFamily="34" charset="0"/>
                <a:ea typeface="宋体" pitchFamily="2" charset="-122"/>
              </a:rPr>
              <a:t>求购广告信息</a:t>
            </a:r>
            <a:endParaRPr kumimoji="0" lang="en-US" sz="2400" b="0" i="0" u="none" strike="noStrike" cap="none" normalizeH="0" baseline="0" dirty="0">
              <a:ln>
                <a:noFill/>
              </a:ln>
              <a:solidFill>
                <a:schemeClr val="tx1"/>
              </a:solidFill>
              <a:effectLst/>
              <a:latin typeface="Verdana" pitchFamily="34" charset="0"/>
              <a:ea typeface="宋体" pitchFamily="2" charset="-122"/>
            </a:endParaRPr>
          </a:p>
        </p:txBody>
      </p:sp>
      <p:sp>
        <p:nvSpPr>
          <p:cNvPr id="13" name="TextBox 12"/>
          <p:cNvSpPr txBox="1"/>
          <p:nvPr/>
        </p:nvSpPr>
        <p:spPr>
          <a:xfrm>
            <a:off x="7236296" y="2276872"/>
            <a:ext cx="1907704" cy="3785652"/>
          </a:xfrm>
          <a:prstGeom prst="rect">
            <a:avLst/>
          </a:prstGeom>
          <a:noFill/>
        </p:spPr>
        <p:txBody>
          <a:bodyPr wrap="square" rtlCol="0">
            <a:spAutoFit/>
          </a:bodyPr>
          <a:lstStyle/>
          <a:p>
            <a:pPr algn="l"/>
            <a:r>
              <a:rPr lang="zh-CN" altLang="en-US" dirty="0">
                <a:solidFill>
                  <a:srgbClr val="000000"/>
                </a:solidFill>
              </a:rPr>
              <a:t>百度贴吧监测数据集：</a:t>
            </a:r>
            <a:endParaRPr lang="en-US" dirty="0">
              <a:solidFill>
                <a:srgbClr val="000000"/>
              </a:solidFill>
            </a:endParaRPr>
          </a:p>
          <a:p>
            <a:pPr algn="l"/>
            <a:r>
              <a:rPr lang="en-US" dirty="0">
                <a:solidFill>
                  <a:srgbClr val="FF0000"/>
                </a:solidFill>
              </a:rPr>
              <a:t>84: </a:t>
            </a:r>
            <a:r>
              <a:rPr lang="zh-CN" altLang="en-US" dirty="0">
                <a:solidFill>
                  <a:srgbClr val="000000"/>
                </a:solidFill>
              </a:rPr>
              <a:t>地下产业链行话</a:t>
            </a:r>
            <a:endParaRPr lang="en-US" dirty="0">
              <a:solidFill>
                <a:srgbClr val="000000"/>
              </a:solidFill>
            </a:endParaRPr>
          </a:p>
          <a:p>
            <a:pPr algn="l"/>
            <a:r>
              <a:rPr lang="en-US" dirty="0">
                <a:solidFill>
                  <a:srgbClr val="FF0000"/>
                </a:solidFill>
              </a:rPr>
              <a:t>129:</a:t>
            </a:r>
            <a:r>
              <a:rPr lang="en-US" dirty="0"/>
              <a:t> </a:t>
            </a:r>
            <a:r>
              <a:rPr lang="zh-CN" altLang="en-US" dirty="0"/>
              <a:t>地下黑市贴吧</a:t>
            </a:r>
            <a:endParaRPr lang="en-US" altLang="zh-CN" dirty="0"/>
          </a:p>
          <a:p>
            <a:pPr algn="l"/>
            <a:r>
              <a:rPr lang="en-US" dirty="0">
                <a:solidFill>
                  <a:srgbClr val="FF0000"/>
                </a:solidFill>
              </a:rPr>
              <a:t>8</a:t>
            </a:r>
            <a:r>
              <a:rPr lang="zh-CN" altLang="en-US" dirty="0">
                <a:solidFill>
                  <a:srgbClr val="FF0000"/>
                </a:solidFill>
              </a:rPr>
              <a:t>：</a:t>
            </a:r>
            <a:r>
              <a:rPr lang="zh-CN" altLang="en-US" dirty="0">
                <a:solidFill>
                  <a:srgbClr val="000000"/>
                </a:solidFill>
              </a:rPr>
              <a:t>年监测数据</a:t>
            </a:r>
            <a:r>
              <a:rPr lang="en-US" dirty="0">
                <a:solidFill>
                  <a:srgbClr val="000000"/>
                </a:solidFill>
              </a:rPr>
              <a:t>2004-2011</a:t>
            </a:r>
          </a:p>
          <a:p>
            <a:pPr algn="l"/>
            <a:r>
              <a:rPr lang="en-US" dirty="0">
                <a:solidFill>
                  <a:srgbClr val="FF0000"/>
                </a:solidFill>
              </a:rPr>
              <a:t>753K:</a:t>
            </a:r>
            <a:r>
              <a:rPr lang="en-US" dirty="0"/>
              <a:t> </a:t>
            </a:r>
            <a:r>
              <a:rPr lang="zh-CN" altLang="en-US" dirty="0"/>
              <a:t>消重后地下黑市帖子</a:t>
            </a:r>
            <a:endParaRPr lang="en-US" dirty="0"/>
          </a:p>
          <a:p>
            <a:pPr algn="l"/>
            <a:r>
              <a:rPr lang="en-US" dirty="0">
                <a:solidFill>
                  <a:srgbClr val="FF0000"/>
                </a:solidFill>
              </a:rPr>
              <a:t>255K: </a:t>
            </a:r>
            <a:r>
              <a:rPr lang="zh-CN" altLang="en-US" dirty="0"/>
              <a:t>地下黑市参与者</a:t>
            </a:r>
            <a:endParaRPr lang="en-US" dirty="0"/>
          </a:p>
        </p:txBody>
      </p:sp>
    </p:spTree>
    <p:extLst>
      <p:ext uri="{BB962C8B-B14F-4D97-AF65-F5344CB8AC3E}">
        <p14:creationId xmlns:p14="http://schemas.microsoft.com/office/powerpoint/2010/main" val="45260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2" presetClass="entr" presetSubtype="4"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p:tgtEl>
                                          <p:spTgt spid="9"/>
                                        </p:tgtEl>
                                        <p:attrNameLst>
                                          <p:attrName>ppt_y</p:attrName>
                                        </p:attrNameLst>
                                      </p:cBhvr>
                                      <p:tavLst>
                                        <p:tav tm="0">
                                          <p:val>
                                            <p:strVal val="#ppt_y+#ppt_h*1.125000"/>
                                          </p:val>
                                        </p:tav>
                                        <p:tav tm="100000">
                                          <p:val>
                                            <p:strVal val="#ppt_y"/>
                                          </p:val>
                                        </p:tav>
                                      </p:tavLst>
                                    </p:anim>
                                    <p:animEffect transition="in" filter="wipe(up)">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4"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p:tgtEl>
                                          <p:spTgt spid="10"/>
                                        </p:tgtEl>
                                        <p:attrNameLst>
                                          <p:attrName>ppt_y</p:attrName>
                                        </p:attrNameLst>
                                      </p:cBhvr>
                                      <p:tavLst>
                                        <p:tav tm="0">
                                          <p:val>
                                            <p:strVal val="#ppt_y+#ppt_h*1.125000"/>
                                          </p:val>
                                        </p:tav>
                                        <p:tav tm="100000">
                                          <p:val>
                                            <p:strVal val="#ppt_y"/>
                                          </p:val>
                                        </p:tav>
                                      </p:tavLst>
                                    </p:anim>
                                    <p:animEffect transition="in" filter="wipe(up)">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2" presetClass="entr" presetSubtype="4"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p:tgtEl>
                                          <p:spTgt spid="11"/>
                                        </p:tgtEl>
                                        <p:attrNameLst>
                                          <p:attrName>ppt_y</p:attrName>
                                        </p:attrNameLst>
                                      </p:cBhvr>
                                      <p:tavLst>
                                        <p:tav tm="0">
                                          <p:val>
                                            <p:strVal val="#ppt_y+#ppt_h*1.125000"/>
                                          </p:val>
                                        </p:tav>
                                        <p:tav tm="100000">
                                          <p:val>
                                            <p:strVal val="#ppt_y"/>
                                          </p:val>
                                        </p:tav>
                                      </p:tavLst>
                                    </p:anim>
                                    <p:animEffect transition="in" filter="wipe(up)">
                                      <p:cBhvr>
                                        <p:cTn id="24" dur="5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12" presetClass="entr" presetSubtype="8" fill="hold" grpId="0" nodeType="click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additive="base">
                                        <p:cTn id="29" dur="500"/>
                                        <p:tgtEl>
                                          <p:spTgt spid="12"/>
                                        </p:tgtEl>
                                        <p:attrNameLst>
                                          <p:attrName>ppt_x</p:attrName>
                                        </p:attrNameLst>
                                      </p:cBhvr>
                                      <p:tavLst>
                                        <p:tav tm="0">
                                          <p:val>
                                            <p:strVal val="#ppt_x-#ppt_w*1.125000"/>
                                          </p:val>
                                        </p:tav>
                                        <p:tav tm="100000">
                                          <p:val>
                                            <p:strVal val="#ppt_x"/>
                                          </p:val>
                                        </p:tav>
                                      </p:tavLst>
                                    </p:anim>
                                    <p:animEffect transition="in" filter="wipe(right)">
                                      <p:cBhvr>
                                        <p:cTn id="30" dur="500"/>
                                        <p:tgtEl>
                                          <p:spTgt spid="12"/>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2"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anim calcmode="lin" valueType="num">
                                      <p:cBhvr additive="base">
                                        <p:cTn id="35" dur="500" fill="hold"/>
                                        <p:tgtEl>
                                          <p:spTgt spid="13"/>
                                        </p:tgtEl>
                                        <p:attrNameLst>
                                          <p:attrName>ppt_x</p:attrName>
                                        </p:attrNameLst>
                                      </p:cBhvr>
                                      <p:tavLst>
                                        <p:tav tm="0">
                                          <p:val>
                                            <p:strVal val="1+#ppt_w/2"/>
                                          </p:val>
                                        </p:tav>
                                        <p:tav tm="100000">
                                          <p:val>
                                            <p:strVal val="#ppt_x"/>
                                          </p:val>
                                        </p:tav>
                                      </p:tavLst>
                                    </p:anim>
                                    <p:anim calcmode="lin" valueType="num">
                                      <p:cBhvr additive="base">
                                        <p:cTn id="36"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691680" y="-171399"/>
            <a:ext cx="8001000" cy="1008112"/>
          </a:xfrm>
        </p:spPr>
        <p:txBody>
          <a:bodyPr/>
          <a:lstStyle/>
          <a:p>
            <a:r>
              <a:rPr lang="en-US" sz="3600" dirty="0" err="1"/>
              <a:t>你经历过这些“蠕虫</a:t>
            </a:r>
            <a:r>
              <a:rPr lang="en-US" sz="3600" dirty="0"/>
              <a:t>”</a:t>
            </a:r>
            <a:r>
              <a:rPr lang="zh-CN" altLang="en-US" sz="3600" dirty="0"/>
              <a:t>或</a:t>
            </a:r>
            <a:r>
              <a:rPr lang="en-US" sz="3600" dirty="0"/>
              <a:t>“</a:t>
            </a:r>
            <a:r>
              <a:rPr lang="zh-CN" altLang="en-US" sz="3600" dirty="0"/>
              <a:t>病毒</a:t>
            </a:r>
            <a:r>
              <a:rPr lang="en-US" altLang="zh-CN" sz="3600" dirty="0"/>
              <a:t>”</a:t>
            </a:r>
            <a:r>
              <a:rPr lang="en-US" sz="3600" dirty="0"/>
              <a:t>吗？</a:t>
            </a:r>
          </a:p>
        </p:txBody>
      </p:sp>
      <p:pic>
        <p:nvPicPr>
          <p:cNvPr id="8" name="Content Placeholder 7"/>
          <p:cNvPicPr>
            <a:picLocks noGrp="1" noChangeAspect="1"/>
          </p:cNvPicPr>
          <p:nvPr>
            <p:ph idx="1"/>
          </p:nvPr>
        </p:nvPicPr>
        <p:blipFill>
          <a:blip r:embed="rId3"/>
          <a:srcRect l="-27241" r="-27241"/>
          <a:stretch>
            <a:fillRect/>
          </a:stretch>
        </p:blipFill>
        <p:spPr>
          <a:xfrm>
            <a:off x="4460215" y="3914489"/>
            <a:ext cx="4748501" cy="2532534"/>
          </a:xfrm>
        </p:spPr>
      </p:pic>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5</a:t>
            </a:fld>
            <a:endParaRPr lang="en-US" altLang="zh-CN"/>
          </a:p>
        </p:txBody>
      </p:sp>
      <p:sp>
        <p:nvSpPr>
          <p:cNvPr id="9" name="内容占位符 2"/>
          <p:cNvSpPr txBox="1">
            <a:spLocks/>
          </p:cNvSpPr>
          <p:nvPr/>
        </p:nvSpPr>
        <p:spPr bwMode="auto">
          <a:xfrm>
            <a:off x="566738" y="1752600"/>
            <a:ext cx="4221286" cy="426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469900" indent="-469900" algn="l" rtl="0" eaLnBrk="0" fontAlgn="base" hangingPunct="0">
              <a:spcBef>
                <a:spcPct val="20000"/>
              </a:spcBef>
              <a:spcAft>
                <a:spcPct val="0"/>
              </a:spcAft>
              <a:buClr>
                <a:schemeClr val="accent2"/>
              </a:buClr>
              <a:buFont typeface="Wingdings" pitchFamily="2" charset="2"/>
              <a:buChar char="o"/>
              <a:defRPr sz="3000" b="1">
                <a:solidFill>
                  <a:schemeClr val="tx1"/>
                </a:solidFill>
                <a:latin typeface="+mn-lt"/>
                <a:ea typeface="+mn-ea"/>
                <a:cs typeface="+mn-cs"/>
              </a:defRPr>
            </a:lvl1pPr>
            <a:lvl2pPr marL="908050" indent="-436563" algn="l" rtl="0" eaLnBrk="0" fontAlgn="base" hangingPunct="0">
              <a:spcBef>
                <a:spcPct val="20000"/>
              </a:spcBef>
              <a:spcAft>
                <a:spcPct val="0"/>
              </a:spcAft>
              <a:buClr>
                <a:schemeClr val="accent2"/>
              </a:buClr>
              <a:buFont typeface="Wingdings" pitchFamily="2" charset="2"/>
              <a:buChar char="n"/>
              <a:defRPr sz="2600" b="1">
                <a:solidFill>
                  <a:schemeClr val="tx1"/>
                </a:solidFill>
                <a:latin typeface="+mn-lt"/>
                <a:ea typeface="+mn-ea"/>
              </a:defRPr>
            </a:lvl2pPr>
            <a:lvl3pPr marL="1304925" indent="-395288" algn="l" rtl="0" eaLnBrk="0" fontAlgn="base" hangingPunct="0">
              <a:spcBef>
                <a:spcPct val="20000"/>
              </a:spcBef>
              <a:spcAft>
                <a:spcPct val="0"/>
              </a:spcAft>
              <a:buClr>
                <a:schemeClr val="accent2"/>
              </a:buClr>
              <a:buFont typeface="Wingdings" pitchFamily="2" charset="2"/>
              <a:buChar char="o"/>
              <a:defRPr sz="2300" b="1">
                <a:solidFill>
                  <a:schemeClr val="tx1"/>
                </a:solidFill>
                <a:latin typeface="+mn-lt"/>
                <a:ea typeface="+mn-ea"/>
              </a:defRPr>
            </a:lvl3pPr>
            <a:lvl4pPr marL="1693863" indent="-387350" algn="l" rtl="0" eaLnBrk="0" fontAlgn="base" hangingPunct="0">
              <a:spcBef>
                <a:spcPct val="20000"/>
              </a:spcBef>
              <a:spcAft>
                <a:spcPct val="0"/>
              </a:spcAft>
              <a:buClr>
                <a:schemeClr val="accent2"/>
              </a:buClr>
              <a:buFont typeface="Wingdings" pitchFamily="2" charset="2"/>
              <a:buChar char="n"/>
              <a:defRPr sz="2000" b="1">
                <a:solidFill>
                  <a:schemeClr val="tx1"/>
                </a:solidFill>
                <a:latin typeface="+mn-lt"/>
                <a:ea typeface="+mn-ea"/>
              </a:defRPr>
            </a:lvl4pPr>
            <a:lvl5pPr marL="2093913" indent="-398463" algn="l" rtl="0" eaLnBrk="0" fontAlgn="base" hangingPunct="0">
              <a:spcBef>
                <a:spcPct val="25000"/>
              </a:spcBef>
              <a:spcAft>
                <a:spcPct val="0"/>
              </a:spcAft>
              <a:buClr>
                <a:schemeClr val="accent2"/>
              </a:buClr>
              <a:buFont typeface="Wingdings" pitchFamily="2" charset="2"/>
              <a:buChar char="§"/>
              <a:defRPr sz="2000" b="1">
                <a:solidFill>
                  <a:schemeClr val="tx1"/>
                </a:solidFill>
                <a:latin typeface="+mn-lt"/>
                <a:ea typeface="+mn-ea"/>
              </a:defRPr>
            </a:lvl5pPr>
            <a:lvl6pPr marL="2551113" indent="-398463" algn="l" rtl="0" fontAlgn="base">
              <a:spcBef>
                <a:spcPct val="25000"/>
              </a:spcBef>
              <a:spcAft>
                <a:spcPct val="0"/>
              </a:spcAft>
              <a:buClr>
                <a:schemeClr val="accent2"/>
              </a:buClr>
              <a:buFont typeface="Wingdings" pitchFamily="2" charset="2"/>
              <a:buChar char="§"/>
              <a:defRPr sz="2000" b="1">
                <a:solidFill>
                  <a:schemeClr val="tx1"/>
                </a:solidFill>
                <a:latin typeface="+mn-lt"/>
                <a:ea typeface="+mn-ea"/>
              </a:defRPr>
            </a:lvl6pPr>
            <a:lvl7pPr marL="3008313" indent="-398463" algn="l" rtl="0" fontAlgn="base">
              <a:spcBef>
                <a:spcPct val="25000"/>
              </a:spcBef>
              <a:spcAft>
                <a:spcPct val="0"/>
              </a:spcAft>
              <a:buClr>
                <a:schemeClr val="accent2"/>
              </a:buClr>
              <a:buFont typeface="Wingdings" pitchFamily="2" charset="2"/>
              <a:buChar char="§"/>
              <a:defRPr sz="2000" b="1">
                <a:solidFill>
                  <a:schemeClr val="tx1"/>
                </a:solidFill>
                <a:latin typeface="+mn-lt"/>
                <a:ea typeface="+mn-ea"/>
              </a:defRPr>
            </a:lvl7pPr>
            <a:lvl8pPr marL="3465513" indent="-398463" algn="l" rtl="0" fontAlgn="base">
              <a:spcBef>
                <a:spcPct val="25000"/>
              </a:spcBef>
              <a:spcAft>
                <a:spcPct val="0"/>
              </a:spcAft>
              <a:buClr>
                <a:schemeClr val="accent2"/>
              </a:buClr>
              <a:buFont typeface="Wingdings" pitchFamily="2" charset="2"/>
              <a:buChar char="§"/>
              <a:defRPr sz="2000" b="1">
                <a:solidFill>
                  <a:schemeClr val="tx1"/>
                </a:solidFill>
                <a:latin typeface="+mn-lt"/>
                <a:ea typeface="+mn-ea"/>
              </a:defRPr>
            </a:lvl8pPr>
            <a:lvl9pPr marL="3922713" indent="-398463" algn="l" rtl="0" fontAlgn="base">
              <a:spcBef>
                <a:spcPct val="25000"/>
              </a:spcBef>
              <a:spcAft>
                <a:spcPct val="0"/>
              </a:spcAft>
              <a:buClr>
                <a:schemeClr val="accent2"/>
              </a:buClr>
              <a:buFont typeface="Wingdings" pitchFamily="2" charset="2"/>
              <a:buChar char="§"/>
              <a:defRPr sz="2000" b="1">
                <a:solidFill>
                  <a:schemeClr val="tx1"/>
                </a:solidFill>
                <a:latin typeface="+mn-lt"/>
                <a:ea typeface="+mn-ea"/>
              </a:defRPr>
            </a:lvl9pPr>
          </a:lstStyle>
          <a:p>
            <a:pPr eaLnBrk="1" hangingPunct="1">
              <a:lnSpc>
                <a:spcPct val="80000"/>
              </a:lnSpc>
            </a:pPr>
            <a:r>
              <a:rPr lang="en-US" altLang="zh-CN" sz="2800"/>
              <a:t>2008：</a:t>
            </a:r>
            <a:r>
              <a:rPr lang="zh-CN" altLang="en-US" sz="2800" dirty="0"/>
              <a:t>飞客</a:t>
            </a:r>
            <a:r>
              <a:rPr lang="en-US" altLang="zh-CN" sz="2800" dirty="0"/>
              <a:t>(</a:t>
            </a:r>
            <a:r>
              <a:rPr lang="en-US" altLang="zh-CN" sz="2800" dirty="0" err="1"/>
              <a:t>Conficker</a:t>
            </a:r>
            <a:r>
              <a:rPr lang="en-US" altLang="zh-CN" sz="2800" dirty="0"/>
              <a:t>, Kido)</a:t>
            </a:r>
            <a:endParaRPr lang="en-US" altLang="zh-CN" sz="2400" dirty="0"/>
          </a:p>
          <a:p>
            <a:pPr eaLnBrk="1" hangingPunct="1">
              <a:lnSpc>
                <a:spcPct val="80000"/>
              </a:lnSpc>
            </a:pPr>
            <a:r>
              <a:rPr lang="en-US" altLang="zh-CN" sz="2800" dirty="0"/>
              <a:t>2007: </a:t>
            </a:r>
            <a:r>
              <a:rPr lang="zh-CN" altLang="en-US" sz="2800" dirty="0"/>
              <a:t>熊猫烧香</a:t>
            </a:r>
            <a:endParaRPr lang="en-US" altLang="zh-CN" sz="2800" dirty="0"/>
          </a:p>
          <a:p>
            <a:pPr eaLnBrk="1" hangingPunct="1">
              <a:lnSpc>
                <a:spcPct val="80000"/>
              </a:lnSpc>
            </a:pPr>
            <a:r>
              <a:rPr lang="en-US" altLang="zh-CN" sz="2800" dirty="0"/>
              <a:t>2004</a:t>
            </a:r>
            <a:r>
              <a:rPr lang="zh-CN" altLang="en-US" sz="2800" dirty="0"/>
              <a:t>年</a:t>
            </a:r>
            <a:r>
              <a:rPr lang="en-US" altLang="zh-CN" sz="2800" dirty="0"/>
              <a:t>: </a:t>
            </a:r>
            <a:r>
              <a:rPr lang="zh-CN" altLang="en-US" sz="2800" dirty="0"/>
              <a:t>震荡波</a:t>
            </a:r>
            <a:r>
              <a:rPr lang="en-US" altLang="zh-CN" sz="2800" dirty="0"/>
              <a:t>(</a:t>
            </a:r>
            <a:r>
              <a:rPr lang="en-US" altLang="zh-CN" sz="2800" dirty="0" err="1"/>
              <a:t>Sasser</a:t>
            </a:r>
            <a:r>
              <a:rPr lang="en-US" altLang="zh-CN" sz="2800" dirty="0"/>
              <a:t>)</a:t>
            </a:r>
          </a:p>
          <a:p>
            <a:pPr eaLnBrk="1" hangingPunct="1">
              <a:lnSpc>
                <a:spcPct val="80000"/>
              </a:lnSpc>
            </a:pPr>
            <a:r>
              <a:rPr lang="en-US" altLang="zh-CN" sz="2800" dirty="0"/>
              <a:t>2003</a:t>
            </a:r>
            <a:r>
              <a:rPr lang="zh-CN" altLang="en-US" sz="2800" dirty="0"/>
              <a:t>年</a:t>
            </a:r>
            <a:r>
              <a:rPr lang="en-US" altLang="zh-CN" sz="2800" dirty="0"/>
              <a:t>: </a:t>
            </a:r>
            <a:r>
              <a:rPr lang="zh-CN" altLang="en-US" sz="2800" dirty="0"/>
              <a:t>冲击波</a:t>
            </a:r>
            <a:r>
              <a:rPr lang="en-US" altLang="zh-CN" sz="2800" dirty="0"/>
              <a:t>(Blaster)</a:t>
            </a:r>
          </a:p>
          <a:p>
            <a:pPr eaLnBrk="1" hangingPunct="1">
              <a:lnSpc>
                <a:spcPct val="80000"/>
              </a:lnSpc>
            </a:pPr>
            <a:r>
              <a:rPr lang="en-US" altLang="zh-CN" sz="2800" dirty="0"/>
              <a:t>1999/2001</a:t>
            </a:r>
            <a:r>
              <a:rPr lang="zh-CN" altLang="en-US" sz="2800" dirty="0"/>
              <a:t>年：</a:t>
            </a:r>
            <a:r>
              <a:rPr lang="en-US" altLang="zh-CN" sz="2800" dirty="0"/>
              <a:t>CIH</a:t>
            </a:r>
            <a:r>
              <a:rPr lang="zh-CN" altLang="en-US" sz="2800" dirty="0"/>
              <a:t>病毒</a:t>
            </a:r>
            <a:endParaRPr lang="en-US" altLang="zh-CN" sz="2800" dirty="0"/>
          </a:p>
          <a:p>
            <a:pPr eaLnBrk="1" hangingPunct="1">
              <a:lnSpc>
                <a:spcPct val="80000"/>
              </a:lnSpc>
            </a:pPr>
            <a:r>
              <a:rPr lang="en-US" altLang="zh-CN" sz="2800" dirty="0"/>
              <a:t>2005</a:t>
            </a:r>
            <a:r>
              <a:rPr lang="zh-CN" altLang="en-US" sz="2800" dirty="0"/>
              <a:t>年：黛蛇蠕虫</a:t>
            </a:r>
            <a:r>
              <a:rPr lang="en-US" altLang="zh-CN" sz="2800" dirty="0"/>
              <a:t>(Dasher)</a:t>
            </a:r>
            <a:r>
              <a:rPr lang="zh-CN" altLang="en-US" sz="2800" dirty="0"/>
              <a:t>？</a:t>
            </a:r>
            <a:endParaRPr lang="en-US" altLang="zh-CN" sz="2800" dirty="0"/>
          </a:p>
          <a:p>
            <a:pPr eaLnBrk="1" hangingPunct="1">
              <a:lnSpc>
                <a:spcPct val="80000"/>
              </a:lnSpc>
            </a:pPr>
            <a:endParaRPr lang="en-US" altLang="zh-CN" sz="2800" dirty="0"/>
          </a:p>
          <a:p>
            <a:pPr eaLnBrk="1" hangingPunct="1">
              <a:lnSpc>
                <a:spcPct val="80000"/>
              </a:lnSpc>
            </a:pPr>
            <a:endParaRPr lang="en-US" altLang="zh-CN" sz="2800" dirty="0"/>
          </a:p>
          <a:p>
            <a:pPr eaLnBrk="1" hangingPunct="1">
              <a:lnSpc>
                <a:spcPct val="80000"/>
              </a:lnSpc>
            </a:pPr>
            <a:endParaRPr lang="en-US" altLang="zh-CN" sz="2800" dirty="0"/>
          </a:p>
        </p:txBody>
      </p:sp>
      <p:pic>
        <p:nvPicPr>
          <p:cNvPr id="10" name="Picture 9"/>
          <p:cNvPicPr>
            <a:picLocks noChangeAspect="1"/>
          </p:cNvPicPr>
          <p:nvPr/>
        </p:nvPicPr>
        <p:blipFill>
          <a:blip r:embed="rId4"/>
          <a:stretch>
            <a:fillRect/>
          </a:stretch>
        </p:blipFill>
        <p:spPr>
          <a:xfrm>
            <a:off x="5277805" y="1198377"/>
            <a:ext cx="3086100" cy="2628900"/>
          </a:xfrm>
          <a:prstGeom prst="rect">
            <a:avLst/>
          </a:prstGeom>
        </p:spPr>
      </p:pic>
    </p:spTree>
    <p:extLst>
      <p:ext uri="{BB962C8B-B14F-4D97-AF65-F5344CB8AC3E}">
        <p14:creationId xmlns:p14="http://schemas.microsoft.com/office/powerpoint/2010/main" val="1760110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stretch>
            <a:fillRect/>
          </a:stretch>
        </p:blipFill>
        <p:spPr>
          <a:xfrm>
            <a:off x="179512" y="2564904"/>
            <a:ext cx="5959329" cy="3024336"/>
          </a:xfrm>
          <a:prstGeom prst="rect">
            <a:avLst/>
          </a:prstGeom>
        </p:spPr>
      </p:pic>
      <p:sp>
        <p:nvSpPr>
          <p:cNvPr id="2" name="Title 1"/>
          <p:cNvSpPr>
            <a:spLocks noGrp="1"/>
          </p:cNvSpPr>
          <p:nvPr>
            <p:ph type="title"/>
          </p:nvPr>
        </p:nvSpPr>
        <p:spPr>
          <a:xfrm>
            <a:off x="1691680" y="188640"/>
            <a:ext cx="8001000" cy="747936"/>
          </a:xfrm>
        </p:spPr>
        <p:txBody>
          <a:bodyPr/>
          <a:lstStyle/>
          <a:p>
            <a:r>
              <a:rPr lang="zh-CN" altLang="en-US" sz="2800" dirty="0"/>
              <a:t>从地下黑市来监测信息安全地下产业链</a:t>
            </a:r>
            <a:endParaRPr lang="en-US" sz="2800" dirty="0"/>
          </a:p>
        </p:txBody>
      </p:sp>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50</a:t>
            </a:fld>
            <a:endParaRPr lang="en-US" altLang="zh-CN"/>
          </a:p>
        </p:txBody>
      </p:sp>
      <p:sp>
        <p:nvSpPr>
          <p:cNvPr id="7" name="TextBox 6"/>
          <p:cNvSpPr txBox="1"/>
          <p:nvPr/>
        </p:nvSpPr>
        <p:spPr>
          <a:xfrm>
            <a:off x="6276363" y="1916832"/>
            <a:ext cx="2843808" cy="2554545"/>
          </a:xfrm>
          <a:prstGeom prst="rect">
            <a:avLst/>
          </a:prstGeom>
          <a:noFill/>
        </p:spPr>
        <p:txBody>
          <a:bodyPr wrap="square" rtlCol="0">
            <a:spAutoFit/>
          </a:bodyPr>
          <a:lstStyle/>
          <a:p>
            <a:pPr algn="l"/>
            <a:r>
              <a:rPr lang="zh-CN" altLang="en-US" dirty="0"/>
              <a:t>腾讯</a:t>
            </a:r>
            <a:r>
              <a:rPr lang="en-US" altLang="zh-CN" dirty="0"/>
              <a:t>QQ</a:t>
            </a:r>
            <a:r>
              <a:rPr lang="zh-CN" altLang="en-US" dirty="0"/>
              <a:t>群监测数据集：</a:t>
            </a:r>
            <a:endParaRPr lang="en-US" dirty="0">
              <a:solidFill>
                <a:srgbClr val="FF0000"/>
              </a:solidFill>
            </a:endParaRPr>
          </a:p>
          <a:p>
            <a:pPr algn="l"/>
            <a:endParaRPr lang="en-US" dirty="0">
              <a:solidFill>
                <a:srgbClr val="FF0000"/>
              </a:solidFill>
            </a:endParaRPr>
          </a:p>
          <a:p>
            <a:pPr algn="l"/>
            <a:r>
              <a:rPr lang="en-US" dirty="0">
                <a:solidFill>
                  <a:srgbClr val="FF0000"/>
                </a:solidFill>
              </a:rPr>
              <a:t>2,738:</a:t>
            </a:r>
            <a:r>
              <a:rPr lang="en-US" dirty="0"/>
              <a:t> </a:t>
            </a:r>
            <a:r>
              <a:rPr lang="zh-CN" altLang="en-US" dirty="0"/>
              <a:t>地下黑市</a:t>
            </a:r>
            <a:r>
              <a:rPr lang="en-US" altLang="zh-CN" dirty="0"/>
              <a:t>QQ</a:t>
            </a:r>
            <a:r>
              <a:rPr lang="zh-CN" altLang="en-US" dirty="0"/>
              <a:t>群</a:t>
            </a:r>
            <a:endParaRPr lang="en-US" altLang="zh-CN" dirty="0"/>
          </a:p>
          <a:p>
            <a:pPr algn="l"/>
            <a:r>
              <a:rPr lang="en-US" dirty="0">
                <a:solidFill>
                  <a:srgbClr val="FF0000"/>
                </a:solidFill>
              </a:rPr>
              <a:t>130: </a:t>
            </a:r>
            <a:r>
              <a:rPr lang="zh-CN" altLang="en-US" dirty="0"/>
              <a:t>监测</a:t>
            </a:r>
            <a:r>
              <a:rPr lang="en-US" altLang="zh-CN" dirty="0"/>
              <a:t>QQ</a:t>
            </a:r>
            <a:r>
              <a:rPr lang="zh-CN" altLang="en-US" dirty="0"/>
              <a:t>群</a:t>
            </a:r>
            <a:endParaRPr lang="en-US" dirty="0">
              <a:solidFill>
                <a:srgbClr val="FF0000"/>
              </a:solidFill>
            </a:endParaRPr>
          </a:p>
          <a:p>
            <a:pPr algn="l"/>
            <a:r>
              <a:rPr lang="en-US" dirty="0">
                <a:solidFill>
                  <a:srgbClr val="FF0000"/>
                </a:solidFill>
              </a:rPr>
              <a:t>1 Month</a:t>
            </a:r>
            <a:r>
              <a:rPr lang="en-US" dirty="0"/>
              <a:t>: </a:t>
            </a:r>
            <a:br>
              <a:rPr lang="en-US" dirty="0"/>
            </a:br>
            <a:r>
              <a:rPr lang="en-US" dirty="0"/>
              <a:t>2012</a:t>
            </a:r>
            <a:r>
              <a:rPr lang="zh-CN" altLang="en-US" dirty="0"/>
              <a:t>年</a:t>
            </a:r>
            <a:r>
              <a:rPr lang="en-US" dirty="0"/>
              <a:t>3</a:t>
            </a:r>
            <a:r>
              <a:rPr lang="zh-CN" altLang="en-US" dirty="0"/>
              <a:t>月份</a:t>
            </a:r>
            <a:endParaRPr lang="en-US" dirty="0"/>
          </a:p>
          <a:p>
            <a:pPr algn="l"/>
            <a:r>
              <a:rPr lang="en-US" dirty="0">
                <a:solidFill>
                  <a:srgbClr val="FF0000"/>
                </a:solidFill>
              </a:rPr>
              <a:t>~43K:</a:t>
            </a:r>
            <a:r>
              <a:rPr lang="en-US" dirty="0"/>
              <a:t> </a:t>
            </a:r>
            <a:r>
              <a:rPr lang="zh-CN" altLang="en-US" dirty="0"/>
              <a:t>消重后的消息</a:t>
            </a:r>
            <a:endParaRPr lang="en-US" dirty="0"/>
          </a:p>
          <a:p>
            <a:pPr algn="l"/>
            <a:r>
              <a:rPr lang="en-US" dirty="0">
                <a:solidFill>
                  <a:srgbClr val="FF0000"/>
                </a:solidFill>
              </a:rPr>
              <a:t>5K</a:t>
            </a:r>
            <a:r>
              <a:rPr lang="en-US" dirty="0"/>
              <a:t>: </a:t>
            </a:r>
            <a:r>
              <a:rPr lang="zh-CN" altLang="en-US" dirty="0"/>
              <a:t>参与者</a:t>
            </a:r>
            <a:endParaRPr lang="en-US" dirty="0"/>
          </a:p>
        </p:txBody>
      </p:sp>
      <p:sp>
        <p:nvSpPr>
          <p:cNvPr id="12" name="Rounded Rectangular Callout 11"/>
          <p:cNvSpPr/>
          <p:nvPr/>
        </p:nvSpPr>
        <p:spPr bwMode="auto">
          <a:xfrm>
            <a:off x="323528" y="2060848"/>
            <a:ext cx="4464496" cy="864096"/>
          </a:xfrm>
          <a:prstGeom prst="wedgeRoundRectCallout">
            <a:avLst>
              <a:gd name="adj1" fmla="val 8024"/>
              <a:gd name="adj2" fmla="val 68638"/>
              <a:gd name="adj3" fmla="val 1666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zh-CN" altLang="en-US" sz="2400" b="0" i="0" u="none" strike="noStrike" cap="none" normalizeH="0" baseline="0" dirty="0">
                <a:ln>
                  <a:noFill/>
                </a:ln>
                <a:solidFill>
                  <a:schemeClr val="tx1"/>
                </a:solidFill>
                <a:effectLst/>
                <a:latin typeface="Verdana" pitchFamily="34" charset="0"/>
                <a:ea typeface="宋体" pitchFamily="2" charset="-122"/>
              </a:rPr>
              <a:t>使用地下产业链行话来搜索出地下黑市</a:t>
            </a:r>
            <a:r>
              <a:rPr kumimoji="0" lang="en-US" altLang="zh-CN" sz="2400" b="0" i="0" u="none" strike="noStrike" cap="none" normalizeH="0" baseline="0" dirty="0">
                <a:ln>
                  <a:noFill/>
                </a:ln>
                <a:solidFill>
                  <a:schemeClr val="tx1"/>
                </a:solidFill>
                <a:effectLst/>
                <a:latin typeface="Verdana" pitchFamily="34" charset="0"/>
                <a:ea typeface="宋体" pitchFamily="2" charset="-122"/>
              </a:rPr>
              <a:t>QQ</a:t>
            </a:r>
            <a:r>
              <a:rPr kumimoji="0" lang="zh-CN" altLang="en-US" sz="2400" b="0" i="0" u="none" strike="noStrike" cap="none" normalizeH="0" baseline="0" dirty="0">
                <a:ln>
                  <a:noFill/>
                </a:ln>
                <a:solidFill>
                  <a:schemeClr val="tx1"/>
                </a:solidFill>
                <a:effectLst/>
                <a:latin typeface="Verdana" pitchFamily="34" charset="0"/>
                <a:ea typeface="宋体" pitchFamily="2" charset="-122"/>
              </a:rPr>
              <a:t>群</a:t>
            </a:r>
            <a:endParaRPr kumimoji="0" lang="en-US" sz="2400" b="0" i="0" u="none" strike="noStrike" cap="none" normalizeH="0" baseline="0" dirty="0">
              <a:ln>
                <a:noFill/>
              </a:ln>
              <a:solidFill>
                <a:schemeClr val="tx1"/>
              </a:solidFill>
              <a:effectLst/>
              <a:latin typeface="Verdana" pitchFamily="34" charset="0"/>
              <a:ea typeface="宋体" pitchFamily="2" charset="-122"/>
            </a:endParaRPr>
          </a:p>
        </p:txBody>
      </p:sp>
      <p:pic>
        <p:nvPicPr>
          <p:cNvPr id="13" name="Picture 12"/>
          <p:cNvPicPr>
            <a:picLocks noChangeAspect="1"/>
          </p:cNvPicPr>
          <p:nvPr/>
        </p:nvPicPr>
        <p:blipFill>
          <a:blip r:embed="rId4"/>
          <a:stretch>
            <a:fillRect/>
          </a:stretch>
        </p:blipFill>
        <p:spPr>
          <a:xfrm>
            <a:off x="899592" y="3441219"/>
            <a:ext cx="3816424" cy="3428491"/>
          </a:xfrm>
          <a:prstGeom prst="rect">
            <a:avLst/>
          </a:prstGeom>
        </p:spPr>
      </p:pic>
      <p:sp>
        <p:nvSpPr>
          <p:cNvPr id="15" name="Rounded Rectangular Callout 14"/>
          <p:cNvSpPr/>
          <p:nvPr/>
        </p:nvSpPr>
        <p:spPr bwMode="auto">
          <a:xfrm>
            <a:off x="2051720" y="4581128"/>
            <a:ext cx="4464496" cy="1296144"/>
          </a:xfrm>
          <a:prstGeom prst="wedgeRoundRectCallout">
            <a:avLst>
              <a:gd name="adj1" fmla="val -42626"/>
              <a:gd name="adj2" fmla="val -69032"/>
              <a:gd name="adj3" fmla="val 1666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zh-CN" altLang="en-US" sz="2400" dirty="0"/>
              <a:t>使用破译行话和社工托辞，</a:t>
            </a:r>
            <a:endParaRPr lang="en-US" altLang="zh-CN" sz="2400" dirty="0"/>
          </a:p>
          <a:p>
            <a:pPr marL="0" marR="0" indent="0" algn="ctr" defTabSz="914400" rtl="0" eaLnBrk="1" fontAlgn="base" latinLnBrk="0" hangingPunct="1">
              <a:lnSpc>
                <a:spcPct val="100000"/>
              </a:lnSpc>
              <a:spcBef>
                <a:spcPct val="0"/>
              </a:spcBef>
              <a:spcAft>
                <a:spcPct val="0"/>
              </a:spcAft>
              <a:buClrTx/>
              <a:buSzTx/>
              <a:buFontTx/>
              <a:buNone/>
              <a:tabLst/>
            </a:pPr>
            <a:r>
              <a:rPr lang="zh-CN" altLang="en-US" sz="2400" dirty="0"/>
              <a:t>伪装成地下产业链参与者，</a:t>
            </a:r>
            <a:endParaRPr lang="en-US" altLang="zh-CN" sz="2400" dirty="0"/>
          </a:p>
          <a:p>
            <a:pPr marL="0" marR="0" indent="0" algn="ctr" defTabSz="914400" rtl="0" eaLnBrk="1" fontAlgn="base" latinLnBrk="0" hangingPunct="1">
              <a:lnSpc>
                <a:spcPct val="100000"/>
              </a:lnSpc>
              <a:spcBef>
                <a:spcPct val="0"/>
              </a:spcBef>
              <a:spcAft>
                <a:spcPct val="0"/>
              </a:spcAft>
              <a:buClrTx/>
              <a:buSzTx/>
              <a:buFontTx/>
              <a:buNone/>
              <a:tabLst/>
            </a:pPr>
            <a:r>
              <a:rPr lang="zh-CN" altLang="en-US" sz="2400" dirty="0"/>
              <a:t>才能通过验证加入</a:t>
            </a:r>
            <a:r>
              <a:rPr lang="en-US" altLang="zh-CN" sz="2400" dirty="0"/>
              <a:t>QQ</a:t>
            </a:r>
            <a:r>
              <a:rPr lang="zh-CN" altLang="en-US" sz="2400" dirty="0"/>
              <a:t>群监测</a:t>
            </a:r>
            <a:endParaRPr kumimoji="0" lang="en-US" sz="2400" b="0" i="0" u="none" strike="noStrike" cap="none" normalizeH="0" baseline="0" dirty="0">
              <a:ln>
                <a:noFill/>
              </a:ln>
              <a:solidFill>
                <a:schemeClr val="tx1"/>
              </a:solidFill>
              <a:effectLst/>
              <a:latin typeface="Verdana" pitchFamily="34" charset="0"/>
              <a:ea typeface="宋体" pitchFamily="2" charset="-122"/>
            </a:endParaRPr>
          </a:p>
        </p:txBody>
      </p:sp>
    </p:spTree>
    <p:extLst>
      <p:ext uri="{BB962C8B-B14F-4D97-AF65-F5344CB8AC3E}">
        <p14:creationId xmlns:p14="http://schemas.microsoft.com/office/powerpoint/2010/main" val="996341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2" presetClass="entr" presetSubtype="4"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p:tgtEl>
                                          <p:spTgt spid="12"/>
                                        </p:tgtEl>
                                        <p:attrNameLst>
                                          <p:attrName>ppt_y</p:attrName>
                                        </p:attrNameLst>
                                      </p:cBhvr>
                                      <p:tavLst>
                                        <p:tav tm="0">
                                          <p:val>
                                            <p:strVal val="#ppt_y+#ppt_h*1.125000"/>
                                          </p:val>
                                        </p:tav>
                                        <p:tav tm="100000">
                                          <p:val>
                                            <p:strVal val="#ppt_y"/>
                                          </p:val>
                                        </p:tav>
                                      </p:tavLst>
                                    </p:anim>
                                    <p:animEffect transition="in" filter="wipe(up)">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500" fill="hold"/>
                                        <p:tgtEl>
                                          <p:spTgt spid="13"/>
                                        </p:tgtEl>
                                        <p:attrNameLst>
                                          <p:attrName>ppt_x</p:attrName>
                                        </p:attrNameLst>
                                      </p:cBhvr>
                                      <p:tavLst>
                                        <p:tav tm="0">
                                          <p:val>
                                            <p:strVal val="#ppt_x"/>
                                          </p:val>
                                        </p:tav>
                                        <p:tav tm="100000">
                                          <p:val>
                                            <p:strVal val="#ppt_x"/>
                                          </p:val>
                                        </p:tav>
                                      </p:tavLst>
                                    </p:anim>
                                    <p:anim calcmode="lin" valueType="num">
                                      <p:cBhvr additive="base">
                                        <p:cTn id="1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2" presetClass="entr" presetSubtype="4"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anim calcmode="lin" valueType="num">
                                      <p:cBhvr additive="base">
                                        <p:cTn id="23" dur="500"/>
                                        <p:tgtEl>
                                          <p:spTgt spid="15"/>
                                        </p:tgtEl>
                                        <p:attrNameLst>
                                          <p:attrName>ppt_y</p:attrName>
                                        </p:attrNameLst>
                                      </p:cBhvr>
                                      <p:tavLst>
                                        <p:tav tm="0">
                                          <p:val>
                                            <p:strVal val="#ppt_y+#ppt_h*1.125000"/>
                                          </p:val>
                                        </p:tav>
                                        <p:tav tm="100000">
                                          <p:val>
                                            <p:strVal val="#ppt_y"/>
                                          </p:val>
                                        </p:tav>
                                      </p:tavLst>
                                    </p:anim>
                                    <p:animEffect transition="in" filter="wipe(up)">
                                      <p:cBhvr>
                                        <p:cTn id="24" dur="500"/>
                                        <p:tgtEl>
                                          <p:spTgt spid="15"/>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2"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500" fill="hold"/>
                                        <p:tgtEl>
                                          <p:spTgt spid="7"/>
                                        </p:tgtEl>
                                        <p:attrNameLst>
                                          <p:attrName>ppt_x</p:attrName>
                                        </p:attrNameLst>
                                      </p:cBhvr>
                                      <p:tavLst>
                                        <p:tav tm="0">
                                          <p:val>
                                            <p:strVal val="1+#ppt_w/2"/>
                                          </p:val>
                                        </p:tav>
                                        <p:tav tm="100000">
                                          <p:val>
                                            <p:strVal val="#ppt_x"/>
                                          </p:val>
                                        </p:tav>
                                      </p:tavLst>
                                    </p:anim>
                                    <p:anim calcmode="lin" valueType="num">
                                      <p:cBhvr additive="base">
                                        <p:cTn id="30"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2" grpId="0" animBg="1"/>
      <p:bldP spid="15" grpId="0" animBg="1"/>
    </p:bldLst>
  </p:timing>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547664" y="116632"/>
            <a:ext cx="8001000" cy="747936"/>
          </a:xfrm>
        </p:spPr>
        <p:txBody>
          <a:bodyPr/>
          <a:lstStyle/>
          <a:p>
            <a:r>
              <a:rPr lang="en-US" sz="3600" dirty="0">
                <a:latin typeface="Adobe 楷体 Std R"/>
                <a:ea typeface="Adobe 楷体 Std R"/>
                <a:cs typeface="Adobe 楷体 Std R"/>
              </a:rPr>
              <a:t>地下黑市</a:t>
            </a:r>
            <a:r>
              <a:rPr lang="zh-CN" altLang="en-US" sz="3600" dirty="0">
                <a:latin typeface="Adobe 楷体 Std R"/>
                <a:ea typeface="Adobe 楷体 Std R"/>
                <a:cs typeface="Adobe 楷体 Std R"/>
              </a:rPr>
              <a:t>监测统计信息</a:t>
            </a:r>
            <a:endParaRPr lang="en-US" sz="3600" dirty="0"/>
          </a:p>
        </p:txBody>
      </p:sp>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51</a:t>
            </a:fld>
            <a:endParaRPr lang="en-US" altLang="zh-CN"/>
          </a:p>
        </p:txBody>
      </p:sp>
      <p:pic>
        <p:nvPicPr>
          <p:cNvPr id="7" name="Picture 6" descr="Macintosh HD:Users:zhugejw:Desktop:baidu.png"/>
          <p:cNvPicPr/>
          <p:nvPr/>
        </p:nvPicPr>
        <p:blipFill>
          <a:blip r:embed="rId3">
            <a:extLst>
              <a:ext uri="{28A0092B-C50C-407E-A947-70E740481C1C}">
                <a14:useLocalDpi xmlns:a14="http://schemas.microsoft.com/office/drawing/2010/main" val="0"/>
              </a:ext>
            </a:extLst>
          </a:blip>
          <a:srcRect/>
          <a:stretch>
            <a:fillRect/>
          </a:stretch>
        </p:blipFill>
        <p:spPr bwMode="auto">
          <a:xfrm>
            <a:off x="899592" y="1772816"/>
            <a:ext cx="7488832" cy="4392488"/>
          </a:xfrm>
          <a:prstGeom prst="rect">
            <a:avLst/>
          </a:prstGeom>
          <a:noFill/>
          <a:ln>
            <a:noFill/>
          </a:ln>
        </p:spPr>
      </p:pic>
      <p:sp>
        <p:nvSpPr>
          <p:cNvPr id="10" name="Rounded Rectangular Callout 9"/>
          <p:cNvSpPr/>
          <p:nvPr/>
        </p:nvSpPr>
        <p:spPr bwMode="auto">
          <a:xfrm>
            <a:off x="5364088" y="2996952"/>
            <a:ext cx="1368152" cy="864096"/>
          </a:xfrm>
          <a:prstGeom prst="wedgeRoundRectCallout">
            <a:avLst>
              <a:gd name="adj1" fmla="val 17582"/>
              <a:gd name="adj2" fmla="val 98304"/>
              <a:gd name="adj3" fmla="val 1666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r>
              <a:rPr kumimoji="0" lang="zh-CN" altLang="en-US" sz="1800" b="0" i="0" u="none" strike="noStrike" cap="none" normalizeH="0" baseline="0" dirty="0">
                <a:ln>
                  <a:noFill/>
                </a:ln>
                <a:solidFill>
                  <a:schemeClr val="tx1"/>
                </a:solidFill>
                <a:effectLst/>
                <a:latin typeface="Verdana" pitchFamily="34" charset="0"/>
                <a:ea typeface="宋体" pitchFamily="2" charset="-122"/>
              </a:rPr>
              <a:t>平台期，</a:t>
            </a:r>
            <a:endParaRPr kumimoji="0" lang="en-US" altLang="zh-CN" sz="1800" b="0" i="0" u="none" strike="noStrike" cap="none" normalizeH="0" baseline="0" dirty="0">
              <a:ln>
                <a:noFill/>
              </a:ln>
              <a:solidFill>
                <a:schemeClr val="tx1"/>
              </a:solidFill>
              <a:effectLst/>
              <a:latin typeface="Verdana" pitchFamily="34" charset="0"/>
              <a:ea typeface="宋体" pitchFamily="2" charset="-122"/>
            </a:endParaRPr>
          </a:p>
          <a:p>
            <a:r>
              <a:rPr lang="zh-CN" altLang="en-US" sz="1800" dirty="0"/>
              <a:t>为什么？</a:t>
            </a:r>
            <a:endParaRPr kumimoji="0" lang="en-US" sz="1800" b="0" i="0" u="none" strike="noStrike" cap="none" normalizeH="0" baseline="0" dirty="0">
              <a:ln>
                <a:noFill/>
              </a:ln>
              <a:solidFill>
                <a:schemeClr val="tx1"/>
              </a:solidFill>
              <a:effectLst/>
              <a:latin typeface="Verdana" pitchFamily="34" charset="0"/>
              <a:ea typeface="宋体" pitchFamily="2" charset="-122"/>
            </a:endParaRPr>
          </a:p>
        </p:txBody>
      </p:sp>
    </p:spTree>
    <p:extLst>
      <p:ext uri="{BB962C8B-B14F-4D97-AF65-F5344CB8AC3E}">
        <p14:creationId xmlns:p14="http://schemas.microsoft.com/office/powerpoint/2010/main" val="3108210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691680" y="188640"/>
            <a:ext cx="8001000" cy="819944"/>
          </a:xfrm>
        </p:spPr>
        <p:txBody>
          <a:bodyPr/>
          <a:lstStyle/>
          <a:p>
            <a:r>
              <a:rPr lang="en-US" sz="3600" dirty="0">
                <a:latin typeface="Adobe 楷体 Std R"/>
                <a:ea typeface="Adobe 楷体 Std R"/>
                <a:cs typeface="Adobe 楷体 Std R"/>
              </a:rPr>
              <a:t>地下黑市发帖</a:t>
            </a:r>
            <a:r>
              <a:rPr lang="zh-CN" altLang="en-US" sz="3600" dirty="0">
                <a:latin typeface="Adobe 楷体 Std R"/>
                <a:ea typeface="Adobe 楷体 Std R"/>
                <a:cs typeface="Adobe 楷体 Std R"/>
              </a:rPr>
              <a:t>数量月度</a:t>
            </a:r>
            <a:r>
              <a:rPr lang="en-US" sz="3600" dirty="0">
                <a:latin typeface="Adobe 楷体 Std R"/>
                <a:ea typeface="Adobe 楷体 Std R"/>
                <a:cs typeface="Adobe 楷体 Std R"/>
              </a:rPr>
              <a:t>统计</a:t>
            </a:r>
            <a:endParaRPr lang="en-US" sz="3600" dirty="0"/>
          </a:p>
        </p:txBody>
      </p:sp>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52</a:t>
            </a:fld>
            <a:endParaRPr lang="en-US" altLang="zh-CN"/>
          </a:p>
        </p:txBody>
      </p:sp>
      <p:graphicFrame>
        <p:nvGraphicFramePr>
          <p:cNvPr id="6" name="Chart 5"/>
          <p:cNvGraphicFramePr/>
          <p:nvPr>
            <p:extLst>
              <p:ext uri="{D42A27DB-BD31-4B8C-83A1-F6EECF244321}">
                <p14:modId xmlns:p14="http://schemas.microsoft.com/office/powerpoint/2010/main" val="2279960625"/>
              </p:ext>
            </p:extLst>
          </p:nvPr>
        </p:nvGraphicFramePr>
        <p:xfrm>
          <a:off x="611560" y="1772816"/>
          <a:ext cx="7992888" cy="4320480"/>
        </p:xfrm>
        <a:graphic>
          <a:graphicData uri="http://schemas.openxmlformats.org/drawingml/2006/chart">
            <c:chart xmlns:c="http://schemas.openxmlformats.org/drawingml/2006/chart" xmlns:r="http://schemas.openxmlformats.org/officeDocument/2006/relationships" r:id="rId3"/>
          </a:graphicData>
        </a:graphic>
      </p:graphicFrame>
      <p:sp>
        <p:nvSpPr>
          <p:cNvPr id="7" name="Rounded Rectangular Callout 6"/>
          <p:cNvSpPr/>
          <p:nvPr/>
        </p:nvSpPr>
        <p:spPr bwMode="auto">
          <a:xfrm>
            <a:off x="3995936" y="3573016"/>
            <a:ext cx="2304256" cy="864096"/>
          </a:xfrm>
          <a:prstGeom prst="wedgeRoundRectCallout">
            <a:avLst>
              <a:gd name="adj1" fmla="val 23610"/>
              <a:gd name="adj2" fmla="val 107349"/>
              <a:gd name="adj3" fmla="val 1666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zh-CN" altLang="en-US" sz="2000" b="0" i="0" u="none" strike="noStrike" cap="none" normalizeH="0" baseline="0" dirty="0">
                <a:ln>
                  <a:noFill/>
                </a:ln>
                <a:solidFill>
                  <a:schemeClr val="tx1"/>
                </a:solidFill>
                <a:effectLst/>
                <a:latin typeface="Verdana" pitchFamily="34" charset="0"/>
                <a:ea typeface="宋体" pitchFamily="2" charset="-122"/>
              </a:rPr>
              <a:t>波谷</a:t>
            </a:r>
            <a:r>
              <a:rPr kumimoji="0" lang="en-US" sz="2000" b="0" i="0" u="none" strike="noStrike" cap="none" normalizeH="0" baseline="0" dirty="0">
                <a:ln>
                  <a:noFill/>
                </a:ln>
                <a:solidFill>
                  <a:schemeClr val="tx1"/>
                </a:solidFill>
                <a:effectLst/>
                <a:latin typeface="Verdana" pitchFamily="34" charset="0"/>
                <a:ea typeface="宋体" pitchFamily="2" charset="-122"/>
              </a:rPr>
              <a:t>:</a:t>
            </a:r>
            <a:r>
              <a:rPr kumimoji="0" lang="en-US" sz="2000" b="0" i="0" u="none" strike="noStrike" cap="none" normalizeH="0" dirty="0">
                <a:ln>
                  <a:noFill/>
                </a:ln>
                <a:solidFill>
                  <a:schemeClr val="tx1"/>
                </a:solidFill>
                <a:effectLst/>
                <a:latin typeface="Verdana" pitchFamily="34" charset="0"/>
                <a:ea typeface="宋体" pitchFamily="2" charset="-122"/>
              </a:rPr>
              <a:t> 1</a:t>
            </a:r>
            <a:r>
              <a:rPr kumimoji="0" lang="zh-CN" altLang="en-US" sz="2000" b="0" i="0" u="none" strike="noStrike" cap="none" normalizeH="0" dirty="0">
                <a:ln>
                  <a:noFill/>
                </a:ln>
                <a:solidFill>
                  <a:schemeClr val="tx1"/>
                </a:solidFill>
                <a:effectLst/>
                <a:latin typeface="Verdana" pitchFamily="34" charset="0"/>
                <a:ea typeface="宋体" pitchFamily="2" charset="-122"/>
              </a:rPr>
              <a:t>月</a:t>
            </a:r>
            <a:r>
              <a:rPr kumimoji="0" lang="en-US" altLang="zh-CN" sz="2000" b="0" i="0" u="none" strike="noStrike" cap="none" normalizeH="0" dirty="0">
                <a:ln>
                  <a:noFill/>
                </a:ln>
                <a:solidFill>
                  <a:schemeClr val="tx1"/>
                </a:solidFill>
                <a:effectLst/>
                <a:latin typeface="Verdana" pitchFamily="34" charset="0"/>
                <a:ea typeface="宋体" pitchFamily="2" charset="-122"/>
              </a:rPr>
              <a:t>-2</a:t>
            </a:r>
            <a:r>
              <a:rPr kumimoji="0" lang="zh-CN" altLang="en-US" sz="2000" b="0" i="0" u="none" strike="noStrike" cap="none" normalizeH="0" dirty="0">
                <a:ln>
                  <a:noFill/>
                </a:ln>
                <a:solidFill>
                  <a:schemeClr val="tx1"/>
                </a:solidFill>
                <a:effectLst/>
                <a:latin typeface="Verdana" pitchFamily="34" charset="0"/>
                <a:ea typeface="宋体" pitchFamily="2" charset="-122"/>
              </a:rPr>
              <a:t>月</a:t>
            </a:r>
            <a:endParaRPr kumimoji="0" lang="en-US" sz="2000" b="0" i="0" u="none" strike="noStrike" cap="none" normalizeH="0" baseline="0" dirty="0">
              <a:ln>
                <a:noFill/>
              </a:ln>
              <a:solidFill>
                <a:schemeClr val="tx1"/>
              </a:solidFill>
              <a:effectLst/>
              <a:latin typeface="Verdana" pitchFamily="34" charset="0"/>
              <a:ea typeface="宋体" pitchFamily="2" charset="-122"/>
            </a:endParaRPr>
          </a:p>
        </p:txBody>
      </p:sp>
      <p:sp>
        <p:nvSpPr>
          <p:cNvPr id="8" name="Rounded Rectangular Callout 7"/>
          <p:cNvSpPr/>
          <p:nvPr/>
        </p:nvSpPr>
        <p:spPr bwMode="auto">
          <a:xfrm>
            <a:off x="6300192" y="2924944"/>
            <a:ext cx="2304256" cy="864096"/>
          </a:xfrm>
          <a:prstGeom prst="wedgeRoundRectCallout">
            <a:avLst>
              <a:gd name="adj1" fmla="val -17543"/>
              <a:gd name="adj2" fmla="val 89712"/>
              <a:gd name="adj3" fmla="val 1666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zh-CN" altLang="en-US" sz="2000" b="0" i="0" u="none" strike="noStrike" cap="none" normalizeH="0" dirty="0">
                <a:ln>
                  <a:noFill/>
                </a:ln>
                <a:solidFill>
                  <a:schemeClr val="tx1"/>
                </a:solidFill>
                <a:effectLst/>
                <a:latin typeface="Verdana" pitchFamily="34" charset="0"/>
                <a:ea typeface="宋体" pitchFamily="2" charset="-122"/>
              </a:rPr>
              <a:t>波峰：</a:t>
            </a:r>
            <a:endParaRPr kumimoji="0" lang="en-US" altLang="zh-CN" sz="2000" b="0" i="0" u="none" strike="noStrike" cap="none" normalizeH="0" dirty="0">
              <a:ln>
                <a:noFill/>
              </a:ln>
              <a:solidFill>
                <a:schemeClr val="tx1"/>
              </a:solidFill>
              <a:effectLst/>
              <a:latin typeface="Verdana" pitchFamily="34" charset="0"/>
              <a:ea typeface="宋体" pitchFamily="2" charset="-122"/>
            </a:endParaRPr>
          </a:p>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dirty="0">
                <a:ln>
                  <a:noFill/>
                </a:ln>
                <a:solidFill>
                  <a:schemeClr val="tx1"/>
                </a:solidFill>
                <a:effectLst/>
                <a:latin typeface="Verdana" pitchFamily="34" charset="0"/>
                <a:ea typeface="宋体" pitchFamily="2" charset="-122"/>
              </a:rPr>
              <a:t>6</a:t>
            </a:r>
            <a:r>
              <a:rPr kumimoji="0" lang="zh-CN" altLang="en-US" sz="2000" b="0" i="0" u="none" strike="noStrike" cap="none" normalizeH="0" dirty="0">
                <a:ln>
                  <a:noFill/>
                </a:ln>
                <a:solidFill>
                  <a:schemeClr val="tx1"/>
                </a:solidFill>
                <a:effectLst/>
                <a:latin typeface="Verdana" pitchFamily="34" charset="0"/>
                <a:ea typeface="宋体" pitchFamily="2" charset="-122"/>
              </a:rPr>
              <a:t>月</a:t>
            </a:r>
            <a:r>
              <a:rPr lang="en-US" altLang="zh-CN" dirty="0"/>
              <a:t>-8</a:t>
            </a:r>
            <a:r>
              <a:rPr lang="zh-CN" altLang="en-US" dirty="0"/>
              <a:t>月</a:t>
            </a:r>
            <a:endParaRPr kumimoji="0" lang="en-US" sz="2000" b="0" i="0" u="none" strike="noStrike" cap="none" normalizeH="0" baseline="0" dirty="0">
              <a:ln>
                <a:noFill/>
              </a:ln>
              <a:solidFill>
                <a:schemeClr val="tx1"/>
              </a:solidFill>
              <a:effectLst/>
              <a:latin typeface="Verdana" pitchFamily="34" charset="0"/>
              <a:ea typeface="宋体" pitchFamily="2" charset="-122"/>
            </a:endParaRPr>
          </a:p>
        </p:txBody>
      </p:sp>
    </p:spTree>
    <p:extLst>
      <p:ext uri="{BB962C8B-B14F-4D97-AF65-F5344CB8AC3E}">
        <p14:creationId xmlns:p14="http://schemas.microsoft.com/office/powerpoint/2010/main" val="56090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p:tgtEl>
                                          <p:spTgt spid="7"/>
                                        </p:tgtEl>
                                        <p:attrNameLst>
                                          <p:attrName>ppt_x</p:attrName>
                                        </p:attrNameLst>
                                      </p:cBhvr>
                                      <p:tavLst>
                                        <p:tav tm="0">
                                          <p:val>
                                            <p:strVal val="#ppt_x-#ppt_w*1.125000"/>
                                          </p:val>
                                        </p:tav>
                                        <p:tav tm="100000">
                                          <p:val>
                                            <p:strVal val="#ppt_x"/>
                                          </p:val>
                                        </p:tav>
                                      </p:tavLst>
                                    </p:anim>
                                    <p:animEffect transition="in" filter="wipe(right)">
                                      <p:cBhvr>
                                        <p:cTn id="8" dur="500"/>
                                        <p:tgtEl>
                                          <p:spTgt spid="7"/>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8"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p:tgtEl>
                                          <p:spTgt spid="8"/>
                                        </p:tgtEl>
                                        <p:attrNameLst>
                                          <p:attrName>ppt_x</p:attrName>
                                        </p:attrNameLst>
                                      </p:cBhvr>
                                      <p:tavLst>
                                        <p:tav tm="0">
                                          <p:val>
                                            <p:strVal val="#ppt_x-#ppt_w*1.125000"/>
                                          </p:val>
                                        </p:tav>
                                        <p:tav tm="100000">
                                          <p:val>
                                            <p:strVal val="#ppt_x"/>
                                          </p:val>
                                        </p:tav>
                                      </p:tavLst>
                                    </p:anim>
                                    <p:animEffect transition="in" filter="wipe(right)">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835696" y="188640"/>
            <a:ext cx="8001000" cy="747936"/>
          </a:xfrm>
        </p:spPr>
        <p:txBody>
          <a:bodyPr/>
          <a:lstStyle/>
          <a:p>
            <a:r>
              <a:rPr lang="en-US" sz="3600" dirty="0"/>
              <a:t>地下黑市参与者</a:t>
            </a:r>
            <a:r>
              <a:rPr lang="zh-CN" altLang="en-US" sz="3600" dirty="0"/>
              <a:t>月度数量统计</a:t>
            </a:r>
            <a:endParaRPr lang="en-US" sz="3600" dirty="0"/>
          </a:p>
        </p:txBody>
      </p:sp>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53</a:t>
            </a:fld>
            <a:endParaRPr lang="en-US" altLang="zh-CN"/>
          </a:p>
        </p:txBody>
      </p:sp>
      <p:graphicFrame>
        <p:nvGraphicFramePr>
          <p:cNvPr id="7" name="Chart 6"/>
          <p:cNvGraphicFramePr/>
          <p:nvPr>
            <p:extLst>
              <p:ext uri="{D42A27DB-BD31-4B8C-83A1-F6EECF244321}">
                <p14:modId xmlns:p14="http://schemas.microsoft.com/office/powerpoint/2010/main" val="3370544906"/>
              </p:ext>
            </p:extLst>
          </p:nvPr>
        </p:nvGraphicFramePr>
        <p:xfrm>
          <a:off x="611560" y="1772816"/>
          <a:ext cx="7848872" cy="4320480"/>
        </p:xfrm>
        <a:graphic>
          <a:graphicData uri="http://schemas.openxmlformats.org/drawingml/2006/chart">
            <c:chart xmlns:c="http://schemas.openxmlformats.org/drawingml/2006/chart" xmlns:r="http://schemas.openxmlformats.org/officeDocument/2006/relationships" r:id="rId3"/>
          </a:graphicData>
        </a:graphic>
      </p:graphicFrame>
      <p:sp>
        <p:nvSpPr>
          <p:cNvPr id="8" name="Rounded Rectangular Callout 7"/>
          <p:cNvSpPr/>
          <p:nvPr/>
        </p:nvSpPr>
        <p:spPr bwMode="auto">
          <a:xfrm>
            <a:off x="2699792" y="3356992"/>
            <a:ext cx="2664296" cy="864096"/>
          </a:xfrm>
          <a:prstGeom prst="wedgeRoundRectCallout">
            <a:avLst>
              <a:gd name="adj1" fmla="val 62935"/>
              <a:gd name="adj2" fmla="val 56398"/>
              <a:gd name="adj3" fmla="val 1666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Verdana" pitchFamily="34" charset="0"/>
                <a:ea typeface="宋体" pitchFamily="2" charset="-122"/>
              </a:rPr>
              <a:t>2009</a:t>
            </a:r>
            <a:r>
              <a:rPr kumimoji="0" lang="zh-CN" altLang="en-US" sz="2400" b="0" i="0" u="none" strike="noStrike" cap="none" normalizeH="0" baseline="0" dirty="0">
                <a:ln>
                  <a:noFill/>
                </a:ln>
                <a:solidFill>
                  <a:schemeClr val="tx1"/>
                </a:solidFill>
                <a:effectLst/>
                <a:latin typeface="Verdana" pitchFamily="34" charset="0"/>
                <a:ea typeface="宋体" pitchFamily="2" charset="-122"/>
              </a:rPr>
              <a:t>年</a:t>
            </a:r>
            <a:r>
              <a:rPr kumimoji="0" lang="en-US" sz="2400" b="0" i="0" u="none" strike="noStrike" cap="none" normalizeH="0" baseline="0" dirty="0">
                <a:ln>
                  <a:noFill/>
                </a:ln>
                <a:solidFill>
                  <a:schemeClr val="tx1"/>
                </a:solidFill>
                <a:effectLst/>
                <a:latin typeface="Verdana" pitchFamily="34" charset="0"/>
                <a:ea typeface="宋体" pitchFamily="2" charset="-122"/>
              </a:rPr>
              <a:t>: </a:t>
            </a:r>
            <a:r>
              <a:rPr kumimoji="0" lang="zh-CN" altLang="en-US" sz="2400" b="0" i="0" u="none" strike="noStrike" cap="none" normalizeH="0" baseline="0" dirty="0">
                <a:ln>
                  <a:noFill/>
                </a:ln>
                <a:solidFill>
                  <a:schemeClr val="tx1"/>
                </a:solidFill>
                <a:effectLst/>
                <a:latin typeface="Verdana" pitchFamily="34" charset="0"/>
                <a:ea typeface="宋体" pitchFamily="2" charset="-122"/>
              </a:rPr>
              <a:t>仍保持快速增长</a:t>
            </a:r>
            <a:r>
              <a:rPr kumimoji="0" lang="en-US" sz="2400" b="0" i="0" u="none" strike="noStrike" cap="none" normalizeH="0" dirty="0">
                <a:ln>
                  <a:noFill/>
                </a:ln>
                <a:solidFill>
                  <a:schemeClr val="tx1"/>
                </a:solidFill>
                <a:effectLst/>
                <a:latin typeface="Verdana" pitchFamily="34" charset="0"/>
                <a:ea typeface="宋体" pitchFamily="2" charset="-122"/>
              </a:rPr>
              <a:t>~50%</a:t>
            </a:r>
            <a:endParaRPr kumimoji="0" lang="en-US" sz="2400" b="0" i="0" u="none" strike="noStrike" cap="none" normalizeH="0" baseline="0" dirty="0">
              <a:ln>
                <a:noFill/>
              </a:ln>
              <a:solidFill>
                <a:schemeClr val="tx1"/>
              </a:solidFill>
              <a:effectLst/>
              <a:latin typeface="Verdana" pitchFamily="34" charset="0"/>
              <a:ea typeface="宋体" pitchFamily="2" charset="-122"/>
            </a:endParaRPr>
          </a:p>
        </p:txBody>
      </p:sp>
      <p:sp>
        <p:nvSpPr>
          <p:cNvPr id="9" name="Rounded Rectangular Callout 8"/>
          <p:cNvSpPr/>
          <p:nvPr/>
        </p:nvSpPr>
        <p:spPr bwMode="auto">
          <a:xfrm>
            <a:off x="5004048" y="2204864"/>
            <a:ext cx="2448272" cy="1008112"/>
          </a:xfrm>
          <a:prstGeom prst="wedgeRoundRectCallout">
            <a:avLst>
              <a:gd name="adj1" fmla="val 19501"/>
              <a:gd name="adj2" fmla="val 108748"/>
              <a:gd name="adj3" fmla="val 1666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zh-CN" altLang="en-US" sz="2400" b="0" i="0" u="none" strike="noStrike" cap="none" normalizeH="0" baseline="0" dirty="0">
                <a:ln>
                  <a:noFill/>
                </a:ln>
                <a:solidFill>
                  <a:schemeClr val="tx1"/>
                </a:solidFill>
                <a:effectLst/>
                <a:latin typeface="Verdana" pitchFamily="34" charset="0"/>
                <a:ea typeface="宋体" pitchFamily="2" charset="-122"/>
              </a:rPr>
              <a:t>参与者结构的</a:t>
            </a:r>
            <a:endParaRPr kumimoji="0" lang="en-US" altLang="zh-CN" sz="2400" b="0" i="0" u="none" strike="noStrike" cap="none" normalizeH="0" baseline="0" dirty="0">
              <a:ln>
                <a:noFill/>
              </a:ln>
              <a:solidFill>
                <a:schemeClr val="tx1"/>
              </a:solidFill>
              <a:effectLst/>
              <a:latin typeface="Verdana" pitchFamily="34" charset="0"/>
              <a:ea typeface="宋体" pitchFamily="2" charset="-122"/>
            </a:endParaRPr>
          </a:p>
          <a:p>
            <a:pPr marL="0" marR="0" indent="0" algn="ctr" defTabSz="914400" rtl="0" eaLnBrk="1" fontAlgn="base" latinLnBrk="0" hangingPunct="1">
              <a:lnSpc>
                <a:spcPct val="100000"/>
              </a:lnSpc>
              <a:spcBef>
                <a:spcPct val="0"/>
              </a:spcBef>
              <a:spcAft>
                <a:spcPct val="0"/>
              </a:spcAft>
              <a:buClrTx/>
              <a:buSzTx/>
              <a:buFontTx/>
              <a:buNone/>
              <a:tabLst/>
            </a:pPr>
            <a:r>
              <a:rPr kumimoji="0" lang="zh-CN" altLang="en-US" sz="2400" b="0" i="0" u="none" strike="noStrike" cap="none" normalizeH="0" baseline="0" dirty="0">
                <a:ln>
                  <a:noFill/>
                </a:ln>
                <a:solidFill>
                  <a:schemeClr val="tx1"/>
                </a:solidFill>
                <a:effectLst/>
                <a:latin typeface="Verdana" pitchFamily="34" charset="0"/>
                <a:ea typeface="宋体" pitchFamily="2" charset="-122"/>
              </a:rPr>
              <a:t>显著变化</a:t>
            </a:r>
            <a:endParaRPr kumimoji="0" lang="en-US" sz="2400" b="0" i="0" u="none" strike="noStrike" cap="none" normalizeH="0" baseline="0" dirty="0">
              <a:ln>
                <a:noFill/>
              </a:ln>
              <a:solidFill>
                <a:schemeClr val="tx1"/>
              </a:solidFill>
              <a:effectLst/>
              <a:latin typeface="Verdana" pitchFamily="34" charset="0"/>
              <a:ea typeface="宋体" pitchFamily="2" charset="-122"/>
            </a:endParaRPr>
          </a:p>
        </p:txBody>
      </p:sp>
    </p:spTree>
    <p:extLst>
      <p:ext uri="{BB962C8B-B14F-4D97-AF65-F5344CB8AC3E}">
        <p14:creationId xmlns:p14="http://schemas.microsoft.com/office/powerpoint/2010/main" val="3761181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8"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p:tgtEl>
                                          <p:spTgt spid="9"/>
                                        </p:tgtEl>
                                        <p:attrNameLst>
                                          <p:attrName>ppt_x</p:attrName>
                                        </p:attrNameLst>
                                      </p:cBhvr>
                                      <p:tavLst>
                                        <p:tav tm="0">
                                          <p:val>
                                            <p:strVal val="#ppt_x-#ppt_w*1.125000"/>
                                          </p:val>
                                        </p:tav>
                                        <p:tav tm="100000">
                                          <p:val>
                                            <p:strVal val="#ppt_x"/>
                                          </p:val>
                                        </p:tav>
                                      </p:tavLst>
                                    </p:anim>
                                    <p:animEffect transition="in" filter="wipe(right)">
                                      <p:cBhvr>
                                        <p:cTn id="1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3" name="灯片编号占位符 5"/>
          <p:cNvSpPr>
            <a:spLocks noGrp="1"/>
          </p:cNvSpPr>
          <p:nvPr>
            <p:ph type="sldNum" sz="quarter" idx="12"/>
          </p:nvPr>
        </p:nvSpPr>
        <p:spPr/>
        <p:txBody>
          <a:bodyPr/>
          <a:lstStyle>
            <a:lvl1pPr eaLnBrk="0" hangingPunct="0">
              <a:defRPr>
                <a:solidFill>
                  <a:schemeClr val="tx1"/>
                </a:solidFill>
                <a:latin typeface="Calibri" charset="0"/>
                <a:ea typeface="宋体" charset="0"/>
                <a:cs typeface="宋体" charset="0"/>
              </a:defRPr>
            </a:lvl1pPr>
            <a:lvl2pPr marL="742950" indent="-285750" eaLnBrk="0" hangingPunct="0">
              <a:defRPr>
                <a:solidFill>
                  <a:schemeClr val="tx1"/>
                </a:solidFill>
                <a:latin typeface="Calibri" charset="0"/>
                <a:ea typeface="宋体" charset="0"/>
                <a:cs typeface="宋体" charset="0"/>
              </a:defRPr>
            </a:lvl2pPr>
            <a:lvl3pPr marL="1143000" indent="-228600" eaLnBrk="0" hangingPunct="0">
              <a:defRPr>
                <a:solidFill>
                  <a:schemeClr val="tx1"/>
                </a:solidFill>
                <a:latin typeface="Calibri" charset="0"/>
                <a:ea typeface="宋体" charset="0"/>
                <a:cs typeface="宋体" charset="0"/>
              </a:defRPr>
            </a:lvl3pPr>
            <a:lvl4pPr marL="1600200" indent="-228600" eaLnBrk="0" hangingPunct="0">
              <a:defRPr>
                <a:solidFill>
                  <a:schemeClr val="tx1"/>
                </a:solidFill>
                <a:latin typeface="Calibri" charset="0"/>
                <a:ea typeface="宋体" charset="0"/>
                <a:cs typeface="宋体" charset="0"/>
              </a:defRPr>
            </a:lvl4pPr>
            <a:lvl5pPr marL="2057400" indent="-228600" eaLnBrk="0" hangingPunct="0">
              <a:defRPr>
                <a:solidFill>
                  <a:schemeClr val="tx1"/>
                </a:solidFill>
                <a:latin typeface="Calibri" charset="0"/>
                <a:ea typeface="宋体" charset="0"/>
                <a:cs typeface="宋体" charset="0"/>
              </a:defRPr>
            </a:lvl5pPr>
            <a:lvl6pPr marL="2514600" indent="-228600" eaLnBrk="0" fontAlgn="base" hangingPunct="0">
              <a:spcBef>
                <a:spcPct val="0"/>
              </a:spcBef>
              <a:spcAft>
                <a:spcPct val="0"/>
              </a:spcAft>
              <a:defRPr>
                <a:solidFill>
                  <a:schemeClr val="tx1"/>
                </a:solidFill>
                <a:latin typeface="Calibri" charset="0"/>
                <a:ea typeface="宋体" charset="0"/>
                <a:cs typeface="宋体" charset="0"/>
              </a:defRPr>
            </a:lvl6pPr>
            <a:lvl7pPr marL="2971800" indent="-228600" eaLnBrk="0" fontAlgn="base" hangingPunct="0">
              <a:spcBef>
                <a:spcPct val="0"/>
              </a:spcBef>
              <a:spcAft>
                <a:spcPct val="0"/>
              </a:spcAft>
              <a:defRPr>
                <a:solidFill>
                  <a:schemeClr val="tx1"/>
                </a:solidFill>
                <a:latin typeface="Calibri" charset="0"/>
                <a:ea typeface="宋体" charset="0"/>
                <a:cs typeface="宋体" charset="0"/>
              </a:defRPr>
            </a:lvl7pPr>
            <a:lvl8pPr marL="3429000" indent="-228600" eaLnBrk="0" fontAlgn="base" hangingPunct="0">
              <a:spcBef>
                <a:spcPct val="0"/>
              </a:spcBef>
              <a:spcAft>
                <a:spcPct val="0"/>
              </a:spcAft>
              <a:defRPr>
                <a:solidFill>
                  <a:schemeClr val="tx1"/>
                </a:solidFill>
                <a:latin typeface="Calibri" charset="0"/>
                <a:ea typeface="宋体" charset="0"/>
                <a:cs typeface="宋体" charset="0"/>
              </a:defRPr>
            </a:lvl8pPr>
            <a:lvl9pPr marL="3886200" indent="-228600" eaLnBrk="0" fontAlgn="base" hangingPunct="0">
              <a:spcBef>
                <a:spcPct val="0"/>
              </a:spcBef>
              <a:spcAft>
                <a:spcPct val="0"/>
              </a:spcAft>
              <a:defRPr>
                <a:solidFill>
                  <a:schemeClr val="tx1"/>
                </a:solidFill>
                <a:latin typeface="Calibri" charset="0"/>
                <a:ea typeface="宋体" charset="0"/>
                <a:cs typeface="宋体" charset="0"/>
              </a:defRPr>
            </a:lvl9pPr>
          </a:lstStyle>
          <a:p>
            <a:pPr eaLnBrk="1" hangingPunct="1"/>
            <a:fld id="{46AADE27-B673-1249-80E1-4637029353A3}" type="slidenum">
              <a:rPr lang="en-US" altLang="zh-CN"/>
              <a:pPr eaLnBrk="1" hangingPunct="1"/>
              <a:t>54</a:t>
            </a:fld>
            <a:endParaRPr lang="en-US" altLang="zh-CN"/>
          </a:p>
        </p:txBody>
      </p:sp>
      <p:pic>
        <p:nvPicPr>
          <p:cNvPr id="7" name="Picture 6" descr="Macintosh HD:Users:zhugejw:Desktop:屏幕快照 2012-03-25 下午04.18.09.png"/>
          <p:cNvPicPr/>
          <p:nvPr/>
        </p:nvPicPr>
        <p:blipFill>
          <a:blip r:embed="rId3">
            <a:extLst>
              <a:ext uri="{28A0092B-C50C-407E-A947-70E740481C1C}">
                <a14:useLocalDpi xmlns:a14="http://schemas.microsoft.com/office/drawing/2010/main" val="0"/>
              </a:ext>
            </a:extLst>
          </a:blip>
          <a:srcRect/>
          <a:stretch>
            <a:fillRect/>
          </a:stretch>
        </p:blipFill>
        <p:spPr bwMode="auto">
          <a:xfrm>
            <a:off x="1187624" y="1700808"/>
            <a:ext cx="6840760" cy="5157192"/>
          </a:xfrm>
          <a:prstGeom prst="rect">
            <a:avLst/>
          </a:prstGeom>
          <a:noFill/>
          <a:ln>
            <a:noFill/>
          </a:ln>
        </p:spPr>
      </p:pic>
      <p:sp>
        <p:nvSpPr>
          <p:cNvPr id="9" name="Title 1"/>
          <p:cNvSpPr>
            <a:spLocks noGrp="1"/>
          </p:cNvSpPr>
          <p:nvPr>
            <p:ph type="title"/>
          </p:nvPr>
        </p:nvSpPr>
        <p:spPr>
          <a:xfrm>
            <a:off x="1619672" y="260648"/>
            <a:ext cx="8001000" cy="675928"/>
          </a:xfrm>
        </p:spPr>
        <p:txBody>
          <a:bodyPr/>
          <a:lstStyle/>
          <a:p>
            <a:r>
              <a:rPr lang="zh-CN" altLang="en-US" sz="3600" dirty="0">
                <a:latin typeface="Adobe 楷体 Std R"/>
                <a:ea typeface="Adobe 楷体 Std R"/>
                <a:cs typeface="Adobe 楷体 Std R"/>
              </a:rPr>
              <a:t>百度</a:t>
            </a:r>
            <a:r>
              <a:rPr lang="en-US" sz="3600" dirty="0">
                <a:latin typeface="Adobe 楷体 Std R"/>
                <a:ea typeface="Adobe 楷体 Std R"/>
                <a:cs typeface="Adobe 楷体 Std R"/>
              </a:rPr>
              <a:t>地下黑市</a:t>
            </a:r>
            <a:r>
              <a:rPr lang="zh-CN" altLang="en-US" sz="3600" dirty="0">
                <a:latin typeface="Adobe 楷体 Std R"/>
                <a:ea typeface="Adobe 楷体 Std R"/>
                <a:cs typeface="Adobe 楷体 Std R"/>
              </a:rPr>
              <a:t>匿名参与者地理分布</a:t>
            </a:r>
            <a:endParaRPr lang="en-US" sz="3600" dirty="0"/>
          </a:p>
        </p:txBody>
      </p:sp>
      <p:sp>
        <p:nvSpPr>
          <p:cNvPr id="6" name="Rounded Rectangular Callout 5"/>
          <p:cNvSpPr/>
          <p:nvPr/>
        </p:nvSpPr>
        <p:spPr bwMode="auto">
          <a:xfrm>
            <a:off x="6804248" y="3501008"/>
            <a:ext cx="2339752" cy="1008112"/>
          </a:xfrm>
          <a:prstGeom prst="wedgeRoundRectCallout">
            <a:avLst>
              <a:gd name="adj1" fmla="val -35622"/>
              <a:gd name="adj2" fmla="val 81874"/>
              <a:gd name="adj3" fmla="val 1666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zh-CN" altLang="en-US" sz="2400" b="0" i="0" u="none" strike="noStrike" cap="none" normalizeH="0" baseline="0" dirty="0">
                <a:ln>
                  <a:noFill/>
                </a:ln>
                <a:solidFill>
                  <a:schemeClr val="tx1"/>
                </a:solidFill>
                <a:effectLst/>
                <a:latin typeface="Verdana" pitchFamily="34" charset="0"/>
                <a:ea typeface="宋体" pitchFamily="2" charset="-122"/>
              </a:rPr>
              <a:t>沿海互联网经济发达省份</a:t>
            </a:r>
            <a:endParaRPr kumimoji="0" lang="en-US" sz="2400" b="0" i="0" u="none" strike="noStrike" cap="none" normalizeH="0" baseline="0" dirty="0">
              <a:ln>
                <a:noFill/>
              </a:ln>
              <a:solidFill>
                <a:schemeClr val="tx1"/>
              </a:solidFill>
              <a:effectLst/>
              <a:latin typeface="Verdana" pitchFamily="34" charset="0"/>
              <a:ea typeface="宋体" pitchFamily="2" charset="-122"/>
            </a:endParaRPr>
          </a:p>
        </p:txBody>
      </p:sp>
      <p:sp>
        <p:nvSpPr>
          <p:cNvPr id="8" name="Rounded Rectangular Callout 7"/>
          <p:cNvSpPr/>
          <p:nvPr/>
        </p:nvSpPr>
        <p:spPr bwMode="auto">
          <a:xfrm>
            <a:off x="2915816" y="3212976"/>
            <a:ext cx="2880320" cy="936104"/>
          </a:xfrm>
          <a:prstGeom prst="wedgeRoundRectCallout">
            <a:avLst>
              <a:gd name="adj1" fmla="val 50071"/>
              <a:gd name="adj2" fmla="val 113229"/>
              <a:gd name="adj3" fmla="val 1666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zh-CN" altLang="en-US" sz="2400" dirty="0"/>
              <a:t>中部互联网经济欠发达人口大省</a:t>
            </a:r>
            <a:endParaRPr kumimoji="0" lang="en-US" sz="24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444547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ppt_x</p:attrName>
                                        </p:attrNameLst>
                                      </p:cBhvr>
                                      <p:tavLst>
                                        <p:tav tm="0">
                                          <p:val>
                                            <p:strVal val="#ppt_x-#ppt_w*1.125000"/>
                                          </p:val>
                                        </p:tav>
                                        <p:tav tm="100000">
                                          <p:val>
                                            <p:strVal val="#ppt_x"/>
                                          </p:val>
                                        </p:tav>
                                      </p:tavLst>
                                    </p:anim>
                                    <p:animEffect transition="in" filter="wipe(right)">
                                      <p:cBhvr>
                                        <p:cTn id="8" dur="500"/>
                                        <p:tgtEl>
                                          <p:spTgt spid="6"/>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8"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p:tgtEl>
                                          <p:spTgt spid="8"/>
                                        </p:tgtEl>
                                        <p:attrNameLst>
                                          <p:attrName>ppt_x</p:attrName>
                                        </p:attrNameLst>
                                      </p:cBhvr>
                                      <p:tavLst>
                                        <p:tav tm="0">
                                          <p:val>
                                            <p:strVal val="#ppt_x-#ppt_w*1.125000"/>
                                          </p:val>
                                        </p:tav>
                                        <p:tav tm="100000">
                                          <p:val>
                                            <p:strVal val="#ppt_x"/>
                                          </p:val>
                                        </p:tav>
                                      </p:tavLst>
                                    </p:anim>
                                    <p:animEffect transition="in" filter="wipe(right)">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Lst>
  </p:timing>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E04E94F1-BD55-CB42-9F18-F5559C921FF0}" type="slidenum">
              <a:rPr lang="en-US" altLang="zh-CN" smtClean="0"/>
              <a:pPr/>
              <a:t>55</a:t>
            </a:fld>
            <a:endParaRPr lang="en-US" altLang="zh-CN"/>
          </a:p>
        </p:txBody>
      </p:sp>
      <p:sp>
        <p:nvSpPr>
          <p:cNvPr id="10" name="Title 1"/>
          <p:cNvSpPr>
            <a:spLocks noGrp="1"/>
          </p:cNvSpPr>
          <p:nvPr>
            <p:ph type="title"/>
          </p:nvPr>
        </p:nvSpPr>
        <p:spPr>
          <a:xfrm>
            <a:off x="1691680" y="260648"/>
            <a:ext cx="8001000" cy="747936"/>
          </a:xfrm>
        </p:spPr>
        <p:txBody>
          <a:bodyPr/>
          <a:lstStyle/>
          <a:p>
            <a:r>
              <a:rPr lang="zh-CN" altLang="en-US" sz="2800" dirty="0"/>
              <a:t>流行商品服务价格分析</a:t>
            </a:r>
            <a:r>
              <a:rPr lang="en-US" altLang="zh-CN" sz="2800" dirty="0"/>
              <a:t> </a:t>
            </a:r>
            <a:r>
              <a:rPr lang="en-US" sz="2800" dirty="0"/>
              <a:t>– </a:t>
            </a:r>
            <a:r>
              <a:rPr lang="zh-CN" altLang="en-US" sz="2800" dirty="0"/>
              <a:t>网游</a:t>
            </a:r>
            <a:r>
              <a:rPr lang="en-US" sz="2800" dirty="0"/>
              <a:t> “</a:t>
            </a:r>
            <a:r>
              <a:rPr lang="zh-CN" altLang="en-US" sz="2800" dirty="0"/>
              <a:t>信封</a:t>
            </a:r>
            <a:r>
              <a:rPr lang="en-US" sz="2800" dirty="0"/>
              <a:t>”</a:t>
            </a:r>
          </a:p>
        </p:txBody>
      </p:sp>
      <p:pic>
        <p:nvPicPr>
          <p:cNvPr id="6" name="Picture 5" descr="Macintosh HD:Users:zhugejw:Pictures:price1.png"/>
          <p:cNvPicPr/>
          <p:nvPr/>
        </p:nvPicPr>
        <p:blipFill>
          <a:blip r:embed="rId3">
            <a:extLst>
              <a:ext uri="{28A0092B-C50C-407E-A947-70E740481C1C}">
                <a14:useLocalDpi xmlns:a14="http://schemas.microsoft.com/office/drawing/2010/main" val="0"/>
              </a:ext>
            </a:extLst>
          </a:blip>
          <a:srcRect/>
          <a:stretch>
            <a:fillRect/>
          </a:stretch>
        </p:blipFill>
        <p:spPr bwMode="auto">
          <a:xfrm>
            <a:off x="611560" y="1700808"/>
            <a:ext cx="7920880" cy="4752528"/>
          </a:xfrm>
          <a:prstGeom prst="rect">
            <a:avLst/>
          </a:prstGeom>
          <a:noFill/>
          <a:ln>
            <a:noFill/>
          </a:ln>
        </p:spPr>
      </p:pic>
      <p:sp>
        <p:nvSpPr>
          <p:cNvPr id="2" name="Oval Callout 1"/>
          <p:cNvSpPr/>
          <p:nvPr/>
        </p:nvSpPr>
        <p:spPr bwMode="auto">
          <a:xfrm>
            <a:off x="6012160" y="1412776"/>
            <a:ext cx="1656184" cy="864096"/>
          </a:xfrm>
          <a:prstGeom prst="wedgeEllipseCallout">
            <a:avLst>
              <a:gd name="adj1" fmla="val -60708"/>
              <a:gd name="adj2" fmla="val 46823"/>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dirty="0"/>
              <a:t>RMB</a:t>
            </a:r>
            <a:r>
              <a:rPr lang="en-US" dirty="0"/>
              <a:t> 1</a:t>
            </a:r>
            <a:r>
              <a:rPr kumimoji="0" lang="en-US" sz="2000" b="0" i="0" u="none" strike="noStrike" cap="none" normalizeH="0" baseline="0" dirty="0">
                <a:ln>
                  <a:noFill/>
                </a:ln>
                <a:solidFill>
                  <a:schemeClr val="tx1"/>
                </a:solidFill>
                <a:effectLst/>
                <a:latin typeface="Verdana" pitchFamily="34" charset="0"/>
                <a:ea typeface="宋体" pitchFamily="2" charset="-122"/>
              </a:rPr>
              <a:t>-3</a:t>
            </a:r>
            <a:r>
              <a:rPr kumimoji="0" lang="zh-CN" altLang="en-US" sz="2000" b="0" i="0" u="none" strike="noStrike" cap="none" normalizeH="0" baseline="0" dirty="0">
                <a:ln>
                  <a:noFill/>
                </a:ln>
                <a:solidFill>
                  <a:schemeClr val="tx1"/>
                </a:solidFill>
                <a:effectLst/>
                <a:latin typeface="Verdana" pitchFamily="34" charset="0"/>
                <a:ea typeface="宋体" pitchFamily="2" charset="-122"/>
              </a:rPr>
              <a:t>元</a:t>
            </a:r>
            <a:endParaRPr kumimoji="0" lang="en-US" sz="2000" b="0" i="0" u="none" strike="noStrike" cap="none" normalizeH="0" baseline="0" dirty="0">
              <a:ln>
                <a:noFill/>
              </a:ln>
              <a:solidFill>
                <a:schemeClr val="tx1"/>
              </a:solidFill>
              <a:effectLst/>
              <a:latin typeface="Verdana" pitchFamily="34" charset="0"/>
              <a:ea typeface="宋体" pitchFamily="2" charset="-122"/>
            </a:endParaRPr>
          </a:p>
        </p:txBody>
      </p:sp>
    </p:spTree>
    <p:extLst>
      <p:ext uri="{BB962C8B-B14F-4D97-AF65-F5344CB8AC3E}">
        <p14:creationId xmlns:p14="http://schemas.microsoft.com/office/powerpoint/2010/main" val="381930567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E04E94F1-BD55-CB42-9F18-F5559C921FF0}" type="slidenum">
              <a:rPr lang="en-US" altLang="zh-CN" smtClean="0"/>
              <a:pPr/>
              <a:t>56</a:t>
            </a:fld>
            <a:endParaRPr lang="en-US" altLang="zh-CN"/>
          </a:p>
        </p:txBody>
      </p:sp>
      <p:sp>
        <p:nvSpPr>
          <p:cNvPr id="10" name="Title 1"/>
          <p:cNvSpPr>
            <a:spLocks noGrp="1"/>
          </p:cNvSpPr>
          <p:nvPr>
            <p:ph type="title"/>
          </p:nvPr>
        </p:nvSpPr>
        <p:spPr>
          <a:xfrm>
            <a:off x="1691680" y="188640"/>
            <a:ext cx="8001000" cy="747936"/>
          </a:xfrm>
        </p:spPr>
        <p:txBody>
          <a:bodyPr/>
          <a:lstStyle/>
          <a:p>
            <a:r>
              <a:rPr lang="zh-CN" altLang="en-US" sz="3200" dirty="0"/>
              <a:t>流行商品服务价格分析</a:t>
            </a:r>
            <a:r>
              <a:rPr lang="en-US" altLang="zh-CN" sz="3200" dirty="0"/>
              <a:t> </a:t>
            </a:r>
            <a:r>
              <a:rPr lang="en-US" sz="3200" dirty="0"/>
              <a:t>– </a:t>
            </a:r>
            <a:r>
              <a:rPr lang="zh-CN" altLang="en-US" sz="3200" dirty="0"/>
              <a:t>网站访问流量</a:t>
            </a:r>
            <a:endParaRPr lang="en-US" sz="3200" dirty="0"/>
          </a:p>
        </p:txBody>
      </p:sp>
      <p:pic>
        <p:nvPicPr>
          <p:cNvPr id="7" name="Picture 6" descr="Macintosh HD:Users:zhugejw:Pictures:price2.png"/>
          <p:cNvPicPr/>
          <p:nvPr/>
        </p:nvPicPr>
        <p:blipFill>
          <a:blip r:embed="rId3">
            <a:extLst>
              <a:ext uri="{28A0092B-C50C-407E-A947-70E740481C1C}">
                <a14:useLocalDpi xmlns:a14="http://schemas.microsoft.com/office/drawing/2010/main" val="0"/>
              </a:ext>
            </a:extLst>
          </a:blip>
          <a:srcRect/>
          <a:stretch>
            <a:fillRect/>
          </a:stretch>
        </p:blipFill>
        <p:spPr bwMode="auto">
          <a:xfrm>
            <a:off x="755576" y="1700808"/>
            <a:ext cx="7704856" cy="4464496"/>
          </a:xfrm>
          <a:prstGeom prst="rect">
            <a:avLst/>
          </a:prstGeom>
          <a:noFill/>
          <a:ln>
            <a:noFill/>
          </a:ln>
        </p:spPr>
      </p:pic>
      <p:sp>
        <p:nvSpPr>
          <p:cNvPr id="11" name="Oval Callout 10"/>
          <p:cNvSpPr/>
          <p:nvPr/>
        </p:nvSpPr>
        <p:spPr bwMode="auto">
          <a:xfrm>
            <a:off x="4139952" y="2564904"/>
            <a:ext cx="2376264" cy="1224136"/>
          </a:xfrm>
          <a:prstGeom prst="wedgeEllipseCallout">
            <a:avLst>
              <a:gd name="adj1" fmla="val -24689"/>
              <a:gd name="adj2" fmla="val -7075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dirty="0"/>
              <a:t>RMB </a:t>
            </a:r>
            <a:r>
              <a:rPr lang="en-US" dirty="0"/>
              <a:t>100-300元</a:t>
            </a:r>
            <a:r>
              <a:rPr kumimoji="0" lang="en-US" sz="2000" b="0" i="0" u="none" strike="noStrike" cap="none" normalizeH="0" baseline="0" dirty="0">
                <a:ln>
                  <a:noFill/>
                </a:ln>
                <a:solidFill>
                  <a:schemeClr val="tx1"/>
                </a:solidFill>
                <a:effectLst/>
                <a:latin typeface="Verdana" pitchFamily="34" charset="0"/>
                <a:ea typeface="宋体" pitchFamily="2" charset="-122"/>
              </a:rPr>
              <a:t> /</a:t>
            </a:r>
            <a:r>
              <a:rPr lang="en-US" altLang="zh-CN" dirty="0"/>
              <a:t>W</a:t>
            </a:r>
            <a:r>
              <a:rPr kumimoji="0" lang="en-US" sz="2000" b="0" i="0" u="none" strike="noStrike" cap="none" normalizeH="0" baseline="0" dirty="0">
                <a:ln>
                  <a:noFill/>
                </a:ln>
                <a:solidFill>
                  <a:schemeClr val="tx1"/>
                </a:solidFill>
                <a:effectLst/>
                <a:latin typeface="Verdana" pitchFamily="34" charset="0"/>
                <a:ea typeface="宋体" pitchFamily="2" charset="-122"/>
              </a:rPr>
              <a:t> IPs</a:t>
            </a:r>
          </a:p>
        </p:txBody>
      </p:sp>
    </p:spTree>
    <p:extLst>
      <p:ext uri="{BB962C8B-B14F-4D97-AF65-F5344CB8AC3E}">
        <p14:creationId xmlns:p14="http://schemas.microsoft.com/office/powerpoint/2010/main" val="297608183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E04E94F1-BD55-CB42-9F18-F5559C921FF0}" type="slidenum">
              <a:rPr lang="en-US" altLang="zh-CN" smtClean="0"/>
              <a:pPr/>
              <a:t>57</a:t>
            </a:fld>
            <a:endParaRPr lang="en-US" altLang="zh-CN"/>
          </a:p>
        </p:txBody>
      </p:sp>
      <p:sp>
        <p:nvSpPr>
          <p:cNvPr id="10" name="Title 1"/>
          <p:cNvSpPr>
            <a:spLocks noGrp="1"/>
          </p:cNvSpPr>
          <p:nvPr>
            <p:ph type="title"/>
          </p:nvPr>
        </p:nvSpPr>
        <p:spPr>
          <a:xfrm>
            <a:off x="1795636" y="188640"/>
            <a:ext cx="8001000" cy="747936"/>
          </a:xfrm>
        </p:spPr>
        <p:txBody>
          <a:bodyPr/>
          <a:lstStyle/>
          <a:p>
            <a:r>
              <a:rPr lang="zh-CN" altLang="en-US" sz="3200" dirty="0"/>
              <a:t>流行商品服务价格分析</a:t>
            </a:r>
            <a:r>
              <a:rPr lang="en-US" altLang="zh-CN" sz="3200" dirty="0"/>
              <a:t> </a:t>
            </a:r>
            <a:r>
              <a:rPr lang="en-US" sz="3200" dirty="0"/>
              <a:t>– </a:t>
            </a:r>
            <a:r>
              <a:rPr lang="zh-CN" altLang="en-US" sz="3200" dirty="0"/>
              <a:t>“肉鸡”</a:t>
            </a:r>
            <a:endParaRPr lang="en-US" sz="3200" dirty="0"/>
          </a:p>
        </p:txBody>
      </p:sp>
      <p:pic>
        <p:nvPicPr>
          <p:cNvPr id="8" name="Picture 7" descr="Macintosh HD:Users:zhugejw:Pictures:price3.png"/>
          <p:cNvPicPr/>
          <p:nvPr/>
        </p:nvPicPr>
        <p:blipFill>
          <a:blip r:embed="rId3">
            <a:extLst>
              <a:ext uri="{28A0092B-C50C-407E-A947-70E740481C1C}">
                <a14:useLocalDpi xmlns:a14="http://schemas.microsoft.com/office/drawing/2010/main" val="0"/>
              </a:ext>
            </a:extLst>
          </a:blip>
          <a:srcRect/>
          <a:stretch>
            <a:fillRect/>
          </a:stretch>
        </p:blipFill>
        <p:spPr bwMode="auto">
          <a:xfrm>
            <a:off x="611560" y="1700808"/>
            <a:ext cx="7776864" cy="4536504"/>
          </a:xfrm>
          <a:prstGeom prst="rect">
            <a:avLst/>
          </a:prstGeom>
          <a:noFill/>
          <a:ln>
            <a:noFill/>
          </a:ln>
        </p:spPr>
      </p:pic>
      <p:sp>
        <p:nvSpPr>
          <p:cNvPr id="12" name="Oval Callout 11"/>
          <p:cNvSpPr/>
          <p:nvPr/>
        </p:nvSpPr>
        <p:spPr bwMode="auto">
          <a:xfrm>
            <a:off x="5796136" y="2420888"/>
            <a:ext cx="2448272" cy="1296144"/>
          </a:xfrm>
          <a:prstGeom prst="wedgeEllipseCallout">
            <a:avLst>
              <a:gd name="adj1" fmla="val -63991"/>
              <a:gd name="adj2" fmla="val 8013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dirty="0"/>
              <a:t>RMB </a:t>
            </a:r>
            <a:r>
              <a:rPr lang="en-US" dirty="0"/>
              <a:t>~0.1</a:t>
            </a:r>
            <a:r>
              <a:rPr lang="zh-CN" altLang="en-US" dirty="0"/>
              <a:t>元</a:t>
            </a:r>
            <a:r>
              <a:rPr lang="en-US" dirty="0"/>
              <a:t>Outlie</a:t>
            </a:r>
            <a:r>
              <a:rPr lang="en-US" altLang="zh-CN" dirty="0"/>
              <a:t>r: 1</a:t>
            </a:r>
            <a:r>
              <a:rPr lang="zh-CN" altLang="en-US" dirty="0"/>
              <a:t>元</a:t>
            </a:r>
            <a:endParaRPr lang="en-US" dirty="0"/>
          </a:p>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dirty="0">
              <a:ln>
                <a:noFill/>
              </a:ln>
              <a:solidFill>
                <a:schemeClr val="tx1"/>
              </a:solidFill>
              <a:effectLst/>
              <a:latin typeface="Verdana" pitchFamily="34" charset="0"/>
              <a:ea typeface="宋体" pitchFamily="2" charset="-122"/>
            </a:endParaRPr>
          </a:p>
        </p:txBody>
      </p:sp>
    </p:spTree>
    <p:extLst>
      <p:ext uri="{BB962C8B-B14F-4D97-AF65-F5344CB8AC3E}">
        <p14:creationId xmlns:p14="http://schemas.microsoft.com/office/powerpoint/2010/main" val="119327317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E04E94F1-BD55-CB42-9F18-F5559C921FF0}" type="slidenum">
              <a:rPr lang="en-US" altLang="zh-CN" smtClean="0"/>
              <a:pPr/>
              <a:t>58</a:t>
            </a:fld>
            <a:endParaRPr lang="en-US" altLang="zh-CN"/>
          </a:p>
        </p:txBody>
      </p:sp>
      <p:sp>
        <p:nvSpPr>
          <p:cNvPr id="10" name="Title 1"/>
          <p:cNvSpPr>
            <a:spLocks noGrp="1"/>
          </p:cNvSpPr>
          <p:nvPr>
            <p:ph type="title"/>
          </p:nvPr>
        </p:nvSpPr>
        <p:spPr>
          <a:xfrm>
            <a:off x="1619672" y="188640"/>
            <a:ext cx="8001000" cy="675928"/>
          </a:xfrm>
        </p:spPr>
        <p:txBody>
          <a:bodyPr/>
          <a:lstStyle/>
          <a:p>
            <a:r>
              <a:rPr lang="zh-CN" altLang="en-US" sz="3600" dirty="0"/>
              <a:t>流行商品服务价格分析</a:t>
            </a:r>
            <a:r>
              <a:rPr lang="en-US" altLang="zh-CN" sz="3600" dirty="0"/>
              <a:t> – </a:t>
            </a:r>
            <a:r>
              <a:rPr lang="zh-CN" altLang="en-US" sz="3600" dirty="0"/>
              <a:t>木马程序</a:t>
            </a:r>
            <a:endParaRPr lang="en-US" sz="3600" dirty="0"/>
          </a:p>
        </p:txBody>
      </p:sp>
      <p:pic>
        <p:nvPicPr>
          <p:cNvPr id="9" name="Picture 8" descr="Macintosh HD:Users:zhugejw:Pictures:price4.png"/>
          <p:cNvPicPr/>
          <p:nvPr/>
        </p:nvPicPr>
        <p:blipFill>
          <a:blip r:embed="rId3">
            <a:extLst>
              <a:ext uri="{28A0092B-C50C-407E-A947-70E740481C1C}">
                <a14:useLocalDpi xmlns:a14="http://schemas.microsoft.com/office/drawing/2010/main" val="0"/>
              </a:ext>
            </a:extLst>
          </a:blip>
          <a:srcRect/>
          <a:stretch>
            <a:fillRect/>
          </a:stretch>
        </p:blipFill>
        <p:spPr bwMode="auto">
          <a:xfrm>
            <a:off x="611560" y="1772816"/>
            <a:ext cx="7848872" cy="4464496"/>
          </a:xfrm>
          <a:prstGeom prst="rect">
            <a:avLst/>
          </a:prstGeom>
          <a:noFill/>
          <a:ln>
            <a:noFill/>
          </a:ln>
        </p:spPr>
      </p:pic>
      <p:sp>
        <p:nvSpPr>
          <p:cNvPr id="13" name="Oval Callout 12"/>
          <p:cNvSpPr/>
          <p:nvPr/>
        </p:nvSpPr>
        <p:spPr bwMode="auto">
          <a:xfrm>
            <a:off x="5868144" y="2852936"/>
            <a:ext cx="2448272" cy="864096"/>
          </a:xfrm>
          <a:prstGeom prst="wedgeEllipseCallout">
            <a:avLst>
              <a:gd name="adj1" fmla="val -56198"/>
              <a:gd name="adj2" fmla="val 89936"/>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dirty="0"/>
              <a:t>RMB 100-1000</a:t>
            </a:r>
            <a:r>
              <a:rPr lang="zh-CN" altLang="en-US" dirty="0"/>
              <a:t>元</a:t>
            </a:r>
            <a:endParaRPr kumimoji="0" lang="en-US" sz="2000" b="0" i="0" u="none" strike="noStrike" cap="none" normalizeH="0" baseline="0" dirty="0">
              <a:ln>
                <a:noFill/>
              </a:ln>
              <a:solidFill>
                <a:schemeClr val="tx1"/>
              </a:solidFill>
              <a:effectLst/>
              <a:latin typeface="Verdana" pitchFamily="34" charset="0"/>
              <a:ea typeface="宋体" pitchFamily="2" charset="-122"/>
            </a:endParaRPr>
          </a:p>
        </p:txBody>
      </p:sp>
    </p:spTree>
    <p:extLst>
      <p:ext uri="{BB962C8B-B14F-4D97-AF65-F5344CB8AC3E}">
        <p14:creationId xmlns:p14="http://schemas.microsoft.com/office/powerpoint/2010/main" val="371967136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Title 1"/>
          <p:cNvSpPr>
            <a:spLocks noGrp="1"/>
          </p:cNvSpPr>
          <p:nvPr>
            <p:ph type="title"/>
          </p:nvPr>
        </p:nvSpPr>
        <p:spPr>
          <a:xfrm>
            <a:off x="1691680" y="116632"/>
            <a:ext cx="8001000" cy="819944"/>
          </a:xfrm>
        </p:spPr>
        <p:txBody>
          <a:bodyPr/>
          <a:lstStyle/>
          <a:p>
            <a:r>
              <a:rPr lang="zh-CN" altLang="en-US" sz="2800" dirty="0"/>
              <a:t>网络犯罪案件与地下黑市监测数据的关联分析</a:t>
            </a:r>
            <a:endParaRPr lang="en-US" sz="2800" dirty="0"/>
          </a:p>
        </p:txBody>
      </p:sp>
      <p:sp>
        <p:nvSpPr>
          <p:cNvPr id="3" name="Content Placeholder 2"/>
          <p:cNvSpPr>
            <a:spLocks noGrp="1"/>
          </p:cNvSpPr>
          <p:nvPr>
            <p:ph idx="1"/>
          </p:nvPr>
        </p:nvSpPr>
        <p:spPr>
          <a:xfrm>
            <a:off x="566738" y="1752600"/>
            <a:ext cx="8325742" cy="4267200"/>
          </a:xfrm>
        </p:spPr>
        <p:txBody>
          <a:bodyPr/>
          <a:lstStyle/>
          <a:p>
            <a:r>
              <a:rPr lang="zh-CN" altLang="en-US" sz="2800" dirty="0"/>
              <a:t>五个拥有法院审理卷宗和公开媒体报道的典型案件</a:t>
            </a:r>
            <a:endParaRPr lang="en-US" sz="2800" dirty="0"/>
          </a:p>
          <a:p>
            <a:r>
              <a:rPr lang="zh-CN" altLang="en-US" sz="2800" dirty="0"/>
              <a:t>抽取出具有足够独特性（</a:t>
            </a:r>
            <a:r>
              <a:rPr lang="en-US" altLang="zh-CN" sz="2800" dirty="0"/>
              <a:t>uniqueness</a:t>
            </a:r>
            <a:r>
              <a:rPr lang="zh-CN" altLang="en-US" sz="2800" dirty="0"/>
              <a:t>）的关键信息</a:t>
            </a:r>
            <a:endParaRPr lang="en-US" sz="2800" dirty="0"/>
          </a:p>
          <a:p>
            <a:pPr lvl="1"/>
            <a:r>
              <a:rPr lang="zh-CN" altLang="en-US" sz="2400" dirty="0"/>
              <a:t>网名</a:t>
            </a:r>
            <a:r>
              <a:rPr lang="en-US" sz="2400" dirty="0"/>
              <a:t>/QQ</a:t>
            </a:r>
            <a:r>
              <a:rPr lang="zh-CN" altLang="en-US" sz="2400" dirty="0"/>
              <a:t>号</a:t>
            </a:r>
            <a:endParaRPr lang="en-US" sz="2400" dirty="0"/>
          </a:p>
          <a:p>
            <a:pPr lvl="1"/>
            <a:r>
              <a:rPr lang="zh-CN" altLang="en-US" sz="2400" dirty="0"/>
              <a:t>编写恶意代码、攻击工具名称</a:t>
            </a:r>
            <a:endParaRPr lang="en-US" altLang="zh-CN" sz="2400" dirty="0"/>
          </a:p>
          <a:p>
            <a:pPr lvl="1"/>
            <a:r>
              <a:rPr lang="zh-CN" altLang="en-US" sz="2400" dirty="0"/>
              <a:t>网站域名</a:t>
            </a:r>
            <a:endParaRPr lang="en-US" altLang="zh-CN" sz="2400" dirty="0"/>
          </a:p>
          <a:p>
            <a:r>
              <a:rPr lang="zh-CN" altLang="en-US" sz="2800" dirty="0"/>
              <a:t>在地下黑市监测数据中查询匹配帖子记录</a:t>
            </a:r>
            <a:endParaRPr lang="en-US" altLang="zh-CN" sz="2800" dirty="0"/>
          </a:p>
          <a:p>
            <a:pPr lvl="1"/>
            <a:r>
              <a:rPr lang="zh-CN" altLang="en-US" sz="2400" dirty="0"/>
              <a:t>时间限制条件：在案件公开曝光日期之前</a:t>
            </a:r>
            <a:endParaRPr lang="en-US" altLang="zh-CN" sz="2400" dirty="0"/>
          </a:p>
          <a:p>
            <a:pPr lvl="1"/>
            <a:endParaRPr lang="en-US" altLang="zh-CN" sz="2400" dirty="0"/>
          </a:p>
        </p:txBody>
      </p:sp>
      <p:sp>
        <p:nvSpPr>
          <p:cNvPr id="5" name="Slide Number Placeholder 4"/>
          <p:cNvSpPr>
            <a:spLocks noGrp="1"/>
          </p:cNvSpPr>
          <p:nvPr>
            <p:ph type="sldNum" sz="quarter" idx="12"/>
          </p:nvPr>
        </p:nvSpPr>
        <p:spPr/>
        <p:txBody>
          <a:bodyPr/>
          <a:lstStyle/>
          <a:p>
            <a:fld id="{E04E94F1-BD55-CB42-9F18-F5559C921FF0}" type="slidenum">
              <a:rPr lang="en-US" altLang="zh-CN" smtClean="0"/>
              <a:pPr/>
              <a:t>59</a:t>
            </a:fld>
            <a:endParaRPr lang="en-US" altLang="zh-CN"/>
          </a:p>
        </p:txBody>
      </p:sp>
    </p:spTree>
    <p:extLst>
      <p:ext uri="{BB962C8B-B14F-4D97-AF65-F5344CB8AC3E}">
        <p14:creationId xmlns:p14="http://schemas.microsoft.com/office/powerpoint/2010/main" val="28137323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194" name="标题 1"/>
          <p:cNvSpPr>
            <a:spLocks noGrp="1"/>
          </p:cNvSpPr>
          <p:nvPr>
            <p:ph type="title"/>
          </p:nvPr>
        </p:nvSpPr>
        <p:spPr>
          <a:xfrm>
            <a:off x="1547664" y="188640"/>
            <a:ext cx="8001000" cy="747936"/>
          </a:xfrm>
        </p:spPr>
        <p:txBody>
          <a:bodyPr/>
          <a:lstStyle/>
          <a:p>
            <a:pPr eaLnBrk="1" hangingPunct="1"/>
            <a:r>
              <a:rPr lang="zh-CN" altLang="en-US"/>
              <a:t>案例</a:t>
            </a:r>
            <a:r>
              <a:rPr lang="en-US" altLang="zh-CN"/>
              <a:t> WannaCry</a:t>
            </a:r>
            <a:r>
              <a:rPr lang="zh-CN" altLang="en-US"/>
              <a:t>勒索软件</a:t>
            </a:r>
            <a:endParaRPr lang="zh-CN" altLang="en-US" dirty="0"/>
          </a:p>
        </p:txBody>
      </p:sp>
      <p:sp>
        <p:nvSpPr>
          <p:cNvPr id="8195" name="内容占位符 2"/>
          <p:cNvSpPr>
            <a:spLocks noGrp="1"/>
          </p:cNvSpPr>
          <p:nvPr>
            <p:ph idx="1"/>
          </p:nvPr>
        </p:nvSpPr>
        <p:spPr>
          <a:xfrm>
            <a:off x="533400" y="1295400"/>
            <a:ext cx="8001000" cy="4267200"/>
          </a:xfrm>
        </p:spPr>
        <p:txBody>
          <a:bodyPr/>
          <a:lstStyle/>
          <a:p>
            <a:pPr eaLnBrk="1" hangingPunct="1">
              <a:lnSpc>
                <a:spcPct val="80000"/>
              </a:lnSpc>
            </a:pPr>
            <a:r>
              <a:rPr lang="en-US" altLang="zh-CN" sz="2000"/>
              <a:t>WannaCry</a:t>
            </a:r>
            <a:r>
              <a:rPr lang="zh-CN" altLang="en-US" sz="2000"/>
              <a:t>：</a:t>
            </a:r>
            <a:r>
              <a:rPr lang="en-US" altLang="zh-CN" sz="2000"/>
              <a:t>2017</a:t>
            </a:r>
            <a:r>
              <a:rPr lang="zh-CN" altLang="en-US" sz="2000"/>
              <a:t>年</a:t>
            </a:r>
            <a:r>
              <a:rPr lang="en-US" altLang="zh-CN" sz="2000"/>
              <a:t>5</a:t>
            </a:r>
            <a:r>
              <a:rPr lang="zh-CN" altLang="en-US" sz="2000"/>
              <a:t>月互联网</a:t>
            </a:r>
            <a:r>
              <a:rPr lang="zh-CN" altLang="en-US" sz="2000" dirty="0"/>
              <a:t>上</a:t>
            </a:r>
            <a:r>
              <a:rPr lang="zh-CN" altLang="en-US" sz="2000"/>
              <a:t>的知名勒索软件案例</a:t>
            </a:r>
            <a:endParaRPr lang="en-US" altLang="zh-CN" sz="2000"/>
          </a:p>
          <a:p>
            <a:pPr lvl="1" eaLnBrk="1" hangingPunct="1">
              <a:lnSpc>
                <a:spcPct val="80000"/>
              </a:lnSpc>
            </a:pPr>
            <a:r>
              <a:rPr lang="zh-CN" altLang="en-US" sz="1600"/>
              <a:t>给机关、高校、企事业单位造成了巨大麻烦</a:t>
            </a:r>
            <a:endParaRPr lang="en-US" altLang="zh-CN" sz="1600" dirty="0"/>
          </a:p>
          <a:p>
            <a:pPr eaLnBrk="1" hangingPunct="1">
              <a:lnSpc>
                <a:spcPct val="80000"/>
              </a:lnSpc>
            </a:pPr>
            <a:r>
              <a:rPr lang="zh-CN" altLang="en-US" sz="2000"/>
              <a:t>早于</a:t>
            </a:r>
            <a:r>
              <a:rPr lang="en-US" altLang="zh-CN" sz="2000"/>
              <a:t>2013</a:t>
            </a:r>
            <a:r>
              <a:rPr lang="zh-CN" altLang="en-US" sz="2000"/>
              <a:t>年</a:t>
            </a:r>
            <a:r>
              <a:rPr lang="en-US" altLang="zh-CN" sz="2000"/>
              <a:t>6</a:t>
            </a:r>
            <a:r>
              <a:rPr lang="zh-CN" altLang="en-US" sz="2000"/>
              <a:t>月：</a:t>
            </a:r>
            <a:r>
              <a:rPr lang="en-US" altLang="zh-CN" sz="2000"/>
              <a:t>NSA</a:t>
            </a:r>
            <a:r>
              <a:rPr lang="zh-CN" altLang="en-US" sz="2000"/>
              <a:t>的黑客开发了很多网络武器</a:t>
            </a:r>
            <a:endParaRPr lang="en-US" altLang="zh-CN" sz="2000"/>
          </a:p>
          <a:p>
            <a:pPr eaLnBrk="1" hangingPunct="1">
              <a:lnSpc>
                <a:spcPct val="80000"/>
              </a:lnSpc>
            </a:pPr>
            <a:r>
              <a:rPr lang="en-US" altLang="zh-CN" sz="2000"/>
              <a:t>2013</a:t>
            </a:r>
            <a:r>
              <a:rPr lang="zh-CN" altLang="en-US" sz="2000"/>
              <a:t>年</a:t>
            </a:r>
            <a:r>
              <a:rPr lang="en-US" altLang="zh-CN" sz="2000"/>
              <a:t>6</a:t>
            </a:r>
            <a:r>
              <a:rPr lang="zh-CN" altLang="en-US" sz="2000"/>
              <a:t>月前后：包括永恒之蓝漏洞利用程序在内的</a:t>
            </a:r>
            <a:r>
              <a:rPr lang="en-US" altLang="zh-CN" sz="2000"/>
              <a:t>NSA</a:t>
            </a:r>
            <a:r>
              <a:rPr lang="zh-CN" altLang="en-US" sz="2000"/>
              <a:t>武器库被黑客组织</a:t>
            </a:r>
            <a:r>
              <a:rPr lang="en-US" altLang="zh-CN" sz="2000"/>
              <a:t>Shadow Brokers</a:t>
            </a:r>
            <a:r>
              <a:rPr lang="zh-CN" altLang="en-US" sz="2000"/>
              <a:t>窃取，期望能卖个好价钱</a:t>
            </a:r>
            <a:endParaRPr lang="en-US" altLang="zh-CN" sz="2000"/>
          </a:p>
          <a:p>
            <a:pPr eaLnBrk="1" hangingPunct="1">
              <a:lnSpc>
                <a:spcPct val="80000"/>
              </a:lnSpc>
            </a:pPr>
            <a:r>
              <a:rPr lang="en-US" altLang="zh-CN" sz="2000"/>
              <a:t>2017</a:t>
            </a:r>
            <a:r>
              <a:rPr lang="zh-CN" altLang="en-US" sz="2000"/>
              <a:t>年</a:t>
            </a:r>
            <a:r>
              <a:rPr lang="en-US" altLang="zh-CN" sz="2000"/>
              <a:t>3</a:t>
            </a:r>
            <a:r>
              <a:rPr lang="zh-CN" altLang="en-US" sz="2000"/>
              <a:t>月</a:t>
            </a:r>
            <a:r>
              <a:rPr lang="en-US" altLang="zh-CN" sz="2000"/>
              <a:t>14</a:t>
            </a:r>
            <a:r>
              <a:rPr lang="zh-CN" altLang="en-US" sz="2000"/>
              <a:t>日：微软公司发布</a:t>
            </a:r>
            <a:r>
              <a:rPr lang="en-US" altLang="zh-CN" sz="2000"/>
              <a:t>3</a:t>
            </a:r>
            <a:r>
              <a:rPr lang="zh-CN" altLang="en-US" sz="2000"/>
              <a:t>月安全补丁，其中</a:t>
            </a:r>
            <a:r>
              <a:rPr lang="en-US" altLang="zh-CN" sz="2000"/>
              <a:t>MS17-010</a:t>
            </a:r>
            <a:r>
              <a:rPr lang="zh-CN" altLang="en-US" sz="2000"/>
              <a:t>补丁修复了永恒之蓝漏洞</a:t>
            </a:r>
            <a:endParaRPr lang="en-US" altLang="zh-CN" sz="2000"/>
          </a:p>
          <a:p>
            <a:pPr eaLnBrk="1" hangingPunct="1">
              <a:lnSpc>
                <a:spcPct val="80000"/>
              </a:lnSpc>
            </a:pPr>
            <a:r>
              <a:rPr lang="en-US" altLang="zh-CN" sz="2000"/>
              <a:t>2017</a:t>
            </a:r>
            <a:r>
              <a:rPr lang="zh-CN" altLang="en-US" sz="2000"/>
              <a:t>年</a:t>
            </a:r>
            <a:r>
              <a:rPr lang="en-US" altLang="zh-CN" sz="2000"/>
              <a:t>4</a:t>
            </a:r>
            <a:r>
              <a:rPr lang="zh-CN" altLang="en-US" sz="2000"/>
              <a:t>月</a:t>
            </a:r>
            <a:r>
              <a:rPr lang="en-US" altLang="zh-CN" sz="2000"/>
              <a:t>14</a:t>
            </a:r>
            <a:r>
              <a:rPr lang="zh-CN" altLang="en-US" sz="2000"/>
              <a:t>日：</a:t>
            </a:r>
            <a:r>
              <a:rPr lang="en-US" altLang="zh-CN" sz="2000"/>
              <a:t>Shadow Brokers</a:t>
            </a:r>
            <a:r>
              <a:rPr lang="zh-CN" altLang="en-US" sz="2000"/>
              <a:t>黑客组织公布了包括永恒之蓝漏洞在内多款</a:t>
            </a:r>
            <a:r>
              <a:rPr lang="en-US" altLang="zh-CN" sz="2000"/>
              <a:t>NSA</a:t>
            </a:r>
            <a:r>
              <a:rPr lang="zh-CN" altLang="en-US" sz="2000"/>
              <a:t>的网络武器</a:t>
            </a:r>
            <a:endParaRPr lang="en-US" altLang="zh-CN" sz="2000"/>
          </a:p>
          <a:p>
            <a:pPr eaLnBrk="1" hangingPunct="1">
              <a:lnSpc>
                <a:spcPct val="80000"/>
              </a:lnSpc>
            </a:pPr>
            <a:r>
              <a:rPr lang="en-US" altLang="zh-CN" sz="2000"/>
              <a:t>2017</a:t>
            </a:r>
            <a:r>
              <a:rPr lang="zh-CN" altLang="en-US" sz="2000"/>
              <a:t>年</a:t>
            </a:r>
            <a:r>
              <a:rPr lang="en-US" altLang="zh-CN" sz="2000"/>
              <a:t>4</a:t>
            </a:r>
            <a:r>
              <a:rPr lang="zh-CN" altLang="en-US" sz="2000"/>
              <a:t>月</a:t>
            </a:r>
            <a:r>
              <a:rPr lang="en-US" altLang="zh-CN" sz="2000"/>
              <a:t>16</a:t>
            </a:r>
            <a:r>
              <a:rPr lang="zh-CN" altLang="en-US" sz="2000"/>
              <a:t>日，中国的</a:t>
            </a:r>
            <a:r>
              <a:rPr lang="en-US" altLang="zh-CN" sz="2000"/>
              <a:t>CNCERT</a:t>
            </a:r>
            <a:r>
              <a:rPr lang="zh-CN" altLang="en-US" sz="2000"/>
              <a:t>发布</a:t>
            </a:r>
            <a:r>
              <a:rPr lang="en-US" altLang="zh-CN" sz="2000"/>
              <a:t>《</a:t>
            </a:r>
            <a:r>
              <a:rPr lang="zh-CN" altLang="en-US" sz="2000"/>
              <a:t>关于加强防范</a:t>
            </a:r>
            <a:r>
              <a:rPr lang="en-US" altLang="zh-CN" sz="2000"/>
              <a:t>Windows</a:t>
            </a:r>
            <a:r>
              <a:rPr lang="zh-CN" altLang="en-US" sz="2000"/>
              <a:t>操作系统和相关软件漏洞攻击风险的情况公告</a:t>
            </a:r>
            <a:r>
              <a:rPr lang="en-US" altLang="zh-CN" sz="2000"/>
              <a:t>》</a:t>
            </a:r>
            <a:r>
              <a:rPr lang="zh-CN" altLang="en-US" sz="2000"/>
              <a:t>，对</a:t>
            </a:r>
            <a:r>
              <a:rPr lang="en-US" altLang="zh-CN" sz="2000"/>
              <a:t>Shadow Brokers”</a:t>
            </a:r>
            <a:r>
              <a:rPr lang="zh-CN" altLang="en-US" sz="2000"/>
              <a:t>披露的多款涉及</a:t>
            </a:r>
            <a:r>
              <a:rPr lang="en-US" altLang="zh-CN" sz="2000"/>
              <a:t>Windows</a:t>
            </a:r>
            <a:r>
              <a:rPr lang="zh-CN" altLang="en-US" sz="2000"/>
              <a:t>操作系统</a:t>
            </a:r>
            <a:r>
              <a:rPr lang="en-US" altLang="zh-CN" sz="2000"/>
              <a:t>SMB</a:t>
            </a:r>
            <a:r>
              <a:rPr lang="zh-CN" altLang="en-US" sz="2000"/>
              <a:t>服务的漏洞攻击工具情况进行了通报，并对有可能产生的大规模攻击进行了预警，但大家都没有引起足够的重视。</a:t>
            </a:r>
            <a:endParaRPr lang="en-US" altLang="zh-CN" sz="2000"/>
          </a:p>
          <a:p>
            <a:pPr eaLnBrk="1" hangingPunct="1">
              <a:lnSpc>
                <a:spcPct val="80000"/>
              </a:lnSpc>
            </a:pPr>
            <a:r>
              <a:rPr lang="en-US" altLang="zh-CN" sz="2000"/>
              <a:t>2017</a:t>
            </a:r>
            <a:r>
              <a:rPr lang="zh-CN" altLang="en-US" sz="2000"/>
              <a:t>年</a:t>
            </a:r>
            <a:r>
              <a:rPr lang="en-US" altLang="zh-CN" sz="2000"/>
              <a:t>5</a:t>
            </a:r>
            <a:r>
              <a:rPr lang="zh-CN" altLang="en-US" sz="2000"/>
              <a:t>月</a:t>
            </a:r>
            <a:r>
              <a:rPr lang="en-US" altLang="zh-CN" sz="2000"/>
              <a:t>12</a:t>
            </a:r>
            <a:r>
              <a:rPr lang="zh-CN" altLang="en-US" sz="2000"/>
              <a:t>日，利用永恒之蓝传播的</a:t>
            </a:r>
            <a:r>
              <a:rPr lang="en-US" altLang="zh-CN" sz="2000"/>
              <a:t>WannaCry</a:t>
            </a:r>
            <a:r>
              <a:rPr lang="zh-CN" altLang="en-US" sz="2000"/>
              <a:t>勒索软件爆发，至少</a:t>
            </a:r>
            <a:r>
              <a:rPr lang="en-US" altLang="zh-CN" sz="2000"/>
              <a:t>150</a:t>
            </a:r>
            <a:r>
              <a:rPr lang="zh-CN" altLang="en-US" sz="2000"/>
              <a:t>个国家、</a:t>
            </a:r>
            <a:r>
              <a:rPr lang="en-US" altLang="zh-CN" sz="2000"/>
              <a:t>30</a:t>
            </a:r>
            <a:r>
              <a:rPr lang="zh-CN" altLang="en-US" sz="2000"/>
              <a:t>万名用户中招，造成损失达</a:t>
            </a:r>
            <a:r>
              <a:rPr lang="en-US" altLang="zh-CN" sz="2000"/>
              <a:t>80</a:t>
            </a:r>
            <a:r>
              <a:rPr lang="zh-CN" altLang="en-US" sz="2000"/>
              <a:t>亿美元。</a:t>
            </a:r>
            <a:endParaRPr lang="zh-CN" altLang="en-US" sz="2000" dirty="0"/>
          </a:p>
        </p:txBody>
      </p:sp>
      <p:sp>
        <p:nvSpPr>
          <p:cNvPr id="8197" name="页脚占位符 4"/>
          <p:cNvSpPr>
            <a:spLocks noGrp="1"/>
          </p:cNvSpPr>
          <p:nvPr>
            <p:ph type="ftr" sz="quarter" idx="11"/>
          </p:nvPr>
        </p:nvSpPr>
        <p:spPr>
          <a:noFill/>
        </p:spPr>
        <p:txBody>
          <a:bodyPr/>
          <a:lstStyle/>
          <a:p>
            <a:endParaRPr lang="zh-CN" altLang="en-US"/>
          </a:p>
        </p:txBody>
      </p:sp>
      <p:sp>
        <p:nvSpPr>
          <p:cNvPr id="8198" name="灯片编号占位符 5"/>
          <p:cNvSpPr>
            <a:spLocks noGrp="1"/>
          </p:cNvSpPr>
          <p:nvPr>
            <p:ph type="sldNum" sz="quarter" idx="12"/>
          </p:nvPr>
        </p:nvSpPr>
        <p:spPr>
          <a:noFill/>
        </p:spPr>
        <p:txBody>
          <a:bodyPr/>
          <a:lstStyle/>
          <a:p>
            <a:fld id="{8536AC2C-352F-47F9-A433-B04429D8653E}" type="slidenum">
              <a:rPr lang="en-US" altLang="zh-CN" smtClean="0"/>
              <a:pPr/>
              <a:t>6</a:t>
            </a:fld>
            <a:endParaRPr lang="en-US" altLang="zh-CN"/>
          </a:p>
        </p:txBody>
      </p:sp>
    </p:spTree>
    <p:extLst>
      <p:ext uri="{BB962C8B-B14F-4D97-AF65-F5344CB8AC3E}">
        <p14:creationId xmlns:p14="http://schemas.microsoft.com/office/powerpoint/2010/main" val="27346329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691680" y="260648"/>
            <a:ext cx="8001000" cy="747936"/>
          </a:xfrm>
        </p:spPr>
        <p:txBody>
          <a:bodyPr/>
          <a:lstStyle/>
          <a:p>
            <a:r>
              <a:rPr lang="zh-CN" altLang="en-US" sz="3600" dirty="0"/>
              <a:t>典型案件与地下黑市信息的关联分析</a:t>
            </a:r>
            <a:endParaRPr lang="en-US" sz="3600" dirty="0"/>
          </a:p>
        </p:txBody>
      </p:sp>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60</a:t>
            </a:fld>
            <a:endParaRPr lang="en-US" altLang="zh-CN"/>
          </a:p>
        </p:txBody>
      </p:sp>
      <p:pic>
        <p:nvPicPr>
          <p:cNvPr id="3" name="图片 2">
            <a:extLst>
              <a:ext uri="{FF2B5EF4-FFF2-40B4-BE49-F238E27FC236}">
                <a16:creationId xmlns:a16="http://schemas.microsoft.com/office/drawing/2014/main" id="{681D4E10-2A72-406C-A12D-F1194257D7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536" y="1844824"/>
            <a:ext cx="8957015" cy="41044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227300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0" y="1772816"/>
            <a:ext cx="7452320" cy="2496716"/>
          </a:xfrm>
          <a:prstGeom prst="rect">
            <a:avLst/>
          </a:prstGeom>
        </p:spPr>
      </p:pic>
      <p:sp>
        <p:nvSpPr>
          <p:cNvPr id="10" name="Title 1"/>
          <p:cNvSpPr>
            <a:spLocks noGrp="1"/>
          </p:cNvSpPr>
          <p:nvPr>
            <p:ph type="title"/>
          </p:nvPr>
        </p:nvSpPr>
        <p:spPr>
          <a:xfrm>
            <a:off x="1691680" y="188640"/>
            <a:ext cx="8001000" cy="747936"/>
          </a:xfrm>
        </p:spPr>
        <p:txBody>
          <a:bodyPr/>
          <a:lstStyle/>
          <a:p>
            <a:r>
              <a:rPr lang="zh-CN" altLang="en-US" sz="3200" dirty="0"/>
              <a:t>地下黑市获得线索的实施中网络犯罪案例</a:t>
            </a:r>
            <a:endParaRPr lang="en-US" sz="3200" dirty="0"/>
          </a:p>
        </p:txBody>
      </p:sp>
      <p:sp>
        <p:nvSpPr>
          <p:cNvPr id="5" name="Slide Number Placeholder 4"/>
          <p:cNvSpPr>
            <a:spLocks noGrp="1"/>
          </p:cNvSpPr>
          <p:nvPr>
            <p:ph type="sldNum" sz="quarter" idx="12"/>
          </p:nvPr>
        </p:nvSpPr>
        <p:spPr/>
        <p:txBody>
          <a:bodyPr/>
          <a:lstStyle/>
          <a:p>
            <a:fld id="{E04E94F1-BD55-CB42-9F18-F5559C921FF0}" type="slidenum">
              <a:rPr lang="en-US" altLang="zh-CN" smtClean="0"/>
              <a:pPr/>
              <a:t>61</a:t>
            </a:fld>
            <a:endParaRPr lang="en-US" altLang="zh-CN"/>
          </a:p>
        </p:txBody>
      </p:sp>
      <p:pic>
        <p:nvPicPr>
          <p:cNvPr id="8" name="Content Placeholder 7"/>
          <p:cNvPicPr>
            <a:picLocks noGrp="1" noChangeAspect="1"/>
          </p:cNvPicPr>
          <p:nvPr>
            <p:ph idx="1"/>
          </p:nvPr>
        </p:nvPicPr>
        <p:blipFill>
          <a:blip r:embed="rId4"/>
          <a:srcRect l="-25083" r="-25083"/>
          <a:stretch>
            <a:fillRect/>
          </a:stretch>
        </p:blipFill>
        <p:spPr>
          <a:xfrm>
            <a:off x="-540568" y="2636912"/>
            <a:ext cx="9316035" cy="4968552"/>
          </a:xfrm>
        </p:spPr>
      </p:pic>
    </p:spTree>
    <p:extLst>
      <p:ext uri="{BB962C8B-B14F-4D97-AF65-F5344CB8AC3E}">
        <p14:creationId xmlns:p14="http://schemas.microsoft.com/office/powerpoint/2010/main" val="3594000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691680" y="188640"/>
            <a:ext cx="8001000" cy="747936"/>
          </a:xfrm>
        </p:spPr>
        <p:txBody>
          <a:bodyPr/>
          <a:lstStyle/>
          <a:p>
            <a:r>
              <a:rPr lang="zh-CN" altLang="en-US" sz="3200" dirty="0"/>
              <a:t>地下黑市获得线索的实施中网络犯罪案例</a:t>
            </a:r>
            <a:endParaRPr lang="en-US" sz="3200" dirty="0"/>
          </a:p>
        </p:txBody>
      </p:sp>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62</a:t>
            </a:fld>
            <a:endParaRPr lang="en-US" altLang="zh-CN"/>
          </a:p>
        </p:txBody>
      </p:sp>
      <p:pic>
        <p:nvPicPr>
          <p:cNvPr id="6" name="Picture 5"/>
          <p:cNvPicPr>
            <a:picLocks noChangeAspect="1"/>
          </p:cNvPicPr>
          <p:nvPr/>
        </p:nvPicPr>
        <p:blipFill>
          <a:blip r:embed="rId3"/>
          <a:stretch>
            <a:fillRect/>
          </a:stretch>
        </p:blipFill>
        <p:spPr>
          <a:xfrm>
            <a:off x="4572000" y="1639599"/>
            <a:ext cx="4104456" cy="5218401"/>
          </a:xfrm>
          <a:prstGeom prst="rect">
            <a:avLst/>
          </a:prstGeom>
        </p:spPr>
      </p:pic>
      <p:sp>
        <p:nvSpPr>
          <p:cNvPr id="8" name="Content Placeholder 2"/>
          <p:cNvSpPr>
            <a:spLocks noGrp="1"/>
          </p:cNvSpPr>
          <p:nvPr>
            <p:ph idx="1"/>
          </p:nvPr>
        </p:nvSpPr>
        <p:spPr>
          <a:xfrm>
            <a:off x="566738" y="1752600"/>
            <a:ext cx="3933254" cy="4267200"/>
          </a:xfrm>
        </p:spPr>
        <p:txBody>
          <a:bodyPr/>
          <a:lstStyle/>
          <a:p>
            <a:r>
              <a:rPr lang="zh-CN" altLang="en-US" sz="2400" dirty="0"/>
              <a:t>开源情报采集技术</a:t>
            </a:r>
            <a:endParaRPr lang="en-US" altLang="zh-CN" sz="2400" dirty="0"/>
          </a:p>
          <a:p>
            <a:pPr lvl="1"/>
            <a:r>
              <a:rPr lang="en-US" altLang="zh-CN" sz="1800" dirty="0" err="1"/>
              <a:t>Whois</a:t>
            </a:r>
            <a:endParaRPr lang="en-US" altLang="zh-CN" sz="1800" dirty="0"/>
          </a:p>
          <a:p>
            <a:pPr lvl="1"/>
            <a:r>
              <a:rPr lang="en-US" altLang="zh-CN" sz="1800" dirty="0"/>
              <a:t>Google / Baidu</a:t>
            </a:r>
            <a:r>
              <a:rPr lang="zh-CN" altLang="en-US" sz="1800" dirty="0"/>
              <a:t>搜索</a:t>
            </a:r>
            <a:endParaRPr lang="en-US" altLang="zh-CN" sz="1800" dirty="0"/>
          </a:p>
          <a:p>
            <a:pPr lvl="1"/>
            <a:r>
              <a:rPr lang="zh-CN" altLang="en-US" sz="1800" dirty="0"/>
              <a:t>博客、论坛信息挖掘</a:t>
            </a:r>
            <a:endParaRPr lang="en-US" altLang="zh-CN" sz="1800" dirty="0"/>
          </a:p>
          <a:p>
            <a:pPr lvl="1"/>
            <a:r>
              <a:rPr lang="zh-CN" altLang="en-US" sz="1800" dirty="0"/>
              <a:t>社交网络追踪</a:t>
            </a:r>
            <a:endParaRPr lang="en-US" altLang="zh-CN" sz="1800" dirty="0"/>
          </a:p>
          <a:p>
            <a:r>
              <a:rPr lang="zh-CN" altLang="en-US" sz="2400" dirty="0"/>
              <a:t>调查分析档案</a:t>
            </a:r>
            <a:endParaRPr lang="en-US" altLang="zh-CN" sz="2400" dirty="0"/>
          </a:p>
          <a:p>
            <a:pPr lvl="1"/>
            <a:r>
              <a:rPr lang="zh-CN" altLang="en-US" sz="1800" dirty="0"/>
              <a:t>照片，真实身份，姓名</a:t>
            </a:r>
            <a:endParaRPr lang="en-US" sz="1800" dirty="0"/>
          </a:p>
          <a:p>
            <a:pPr lvl="1"/>
            <a:r>
              <a:rPr lang="zh-CN" altLang="en-US" sz="1800" dirty="0"/>
              <a:t>联系方式</a:t>
            </a:r>
            <a:endParaRPr lang="en-US" sz="1800" dirty="0"/>
          </a:p>
          <a:p>
            <a:pPr lvl="1"/>
            <a:r>
              <a:rPr lang="zh-CN" altLang="en-US" sz="1800" dirty="0"/>
              <a:t>教育和职业历程</a:t>
            </a:r>
            <a:endParaRPr lang="en-US" altLang="zh-CN" sz="1800" dirty="0"/>
          </a:p>
          <a:p>
            <a:pPr lvl="1"/>
            <a:r>
              <a:rPr lang="zh-CN" altLang="en-US" sz="1800" dirty="0"/>
              <a:t>亲属朋友</a:t>
            </a:r>
            <a:endParaRPr lang="en-US" altLang="zh-CN" sz="1800" dirty="0"/>
          </a:p>
          <a:p>
            <a:pPr lvl="1"/>
            <a:r>
              <a:rPr lang="zh-CN" altLang="en-US" sz="1800" dirty="0"/>
              <a:t>同谋人</a:t>
            </a:r>
            <a:endParaRPr lang="en-US" sz="1800" dirty="0"/>
          </a:p>
          <a:p>
            <a:r>
              <a:rPr lang="zh-CN" altLang="en-US" sz="2400" dirty="0"/>
              <a:t>提交警方调查</a:t>
            </a:r>
            <a:endParaRPr lang="en-US" sz="2400" dirty="0"/>
          </a:p>
        </p:txBody>
      </p:sp>
      <p:sp>
        <p:nvSpPr>
          <p:cNvPr id="9" name="Rectangle 8"/>
          <p:cNvSpPr/>
          <p:nvPr/>
        </p:nvSpPr>
        <p:spPr bwMode="auto">
          <a:xfrm>
            <a:off x="7085079" y="4149080"/>
            <a:ext cx="871297" cy="1080120"/>
          </a:xfrm>
          <a:prstGeom prst="rect">
            <a:avLst/>
          </a:prstGeom>
          <a:solidFill>
            <a:schemeClr val="accent1">
              <a:alpha val="67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Verdana" pitchFamily="34" charset="0"/>
              <a:ea typeface="宋体" pitchFamily="2" charset="-122"/>
            </a:endParaRPr>
          </a:p>
        </p:txBody>
      </p:sp>
    </p:spTree>
    <p:extLst>
      <p:ext uri="{BB962C8B-B14F-4D97-AF65-F5344CB8AC3E}">
        <p14:creationId xmlns:p14="http://schemas.microsoft.com/office/powerpoint/2010/main" val="160149973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9940" name="灯片编号占位符 5"/>
          <p:cNvSpPr>
            <a:spLocks noGrp="1"/>
          </p:cNvSpPr>
          <p:nvPr>
            <p:ph type="sldNum" sz="quarter" idx="12"/>
          </p:nvPr>
        </p:nvSpPr>
        <p:spPr>
          <a:noFill/>
        </p:spPr>
        <p:txBody>
          <a:bodyPr/>
          <a:lstStyle/>
          <a:p>
            <a:fld id="{7C968391-BB96-4836-A3FA-E6B31D18541C}" type="slidenum">
              <a:rPr lang="en-US" altLang="zh-CN" smtClean="0"/>
              <a:pPr/>
              <a:t>63</a:t>
            </a:fld>
            <a:endParaRPr lang="en-US" altLang="zh-CN"/>
          </a:p>
        </p:txBody>
      </p:sp>
      <p:sp>
        <p:nvSpPr>
          <p:cNvPr id="39941" name="Rectangle 2"/>
          <p:cNvSpPr>
            <a:spLocks noGrp="1" noChangeArrowheads="1"/>
          </p:cNvSpPr>
          <p:nvPr>
            <p:ph type="title"/>
          </p:nvPr>
        </p:nvSpPr>
        <p:spPr>
          <a:xfrm>
            <a:off x="1619672" y="188640"/>
            <a:ext cx="8001000" cy="819944"/>
          </a:xfrm>
        </p:spPr>
        <p:txBody>
          <a:bodyPr/>
          <a:lstStyle/>
          <a:p>
            <a:pPr eaLnBrk="1" hangingPunct="1"/>
            <a:r>
              <a:rPr lang="zh-CN" altLang="en-US" sz="4000" dirty="0"/>
              <a:t>刑法中关于计算机犯罪相关条款</a:t>
            </a:r>
          </a:p>
        </p:txBody>
      </p:sp>
      <p:sp>
        <p:nvSpPr>
          <p:cNvPr id="39942" name="Rectangle 3"/>
          <p:cNvSpPr>
            <a:spLocks noGrp="1" noChangeArrowheads="1"/>
          </p:cNvSpPr>
          <p:nvPr>
            <p:ph type="body" idx="1"/>
          </p:nvPr>
        </p:nvSpPr>
        <p:spPr>
          <a:xfrm>
            <a:off x="566738" y="1752600"/>
            <a:ext cx="8001000" cy="4484688"/>
          </a:xfrm>
        </p:spPr>
        <p:txBody>
          <a:bodyPr/>
          <a:lstStyle/>
          <a:p>
            <a:pPr eaLnBrk="1" hangingPunct="1">
              <a:lnSpc>
                <a:spcPct val="80000"/>
              </a:lnSpc>
            </a:pPr>
            <a:r>
              <a:rPr lang="zh-CN" altLang="en-US" sz="2100" dirty="0"/>
              <a:t>第</a:t>
            </a:r>
            <a:r>
              <a:rPr lang="en-US" altLang="zh-CN" sz="2100" dirty="0"/>
              <a:t>285</a:t>
            </a:r>
            <a:r>
              <a:rPr lang="zh-CN" altLang="en-US" sz="2100" dirty="0"/>
              <a:t>条－</a:t>
            </a:r>
            <a:r>
              <a:rPr lang="en-US" altLang="zh-CN" sz="2100" dirty="0"/>
              <a:t>(</a:t>
            </a:r>
            <a:r>
              <a:rPr lang="zh-CN" altLang="en-US" sz="2100" dirty="0">
                <a:solidFill>
                  <a:srgbClr val="FF0000"/>
                </a:solidFill>
              </a:rPr>
              <a:t>非法侵入计算机信息系统罪</a:t>
            </a:r>
            <a:r>
              <a:rPr lang="en-US" altLang="zh-CN" sz="2100" dirty="0"/>
              <a:t>)</a:t>
            </a:r>
          </a:p>
          <a:p>
            <a:pPr lvl="1" eaLnBrk="1" hangingPunct="1">
              <a:lnSpc>
                <a:spcPct val="80000"/>
              </a:lnSpc>
            </a:pPr>
            <a:r>
              <a:rPr lang="zh-CN" altLang="en-US" sz="2000" dirty="0"/>
              <a:t>违反国家规定，侵入国家事务、国防建设、尖端科学技术领域的计算机信息系统的，处三年以下有期徒刑或者拘役。</a:t>
            </a:r>
          </a:p>
          <a:p>
            <a:pPr eaLnBrk="1" hangingPunct="1">
              <a:lnSpc>
                <a:spcPct val="80000"/>
              </a:lnSpc>
            </a:pPr>
            <a:r>
              <a:rPr lang="zh-CN" altLang="en-US" sz="2100" dirty="0"/>
              <a:t>第</a:t>
            </a:r>
            <a:r>
              <a:rPr lang="en-US" altLang="zh-CN" sz="2100" dirty="0"/>
              <a:t>286</a:t>
            </a:r>
            <a:r>
              <a:rPr lang="zh-CN" altLang="en-US" sz="2100" dirty="0"/>
              <a:t>条－</a:t>
            </a:r>
            <a:r>
              <a:rPr lang="en-US" altLang="zh-CN" sz="2100" dirty="0"/>
              <a:t>(</a:t>
            </a:r>
            <a:r>
              <a:rPr lang="zh-CN" altLang="en-US" sz="2100" dirty="0">
                <a:solidFill>
                  <a:srgbClr val="FF0000"/>
                </a:solidFill>
              </a:rPr>
              <a:t>破坏计算机信息系统罪</a:t>
            </a:r>
            <a:r>
              <a:rPr lang="en-US" altLang="zh-CN" sz="2100" dirty="0"/>
              <a:t>)</a:t>
            </a:r>
          </a:p>
          <a:p>
            <a:pPr lvl="1" eaLnBrk="1" hangingPunct="1">
              <a:lnSpc>
                <a:spcPct val="80000"/>
              </a:lnSpc>
            </a:pPr>
            <a:r>
              <a:rPr lang="en-US" altLang="zh-CN" sz="2000" dirty="0"/>
              <a:t>(1) </a:t>
            </a:r>
            <a:r>
              <a:rPr lang="zh-CN" altLang="en-US" sz="2000" dirty="0"/>
              <a:t>违反国家规定，对计算机信息系统功能进行删除、修改、增加、干扰，造成计算机信息系统不能正常运行，后果严重的，处五年以下有期徒刑或者拘役；后果特别严重的，处五年以上有期徒刑。</a:t>
            </a:r>
          </a:p>
          <a:p>
            <a:pPr lvl="1" eaLnBrk="1" hangingPunct="1">
              <a:lnSpc>
                <a:spcPct val="80000"/>
              </a:lnSpc>
            </a:pPr>
            <a:r>
              <a:rPr lang="en-US" altLang="zh-CN" sz="2000" dirty="0"/>
              <a:t>(2) </a:t>
            </a:r>
            <a:r>
              <a:rPr lang="zh-CN" altLang="en-US" sz="2000" dirty="0"/>
              <a:t>违反国家规定，对计算机信息系统中存储、处理或者传输的数据和应用程序进行删除、修改、增加的操作，后果严重的，依照前款的规定处罚。</a:t>
            </a:r>
          </a:p>
          <a:p>
            <a:pPr lvl="1" eaLnBrk="1" hangingPunct="1">
              <a:lnSpc>
                <a:spcPct val="80000"/>
              </a:lnSpc>
            </a:pPr>
            <a:r>
              <a:rPr lang="en-US" altLang="zh-CN" sz="2000" dirty="0"/>
              <a:t>(3) </a:t>
            </a:r>
            <a:r>
              <a:rPr lang="zh-CN" altLang="en-US" sz="2000" dirty="0"/>
              <a:t>故意制作、传播计算机病毒等破坏性程序，影响计算机系统正常运行，后果严重的，依照第一款的规定处罚。</a:t>
            </a:r>
          </a:p>
          <a:p>
            <a:pPr eaLnBrk="1" hangingPunct="1">
              <a:lnSpc>
                <a:spcPct val="80000"/>
              </a:lnSpc>
            </a:pPr>
            <a:r>
              <a:rPr lang="zh-CN" altLang="en-US" sz="2100" dirty="0"/>
              <a:t>第</a:t>
            </a:r>
            <a:r>
              <a:rPr lang="en-US" altLang="zh-CN" sz="2100" dirty="0"/>
              <a:t>287</a:t>
            </a:r>
            <a:r>
              <a:rPr lang="zh-CN" altLang="en-US" sz="2100" dirty="0"/>
              <a:t>条－</a:t>
            </a:r>
            <a:r>
              <a:rPr lang="en-US" altLang="zh-CN" sz="2100" dirty="0"/>
              <a:t>(</a:t>
            </a:r>
            <a:r>
              <a:rPr lang="zh-CN" altLang="en-US" sz="2100" dirty="0">
                <a:solidFill>
                  <a:srgbClr val="FF0000"/>
                </a:solidFill>
              </a:rPr>
              <a:t>利用计算机实施的各类犯罪</a:t>
            </a:r>
            <a:r>
              <a:rPr lang="en-US" altLang="zh-CN" sz="2100" dirty="0"/>
              <a:t>)</a:t>
            </a:r>
          </a:p>
          <a:p>
            <a:pPr lvl="1" eaLnBrk="1" hangingPunct="1">
              <a:lnSpc>
                <a:spcPct val="80000"/>
              </a:lnSpc>
            </a:pPr>
            <a:r>
              <a:rPr lang="zh-CN" altLang="en-US" sz="2000" dirty="0"/>
              <a:t>利用计算机实施金融诈骗、盗窃、贪污、挪用公款、窃取国家秘密或者其他犯罪的，依照本法有关规定定罪处罚。 </a:t>
            </a:r>
          </a:p>
        </p:txBody>
      </p:sp>
    </p:spTree>
    <p:extLst>
      <p:ext uri="{BB962C8B-B14F-4D97-AF65-F5344CB8AC3E}">
        <p14:creationId xmlns:p14="http://schemas.microsoft.com/office/powerpoint/2010/main" val="380330372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0962" name="标题 1"/>
          <p:cNvSpPr>
            <a:spLocks noGrp="1"/>
          </p:cNvSpPr>
          <p:nvPr>
            <p:ph type="title"/>
          </p:nvPr>
        </p:nvSpPr>
        <p:spPr>
          <a:xfrm>
            <a:off x="1691680" y="188640"/>
            <a:ext cx="8001000" cy="747936"/>
          </a:xfrm>
        </p:spPr>
        <p:txBody>
          <a:bodyPr/>
          <a:lstStyle/>
          <a:p>
            <a:r>
              <a:rPr lang="zh-CN" altLang="en-US" dirty="0"/>
              <a:t>刑法修正案</a:t>
            </a:r>
            <a:r>
              <a:rPr lang="en-US" altLang="zh-CN" dirty="0"/>
              <a:t>-285</a:t>
            </a:r>
            <a:r>
              <a:rPr lang="zh-CN" altLang="en-US" dirty="0"/>
              <a:t>条</a:t>
            </a:r>
          </a:p>
        </p:txBody>
      </p:sp>
      <p:sp>
        <p:nvSpPr>
          <p:cNvPr id="40963" name="内容占位符 2"/>
          <p:cNvSpPr>
            <a:spLocks noGrp="1"/>
          </p:cNvSpPr>
          <p:nvPr>
            <p:ph idx="1"/>
          </p:nvPr>
        </p:nvSpPr>
        <p:spPr/>
        <p:txBody>
          <a:bodyPr/>
          <a:lstStyle/>
          <a:p>
            <a:r>
              <a:rPr lang="en-US" altLang="zh-CN" sz="2400" dirty="0"/>
              <a:t>2009</a:t>
            </a:r>
            <a:r>
              <a:rPr lang="zh-CN" altLang="en-US" sz="2400" dirty="0"/>
              <a:t>年</a:t>
            </a:r>
            <a:r>
              <a:rPr lang="en-US" altLang="zh-CN" sz="2400" dirty="0"/>
              <a:t>2</a:t>
            </a:r>
            <a:r>
              <a:rPr lang="zh-CN" altLang="en-US" sz="2400" dirty="0"/>
              <a:t>月刑法修正案</a:t>
            </a:r>
            <a:r>
              <a:rPr lang="en-US" altLang="zh-CN" sz="2400" dirty="0"/>
              <a:t>(</a:t>
            </a:r>
            <a:r>
              <a:rPr lang="zh-CN" altLang="en-US" sz="2400" dirty="0"/>
              <a:t>七</a:t>
            </a:r>
            <a:r>
              <a:rPr lang="en-US" altLang="zh-CN" sz="2400" dirty="0"/>
              <a:t>)</a:t>
            </a:r>
            <a:r>
              <a:rPr lang="zh-CN" altLang="en-US" sz="2400" dirty="0"/>
              <a:t>，十号主席令</a:t>
            </a:r>
            <a:endParaRPr lang="en-US" altLang="zh-CN" sz="2400" dirty="0"/>
          </a:p>
          <a:p>
            <a:r>
              <a:rPr lang="en-US" altLang="zh-CN" sz="2400" dirty="0"/>
              <a:t>285</a:t>
            </a:r>
            <a:r>
              <a:rPr lang="zh-CN" altLang="en-US" sz="2400" dirty="0"/>
              <a:t>条增加两款</a:t>
            </a:r>
            <a:endParaRPr lang="en-US" altLang="zh-CN" sz="2400" dirty="0"/>
          </a:p>
          <a:p>
            <a:pPr lvl="1"/>
            <a:r>
              <a:rPr lang="zh-CN" altLang="en-US" sz="2000" dirty="0">
                <a:solidFill>
                  <a:srgbClr val="FF0000"/>
                </a:solidFill>
              </a:rPr>
              <a:t>侵入</a:t>
            </a:r>
            <a:r>
              <a:rPr lang="zh-CN" altLang="en-US" sz="2000" dirty="0"/>
              <a:t>前款规定</a:t>
            </a:r>
            <a:r>
              <a:rPr lang="zh-CN" altLang="en-US" sz="2000" dirty="0">
                <a:solidFill>
                  <a:srgbClr val="FF0000"/>
                </a:solidFill>
              </a:rPr>
              <a:t>以外的计算机信息系统</a:t>
            </a:r>
            <a:r>
              <a:rPr lang="zh-CN" altLang="en-US" sz="2000" dirty="0"/>
              <a:t>或者采用其他技术手段，获取该计算机信息系统中存储、处理或者传输的数据，或者对该计算机信息系统实施非法控制，情节严重的，处三年以下有期徒刑或者拘役，并处或者单处罚金；情节特别严重的，处三年以上七年以下有期徒刑，并处罚金。</a:t>
            </a:r>
            <a:endParaRPr lang="en-US" altLang="zh-CN" sz="2000" dirty="0"/>
          </a:p>
          <a:p>
            <a:pPr lvl="1"/>
            <a:r>
              <a:rPr lang="zh-CN" altLang="en-US" sz="2000" dirty="0">
                <a:solidFill>
                  <a:srgbClr val="FF0000"/>
                </a:solidFill>
              </a:rPr>
              <a:t>提供</a:t>
            </a:r>
            <a:r>
              <a:rPr lang="zh-CN" altLang="en-US" sz="2000" dirty="0"/>
              <a:t>专门用于侵入、非法控制计算机信息系统的</a:t>
            </a:r>
            <a:r>
              <a:rPr lang="zh-CN" altLang="en-US" sz="2000" dirty="0">
                <a:solidFill>
                  <a:srgbClr val="FF0000"/>
                </a:solidFill>
              </a:rPr>
              <a:t>程序、工具</a:t>
            </a:r>
            <a:r>
              <a:rPr lang="zh-CN" altLang="en-US" sz="2000" dirty="0"/>
              <a:t>，或者明知他人实施侵入、非法控制计算机信息系统的违法犯罪行为而为其提供程序、工具，情节严重的，依照前款的规定处罚</a:t>
            </a:r>
            <a:endParaRPr lang="en-US" altLang="zh-CN" sz="2000" dirty="0"/>
          </a:p>
          <a:p>
            <a:pPr lvl="1"/>
            <a:r>
              <a:rPr lang="zh-CN" altLang="en-US" sz="2000" dirty="0"/>
              <a:t>拓展法律保护的范围，加强了惩罚力度</a:t>
            </a:r>
          </a:p>
        </p:txBody>
      </p:sp>
      <p:sp>
        <p:nvSpPr>
          <p:cNvPr id="40966" name="灯片编号占位符 5"/>
          <p:cNvSpPr>
            <a:spLocks noGrp="1"/>
          </p:cNvSpPr>
          <p:nvPr>
            <p:ph type="sldNum" sz="quarter" idx="12"/>
          </p:nvPr>
        </p:nvSpPr>
        <p:spPr>
          <a:noFill/>
        </p:spPr>
        <p:txBody>
          <a:bodyPr/>
          <a:lstStyle/>
          <a:p>
            <a:fld id="{54AF4383-5067-495B-9974-8D18ADB8D17E}" type="slidenum">
              <a:rPr lang="en-US" altLang="zh-CN" smtClean="0"/>
              <a:pPr/>
              <a:t>64</a:t>
            </a:fld>
            <a:endParaRPr lang="en-US" altLang="zh-CN"/>
          </a:p>
        </p:txBody>
      </p:sp>
    </p:spTree>
    <p:extLst>
      <p:ext uri="{BB962C8B-B14F-4D97-AF65-F5344CB8AC3E}">
        <p14:creationId xmlns:p14="http://schemas.microsoft.com/office/powerpoint/2010/main" val="350521949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171" name="页脚占位符 4"/>
          <p:cNvSpPr>
            <a:spLocks noGrp="1"/>
          </p:cNvSpPr>
          <p:nvPr>
            <p:ph type="ftr" sz="quarter" idx="11"/>
          </p:nvPr>
        </p:nvSpPr>
        <p:spPr>
          <a:noFill/>
        </p:spPr>
        <p:txBody>
          <a:bodyPr/>
          <a:lstStyle/>
          <a:p>
            <a:endParaRPr lang="zh-CN" altLang="en-US"/>
          </a:p>
        </p:txBody>
      </p:sp>
      <p:sp>
        <p:nvSpPr>
          <p:cNvPr id="7172" name="灯片编号占位符 5"/>
          <p:cNvSpPr>
            <a:spLocks noGrp="1"/>
          </p:cNvSpPr>
          <p:nvPr>
            <p:ph type="sldNum" sz="quarter" idx="12"/>
          </p:nvPr>
        </p:nvSpPr>
        <p:spPr>
          <a:noFill/>
        </p:spPr>
        <p:txBody>
          <a:bodyPr/>
          <a:lstStyle/>
          <a:p>
            <a:fld id="{C9D05ACB-A042-464E-BEC5-855C29D27CBC}" type="slidenum">
              <a:rPr lang="en-US" altLang="zh-CN" smtClean="0"/>
              <a:pPr/>
              <a:t>65</a:t>
            </a:fld>
            <a:endParaRPr lang="en-US" altLang="zh-CN"/>
          </a:p>
        </p:txBody>
      </p:sp>
      <p:sp>
        <p:nvSpPr>
          <p:cNvPr id="7173" name="Rectangle 2"/>
          <p:cNvSpPr>
            <a:spLocks noGrp="1" noChangeArrowheads="1"/>
          </p:cNvSpPr>
          <p:nvPr>
            <p:ph type="title"/>
          </p:nvPr>
        </p:nvSpPr>
        <p:spPr>
          <a:xfrm>
            <a:off x="1763688" y="188640"/>
            <a:ext cx="8001000" cy="819944"/>
          </a:xfrm>
          <a:noFill/>
        </p:spPr>
        <p:txBody>
          <a:bodyPr/>
          <a:lstStyle/>
          <a:p>
            <a:pPr eaLnBrk="1" hangingPunct="1"/>
            <a:r>
              <a:rPr lang="zh-CN" altLang="en-US" dirty="0"/>
              <a:t>内容</a:t>
            </a:r>
          </a:p>
        </p:txBody>
      </p:sp>
      <p:sp>
        <p:nvSpPr>
          <p:cNvPr id="7174" name="Rectangle 3"/>
          <p:cNvSpPr>
            <a:spLocks noGrp="1" noChangeArrowheads="1"/>
          </p:cNvSpPr>
          <p:nvPr>
            <p:ph type="body" idx="1"/>
          </p:nvPr>
        </p:nvSpPr>
        <p:spPr>
          <a:noFill/>
        </p:spPr>
        <p:txBody>
          <a:bodyPr/>
          <a:lstStyle/>
          <a:p>
            <a:pPr marL="571500" indent="-571500" eaLnBrk="1" hangingPunct="1">
              <a:buFont typeface="Wingdings" pitchFamily="2" charset="2"/>
              <a:buAutoNum type="arabicPeriod"/>
            </a:pPr>
            <a:r>
              <a:rPr lang="zh-CN" altLang="en-US" sz="3700" dirty="0">
                <a:ea typeface="黑体" pitchFamily="49" charset="-122"/>
              </a:rPr>
              <a:t>“黛蛇”蠕虫追踪案例</a:t>
            </a:r>
          </a:p>
          <a:p>
            <a:pPr marL="571500" indent="-571500" eaLnBrk="1" hangingPunct="1">
              <a:buFont typeface="Wingdings" pitchFamily="2" charset="2"/>
              <a:buAutoNum type="arabicPeriod"/>
            </a:pPr>
            <a:r>
              <a:rPr lang="zh-CN" altLang="en-US" sz="3700" dirty="0">
                <a:ea typeface="黑体" pitchFamily="49" charset="-122"/>
              </a:rPr>
              <a:t>黑客与黑客道</a:t>
            </a:r>
          </a:p>
          <a:p>
            <a:pPr marL="571500" indent="-571500" eaLnBrk="1" hangingPunct="1">
              <a:buFont typeface="Wingdings" pitchFamily="2" charset="2"/>
              <a:buAutoNum type="arabicPeriod"/>
            </a:pPr>
            <a:r>
              <a:rPr lang="zh-CN" altLang="en-US" sz="3700" dirty="0">
                <a:solidFill>
                  <a:schemeClr val="accent2"/>
                </a:solidFill>
                <a:ea typeface="黑体" pitchFamily="49" charset="-122"/>
              </a:rPr>
              <a:t>网络安全攻防技术概述</a:t>
            </a:r>
            <a:endParaRPr lang="en-US" altLang="zh-CN" sz="3700" dirty="0">
              <a:solidFill>
                <a:schemeClr val="accent2"/>
              </a:solidFill>
              <a:ea typeface="黑体" pitchFamily="49" charset="-122"/>
            </a:endParaRPr>
          </a:p>
          <a:p>
            <a:pPr marL="571500" indent="-571500" eaLnBrk="1" hangingPunct="1">
              <a:buFont typeface="Wingdings" pitchFamily="2" charset="2"/>
              <a:buAutoNum type="arabicPeriod"/>
            </a:pPr>
            <a:r>
              <a:rPr lang="zh-CN" altLang="en-US" sz="3700" dirty="0">
                <a:ea typeface="黑体" pitchFamily="49" charset="-122"/>
              </a:rPr>
              <a:t>物理攻击与社会工程学</a:t>
            </a:r>
            <a:endParaRPr lang="en-US" altLang="zh-CN" sz="3700" dirty="0">
              <a:ea typeface="黑体" pitchFamily="49" charset="-122"/>
            </a:endParaRPr>
          </a:p>
        </p:txBody>
      </p:sp>
    </p:spTree>
    <p:extLst>
      <p:ext uri="{BB962C8B-B14F-4D97-AF65-F5344CB8AC3E}">
        <p14:creationId xmlns:p14="http://schemas.microsoft.com/office/powerpoint/2010/main" val="217693652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7106" name="标题 1"/>
          <p:cNvSpPr>
            <a:spLocks noGrp="1"/>
          </p:cNvSpPr>
          <p:nvPr>
            <p:ph type="title"/>
          </p:nvPr>
        </p:nvSpPr>
        <p:spPr>
          <a:xfrm>
            <a:off x="1691680" y="188640"/>
            <a:ext cx="8001000" cy="747936"/>
          </a:xfrm>
        </p:spPr>
        <p:txBody>
          <a:bodyPr/>
          <a:lstStyle/>
          <a:p>
            <a:r>
              <a:rPr lang="zh-CN" altLang="en-US" dirty="0"/>
              <a:t>“极光”</a:t>
            </a:r>
            <a:r>
              <a:rPr lang="en-US" altLang="zh-CN" dirty="0"/>
              <a:t>APT</a:t>
            </a:r>
            <a:r>
              <a:rPr lang="zh-CN" altLang="en-US" dirty="0"/>
              <a:t>攻击事件</a:t>
            </a:r>
          </a:p>
        </p:txBody>
      </p:sp>
      <p:sp>
        <p:nvSpPr>
          <p:cNvPr id="6147" name="内容占位符 2"/>
          <p:cNvSpPr>
            <a:spLocks noGrp="1"/>
          </p:cNvSpPr>
          <p:nvPr>
            <p:ph idx="1"/>
          </p:nvPr>
        </p:nvSpPr>
        <p:spPr>
          <a:xfrm>
            <a:off x="566738" y="1752600"/>
            <a:ext cx="8181726" cy="4267200"/>
          </a:xfrm>
        </p:spPr>
        <p:txBody>
          <a:bodyPr>
            <a:normAutofit/>
          </a:bodyPr>
          <a:lstStyle/>
          <a:p>
            <a:pPr>
              <a:defRPr/>
            </a:pPr>
            <a:r>
              <a:rPr lang="en-US" altLang="zh-CN" sz="2800" dirty="0"/>
              <a:t>2010</a:t>
            </a:r>
            <a:r>
              <a:rPr lang="zh-CN" altLang="en-US" sz="2800" dirty="0"/>
              <a:t>年初</a:t>
            </a:r>
            <a:r>
              <a:rPr lang="en-US" altLang="zh-CN" sz="2800" dirty="0"/>
              <a:t>Google</a:t>
            </a:r>
            <a:r>
              <a:rPr lang="zh-CN" altLang="en-US" sz="2800" dirty="0"/>
              <a:t>搜索引擎退出中国的导火索</a:t>
            </a:r>
            <a:endParaRPr lang="en-US" altLang="zh-CN" sz="2800" dirty="0"/>
          </a:p>
          <a:p>
            <a:pPr lvl="1">
              <a:defRPr/>
            </a:pPr>
            <a:r>
              <a:rPr lang="zh-CN" altLang="en-US" sz="2400" dirty="0"/>
              <a:t>美国二十多家大型企业遭受“极光”攻击</a:t>
            </a:r>
            <a:endParaRPr lang="en-US" altLang="zh-CN" sz="2400" dirty="0"/>
          </a:p>
          <a:p>
            <a:pPr lvl="1">
              <a:defRPr/>
            </a:pPr>
            <a:r>
              <a:rPr lang="zh-CN" altLang="en-US" sz="2400" dirty="0"/>
              <a:t>窃取企业知识产权</a:t>
            </a:r>
            <a:endParaRPr lang="en-US" altLang="zh-CN" sz="2400" dirty="0"/>
          </a:p>
          <a:p>
            <a:pPr lvl="1">
              <a:defRPr/>
            </a:pPr>
            <a:r>
              <a:rPr lang="en-US" altLang="zh-CN" sz="2400" dirty="0"/>
              <a:t>IE</a:t>
            </a:r>
            <a:r>
              <a:rPr lang="zh-CN" altLang="en-US" sz="2400" dirty="0"/>
              <a:t>浏览器“极光”</a:t>
            </a:r>
            <a:r>
              <a:rPr lang="en-US" altLang="zh-CN" sz="2400" dirty="0"/>
              <a:t>0 day</a:t>
            </a:r>
            <a:r>
              <a:rPr lang="zh-CN" altLang="en-US" sz="2400" dirty="0"/>
              <a:t>安全漏洞</a:t>
            </a:r>
            <a:endParaRPr lang="en-US" altLang="zh-CN" sz="2400" dirty="0"/>
          </a:p>
          <a:p>
            <a:pPr>
              <a:defRPr/>
            </a:pPr>
            <a:endParaRPr lang="en-US" altLang="zh-CN" sz="2800" dirty="0"/>
          </a:p>
          <a:p>
            <a:pPr>
              <a:defRPr/>
            </a:pPr>
            <a:r>
              <a:rPr lang="zh-CN" altLang="en-US" sz="2800" dirty="0"/>
              <a:t>“源自中国”</a:t>
            </a:r>
            <a:r>
              <a:rPr lang="en-US" altLang="zh-CN" sz="2800" dirty="0"/>
              <a:t>?</a:t>
            </a:r>
            <a:r>
              <a:rPr lang="zh-CN" altLang="en-US" sz="2800" dirty="0"/>
              <a:t> </a:t>
            </a:r>
            <a:r>
              <a:rPr lang="en-US" altLang="zh-CN" sz="2800" dirty="0">
                <a:sym typeface="Wingdings" pitchFamily="2" charset="2"/>
              </a:rPr>
              <a:t> </a:t>
            </a:r>
            <a:r>
              <a:rPr lang="zh-CN" altLang="en-US" sz="2800" dirty="0">
                <a:sym typeface="Wingdings" pitchFamily="2" charset="2"/>
              </a:rPr>
              <a:t>中国黑客威胁论</a:t>
            </a:r>
            <a:endParaRPr lang="en-US" altLang="zh-CN" sz="2800" dirty="0">
              <a:sym typeface="Wingdings" pitchFamily="2" charset="2"/>
            </a:endParaRPr>
          </a:p>
          <a:p>
            <a:pPr lvl="1">
              <a:defRPr/>
            </a:pPr>
            <a:r>
              <a:rPr lang="zh-CN" altLang="en-US" sz="2400" dirty="0">
                <a:sym typeface="Wingdings" pitchFamily="2" charset="2"/>
              </a:rPr>
              <a:t>一段中国特色的生成</a:t>
            </a:r>
            <a:r>
              <a:rPr lang="en-US" altLang="zh-CN" sz="2400" dirty="0">
                <a:sym typeface="Wingdings" pitchFamily="2" charset="2"/>
              </a:rPr>
              <a:t>CRC</a:t>
            </a:r>
            <a:r>
              <a:rPr lang="zh-CN" altLang="en-US" sz="2400" dirty="0">
                <a:sym typeface="Wingdings" pitchFamily="2" charset="2"/>
              </a:rPr>
              <a:t>校验和的代码</a:t>
            </a:r>
            <a:r>
              <a:rPr lang="en-US" altLang="zh-CN" sz="2400" dirty="0">
                <a:sym typeface="Wingdings" pitchFamily="2" charset="2"/>
              </a:rPr>
              <a:t>?</a:t>
            </a:r>
          </a:p>
          <a:p>
            <a:pPr lvl="1">
              <a:defRPr/>
            </a:pPr>
            <a:r>
              <a:rPr lang="zh-CN" altLang="en-US" sz="2400" dirty="0">
                <a:sym typeface="Wingdings" pitchFamily="2" charset="2"/>
              </a:rPr>
              <a:t>上海交通大学 </a:t>
            </a:r>
            <a:r>
              <a:rPr lang="en-US" altLang="zh-CN" sz="2400" dirty="0">
                <a:sym typeface="Wingdings" pitchFamily="2" charset="2"/>
              </a:rPr>
              <a:t>&amp; </a:t>
            </a:r>
            <a:r>
              <a:rPr lang="zh-CN" altLang="en-US" sz="2400" dirty="0">
                <a:sym typeface="Wingdings" pitchFamily="2" charset="2"/>
              </a:rPr>
              <a:t>山东蓝翔高级技工学校</a:t>
            </a:r>
            <a:r>
              <a:rPr lang="en-US" altLang="zh-CN" sz="2400" dirty="0">
                <a:sym typeface="Wingdings" pitchFamily="2" charset="2"/>
              </a:rPr>
              <a:t>?</a:t>
            </a:r>
          </a:p>
        </p:txBody>
      </p:sp>
      <p:sp>
        <p:nvSpPr>
          <p:cNvPr id="47108" name="灯片编号占位符 3"/>
          <p:cNvSpPr>
            <a:spLocks noGrp="1"/>
          </p:cNvSpPr>
          <p:nvPr>
            <p:ph type="sldNum" sz="quarter" idx="12"/>
          </p:nvPr>
        </p:nvSpPr>
        <p:spPr>
          <a:noFill/>
        </p:spPr>
        <p:txBody>
          <a:bodyPr/>
          <a:lstStyle/>
          <a:p>
            <a:fld id="{A3ACB21F-8E47-4049-82A7-820150EE5E63}" type="slidenum">
              <a:rPr lang="en-US" altLang="zh-CN" smtClean="0"/>
              <a:pPr/>
              <a:t>66</a:t>
            </a:fld>
            <a:endParaRPr lang="en-US" altLang="zh-CN"/>
          </a:p>
        </p:txBody>
      </p:sp>
      <p:sp>
        <p:nvSpPr>
          <p:cNvPr id="3" name="Footer Placeholder 2"/>
          <p:cNvSpPr>
            <a:spLocks noGrp="1"/>
          </p:cNvSpPr>
          <p:nvPr>
            <p:ph type="ftr" sz="quarter" idx="11"/>
          </p:nvPr>
        </p:nvSpPr>
        <p:spPr/>
        <p:txBody>
          <a:bodyPr/>
          <a:lstStyle/>
          <a:p>
            <a:pPr>
              <a:defRPr/>
            </a:pPr>
            <a:endParaRPr lang="zh-CN" altLang="en-US" dirty="0"/>
          </a:p>
        </p:txBody>
      </p:sp>
    </p:spTree>
  </p:cSld>
  <p:clrMapOvr>
    <a:masterClrMapping/>
  </p:clrMapOvr>
  <p:transition advTm="66641"/>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标题 1"/>
          <p:cNvSpPr>
            <a:spLocks noGrp="1"/>
          </p:cNvSpPr>
          <p:nvPr>
            <p:ph type="title"/>
          </p:nvPr>
        </p:nvSpPr>
        <p:spPr>
          <a:xfrm>
            <a:off x="1657350" y="0"/>
            <a:ext cx="8229600" cy="779463"/>
          </a:xfrm>
        </p:spPr>
        <p:txBody>
          <a:bodyPr/>
          <a:lstStyle/>
          <a:p>
            <a:r>
              <a:rPr lang="zh-CN" altLang="en-US" dirty="0"/>
              <a:t>“极光”攻击技术内幕</a:t>
            </a:r>
          </a:p>
        </p:txBody>
      </p:sp>
      <p:sp>
        <p:nvSpPr>
          <p:cNvPr id="48131" name="灯片编号占位符 3"/>
          <p:cNvSpPr>
            <a:spLocks noGrp="1"/>
          </p:cNvSpPr>
          <p:nvPr>
            <p:ph type="sldNum" sz="quarter" idx="12"/>
          </p:nvPr>
        </p:nvSpPr>
        <p:spPr>
          <a:noFill/>
        </p:spPr>
        <p:txBody>
          <a:bodyPr/>
          <a:lstStyle/>
          <a:p>
            <a:fld id="{0D8CD633-84C2-416D-8290-AE461E4B5E34}" type="slidenum">
              <a:rPr lang="en-US" altLang="zh-CN" smtClean="0"/>
              <a:pPr/>
              <a:t>67</a:t>
            </a:fld>
            <a:endParaRPr lang="en-US" altLang="zh-CN"/>
          </a:p>
        </p:txBody>
      </p:sp>
      <p:pic>
        <p:nvPicPr>
          <p:cNvPr id="48132" name="Picture 6"/>
          <p:cNvPicPr>
            <a:picLocks noChangeAspect="1" noChangeArrowheads="1"/>
          </p:cNvPicPr>
          <p:nvPr/>
        </p:nvPicPr>
        <p:blipFill>
          <a:blip r:embed="rId4" cstate="print"/>
          <a:srcRect/>
          <a:stretch>
            <a:fillRect/>
          </a:stretch>
        </p:blipFill>
        <p:spPr bwMode="auto">
          <a:xfrm>
            <a:off x="1187624" y="1983217"/>
            <a:ext cx="6946726" cy="4454096"/>
          </a:xfrm>
          <a:prstGeom prst="rect">
            <a:avLst/>
          </a:prstGeom>
          <a:noFill/>
          <a:ln w="9525">
            <a:noFill/>
            <a:miter lim="800000"/>
            <a:headEnd/>
            <a:tailEnd/>
          </a:ln>
        </p:spPr>
      </p:pic>
      <p:grpSp>
        <p:nvGrpSpPr>
          <p:cNvPr id="48133" name="组合 12"/>
          <p:cNvGrpSpPr>
            <a:grpSpLocks/>
          </p:cNvGrpSpPr>
          <p:nvPr/>
        </p:nvGrpSpPr>
        <p:grpSpPr bwMode="auto">
          <a:xfrm>
            <a:off x="1403648" y="3902074"/>
            <a:ext cx="3682702" cy="1469768"/>
            <a:chOff x="1651298" y="4114800"/>
            <a:chExt cx="3682702" cy="1469996"/>
          </a:xfrm>
        </p:grpSpPr>
        <p:cxnSp>
          <p:nvCxnSpPr>
            <p:cNvPr id="8" name="直接箭头连接符 7"/>
            <p:cNvCxnSpPr/>
            <p:nvPr/>
          </p:nvCxnSpPr>
          <p:spPr>
            <a:xfrm>
              <a:off x="2209800" y="4114800"/>
              <a:ext cx="3124200" cy="76211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48148" name="TextBox 11"/>
            <p:cNvSpPr txBox="1">
              <a:spLocks noChangeArrowheads="1"/>
            </p:cNvSpPr>
            <p:nvPr/>
          </p:nvSpPr>
          <p:spPr bwMode="auto">
            <a:xfrm>
              <a:off x="1651298" y="4876800"/>
              <a:ext cx="2996902" cy="707996"/>
            </a:xfrm>
            <a:prstGeom prst="rect">
              <a:avLst/>
            </a:prstGeom>
            <a:noFill/>
            <a:ln w="9525">
              <a:noFill/>
              <a:miter lim="800000"/>
              <a:headEnd/>
              <a:tailEnd/>
            </a:ln>
          </p:spPr>
          <p:txBody>
            <a:bodyPr wrap="square">
              <a:spAutoFit/>
            </a:bodyPr>
            <a:lstStyle/>
            <a:p>
              <a:r>
                <a:rPr lang="en-US" altLang="zh-CN" dirty="0">
                  <a:solidFill>
                    <a:srgbClr val="FF0000"/>
                  </a:solidFill>
                </a:rPr>
                <a:t>1.  </a:t>
              </a:r>
              <a:r>
                <a:rPr lang="zh-CN" altLang="en-US" dirty="0">
                  <a:solidFill>
                    <a:srgbClr val="FF0000"/>
                  </a:solidFill>
                </a:rPr>
                <a:t>发送带恶意网站</a:t>
              </a:r>
              <a:r>
                <a:rPr lang="en-US" altLang="zh-CN" dirty="0">
                  <a:solidFill>
                    <a:srgbClr val="FF0000"/>
                  </a:solidFill>
                </a:rPr>
                <a:t>URL</a:t>
              </a:r>
              <a:r>
                <a:rPr lang="zh-CN" altLang="en-US" dirty="0">
                  <a:solidFill>
                    <a:srgbClr val="FF0000"/>
                  </a:solidFill>
                </a:rPr>
                <a:t>的欺骗邮件，诱骗点击</a:t>
              </a:r>
            </a:p>
          </p:txBody>
        </p:sp>
      </p:grpSp>
      <p:grpSp>
        <p:nvGrpSpPr>
          <p:cNvPr id="48134" name="组合 36"/>
          <p:cNvGrpSpPr>
            <a:grpSpLocks/>
          </p:cNvGrpSpPr>
          <p:nvPr/>
        </p:nvGrpSpPr>
        <p:grpSpPr bwMode="auto">
          <a:xfrm>
            <a:off x="3562350" y="2149475"/>
            <a:ext cx="3048000" cy="2362200"/>
            <a:chOff x="3810000" y="2362200"/>
            <a:chExt cx="3048000" cy="2362200"/>
          </a:xfrm>
        </p:grpSpPr>
        <p:cxnSp>
          <p:nvCxnSpPr>
            <p:cNvPr id="15" name="直接箭头连接符 14"/>
            <p:cNvCxnSpPr/>
            <p:nvPr/>
          </p:nvCxnSpPr>
          <p:spPr>
            <a:xfrm rot="10800000">
              <a:off x="3810000" y="2971800"/>
              <a:ext cx="1905000" cy="175260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48146" name="TextBox 15"/>
            <p:cNvSpPr txBox="1">
              <a:spLocks noChangeArrowheads="1"/>
            </p:cNvSpPr>
            <p:nvPr/>
          </p:nvSpPr>
          <p:spPr bwMode="auto">
            <a:xfrm>
              <a:off x="4038600" y="2362200"/>
              <a:ext cx="2819400" cy="923330"/>
            </a:xfrm>
            <a:prstGeom prst="rect">
              <a:avLst/>
            </a:prstGeom>
            <a:noFill/>
            <a:ln w="9525">
              <a:noFill/>
              <a:miter lim="800000"/>
              <a:headEnd/>
              <a:tailEnd/>
            </a:ln>
          </p:spPr>
          <p:txBody>
            <a:bodyPr>
              <a:spAutoFit/>
            </a:bodyPr>
            <a:lstStyle/>
            <a:p>
              <a:r>
                <a:rPr lang="en-US" altLang="zh-CN" dirty="0">
                  <a:solidFill>
                    <a:srgbClr val="FF0000"/>
                  </a:solidFill>
                </a:rPr>
                <a:t>2.  </a:t>
              </a:r>
              <a:r>
                <a:rPr lang="zh-CN" altLang="en-US" dirty="0">
                  <a:solidFill>
                    <a:srgbClr val="FF0000"/>
                  </a:solidFill>
                </a:rPr>
                <a:t>访问恶意网站时，被客户端渗透代码攻击</a:t>
              </a:r>
              <a:r>
                <a:rPr lang="en-US" altLang="zh-CN" dirty="0">
                  <a:solidFill>
                    <a:srgbClr val="FF0000"/>
                  </a:solidFill>
                </a:rPr>
                <a:t>IE</a:t>
              </a:r>
              <a:r>
                <a:rPr lang="zh-CN" altLang="en-US" dirty="0">
                  <a:solidFill>
                    <a:srgbClr val="FF0000"/>
                  </a:solidFill>
                </a:rPr>
                <a:t>零日极光漏洞，植入恶意木马</a:t>
              </a:r>
            </a:p>
          </p:txBody>
        </p:sp>
      </p:grpSp>
      <p:grpSp>
        <p:nvGrpSpPr>
          <p:cNvPr id="48135" name="组合 37"/>
          <p:cNvGrpSpPr>
            <a:grpSpLocks/>
          </p:cNvGrpSpPr>
          <p:nvPr/>
        </p:nvGrpSpPr>
        <p:grpSpPr bwMode="auto">
          <a:xfrm>
            <a:off x="3707904" y="5426076"/>
            <a:ext cx="2376264" cy="1250836"/>
            <a:chOff x="3955554" y="5638800"/>
            <a:chExt cx="2376264" cy="1250190"/>
          </a:xfrm>
        </p:grpSpPr>
        <p:cxnSp>
          <p:nvCxnSpPr>
            <p:cNvPr id="19" name="直接箭头连接符 18"/>
            <p:cNvCxnSpPr/>
            <p:nvPr/>
          </p:nvCxnSpPr>
          <p:spPr>
            <a:xfrm rot="10800000" flipV="1">
              <a:off x="3962400" y="5638800"/>
              <a:ext cx="1371600" cy="380803"/>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48144" name="TextBox 23"/>
            <p:cNvSpPr txBox="1">
              <a:spLocks noChangeArrowheads="1"/>
            </p:cNvSpPr>
            <p:nvPr/>
          </p:nvSpPr>
          <p:spPr bwMode="auto">
            <a:xfrm>
              <a:off x="3955554" y="5873851"/>
              <a:ext cx="2376264" cy="1015139"/>
            </a:xfrm>
            <a:prstGeom prst="rect">
              <a:avLst/>
            </a:prstGeom>
            <a:noFill/>
            <a:ln w="9525">
              <a:noFill/>
              <a:miter lim="800000"/>
              <a:headEnd/>
              <a:tailEnd/>
            </a:ln>
          </p:spPr>
          <p:txBody>
            <a:bodyPr wrap="square">
              <a:spAutoFit/>
            </a:bodyPr>
            <a:lstStyle/>
            <a:p>
              <a:r>
                <a:rPr lang="en-US" altLang="zh-CN" dirty="0">
                  <a:solidFill>
                    <a:srgbClr val="FF0000"/>
                  </a:solidFill>
                </a:rPr>
                <a:t>3. </a:t>
              </a:r>
              <a:r>
                <a:rPr lang="zh-CN" altLang="en-US" dirty="0">
                  <a:solidFill>
                    <a:srgbClr val="FF0000"/>
                  </a:solidFill>
                </a:rPr>
                <a:t>加密伪装方式连接控制服务器，接受攻击者控制命令</a:t>
              </a:r>
            </a:p>
          </p:txBody>
        </p:sp>
      </p:grpSp>
      <p:grpSp>
        <p:nvGrpSpPr>
          <p:cNvPr id="48136" name="组合 38"/>
          <p:cNvGrpSpPr>
            <a:grpSpLocks/>
          </p:cNvGrpSpPr>
          <p:nvPr/>
        </p:nvGrpSpPr>
        <p:grpSpPr bwMode="auto">
          <a:xfrm>
            <a:off x="5772150" y="5502275"/>
            <a:ext cx="3371850" cy="1102626"/>
            <a:chOff x="6019800" y="5715000"/>
            <a:chExt cx="3371850" cy="1101970"/>
          </a:xfrm>
        </p:grpSpPr>
        <p:cxnSp>
          <p:nvCxnSpPr>
            <p:cNvPr id="26" name="直接箭头连接符 25"/>
            <p:cNvCxnSpPr/>
            <p:nvPr/>
          </p:nvCxnSpPr>
          <p:spPr>
            <a:xfrm>
              <a:off x="6019800" y="5715000"/>
              <a:ext cx="1447800" cy="158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48142" name="TextBox 31"/>
            <p:cNvSpPr txBox="1">
              <a:spLocks noChangeArrowheads="1"/>
            </p:cNvSpPr>
            <p:nvPr/>
          </p:nvSpPr>
          <p:spPr bwMode="auto">
            <a:xfrm>
              <a:off x="6403826" y="5801911"/>
              <a:ext cx="2987824" cy="1015059"/>
            </a:xfrm>
            <a:prstGeom prst="rect">
              <a:avLst/>
            </a:prstGeom>
            <a:noFill/>
            <a:ln w="9525">
              <a:noFill/>
              <a:miter lim="800000"/>
              <a:headEnd/>
              <a:tailEnd/>
            </a:ln>
          </p:spPr>
          <p:txBody>
            <a:bodyPr wrap="square">
              <a:spAutoFit/>
            </a:bodyPr>
            <a:lstStyle/>
            <a:p>
              <a:r>
                <a:rPr lang="en-US" altLang="zh-CN" dirty="0">
                  <a:solidFill>
                    <a:srgbClr val="FF0000"/>
                  </a:solidFill>
                </a:rPr>
                <a:t>4. </a:t>
              </a:r>
              <a:r>
                <a:rPr lang="zh-CN" altLang="en-US" dirty="0">
                  <a:solidFill>
                    <a:srgbClr val="FF0000"/>
                  </a:solidFill>
                </a:rPr>
                <a:t>通过信任关系进行</a:t>
              </a:r>
              <a:r>
                <a:rPr lang="en-US" altLang="zh-CN" dirty="0">
                  <a:solidFill>
                    <a:srgbClr val="FF0000"/>
                  </a:solidFill>
                </a:rPr>
                <a:t>Man-in-the-Mailbox</a:t>
              </a:r>
              <a:r>
                <a:rPr lang="zh-CN" altLang="en-US" dirty="0">
                  <a:solidFill>
                    <a:srgbClr val="FF0000"/>
                  </a:solidFill>
                </a:rPr>
                <a:t>攻击，诱骗访问恶意网站</a:t>
              </a:r>
            </a:p>
          </p:txBody>
        </p:sp>
      </p:grpSp>
      <p:grpSp>
        <p:nvGrpSpPr>
          <p:cNvPr id="48137" name="组合 39"/>
          <p:cNvGrpSpPr>
            <a:grpSpLocks/>
          </p:cNvGrpSpPr>
          <p:nvPr/>
        </p:nvGrpSpPr>
        <p:grpSpPr bwMode="auto">
          <a:xfrm>
            <a:off x="6915151" y="3484562"/>
            <a:ext cx="2228849" cy="1027113"/>
            <a:chOff x="7162801" y="3697068"/>
            <a:chExt cx="2228849" cy="1027332"/>
          </a:xfrm>
        </p:grpSpPr>
        <p:cxnSp>
          <p:nvCxnSpPr>
            <p:cNvPr id="34" name="直接箭头连接符 33"/>
            <p:cNvCxnSpPr/>
            <p:nvPr/>
          </p:nvCxnSpPr>
          <p:spPr>
            <a:xfrm rot="16200000" flipV="1">
              <a:off x="7010311" y="4038511"/>
              <a:ext cx="838379" cy="53340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48140" name="TextBox 35"/>
            <p:cNvSpPr txBox="1">
              <a:spLocks noChangeArrowheads="1"/>
            </p:cNvSpPr>
            <p:nvPr/>
          </p:nvSpPr>
          <p:spPr bwMode="auto">
            <a:xfrm>
              <a:off x="7315200" y="3697068"/>
              <a:ext cx="2076450" cy="708037"/>
            </a:xfrm>
            <a:prstGeom prst="rect">
              <a:avLst/>
            </a:prstGeom>
            <a:noFill/>
            <a:ln w="9525">
              <a:noFill/>
              <a:miter lim="800000"/>
              <a:headEnd/>
              <a:tailEnd/>
            </a:ln>
          </p:spPr>
          <p:txBody>
            <a:bodyPr wrap="square">
              <a:spAutoFit/>
            </a:bodyPr>
            <a:lstStyle/>
            <a:p>
              <a:r>
                <a:rPr lang="en-US" altLang="zh-CN" dirty="0">
                  <a:solidFill>
                    <a:srgbClr val="FF0000"/>
                  </a:solidFill>
                </a:rPr>
                <a:t>5. </a:t>
              </a:r>
              <a:r>
                <a:rPr lang="zh-CN" altLang="en-US" dirty="0">
                  <a:solidFill>
                    <a:srgbClr val="FF0000"/>
                  </a:solidFill>
                </a:rPr>
                <a:t>监听窃取关键知识产权资料</a:t>
              </a:r>
              <a:endParaRPr lang="en-US" altLang="zh-CN" dirty="0">
                <a:solidFill>
                  <a:srgbClr val="FF0000"/>
                </a:solidFill>
              </a:endParaRPr>
            </a:p>
          </p:txBody>
        </p:sp>
      </p:grpSp>
      <p:sp>
        <p:nvSpPr>
          <p:cNvPr id="48138" name="矩形 19"/>
          <p:cNvSpPr>
            <a:spLocks noChangeArrowheads="1"/>
          </p:cNvSpPr>
          <p:nvPr/>
        </p:nvSpPr>
        <p:spPr bwMode="auto">
          <a:xfrm>
            <a:off x="539750" y="1619250"/>
            <a:ext cx="8424863" cy="369888"/>
          </a:xfrm>
          <a:prstGeom prst="rect">
            <a:avLst/>
          </a:prstGeom>
          <a:noFill/>
          <a:ln w="9525">
            <a:noFill/>
            <a:miter lim="800000"/>
            <a:headEnd/>
            <a:tailEnd/>
          </a:ln>
        </p:spPr>
        <p:txBody>
          <a:bodyPr>
            <a:spAutoFit/>
          </a:bodyPr>
          <a:lstStyle/>
          <a:p>
            <a:r>
              <a:rPr lang="zh-CN" altLang="en-US"/>
              <a:t>美国</a:t>
            </a:r>
            <a:r>
              <a:rPr lang="en-US" altLang="zh-CN"/>
              <a:t>Symantec</a:t>
            </a:r>
            <a:r>
              <a:rPr lang="zh-CN" altLang="en-US"/>
              <a:t>、</a:t>
            </a:r>
            <a:r>
              <a:rPr lang="en-US" altLang="zh-CN"/>
              <a:t>SecureWorks</a:t>
            </a:r>
            <a:r>
              <a:rPr lang="zh-CN" altLang="en-US"/>
              <a:t>、</a:t>
            </a:r>
            <a:r>
              <a:rPr lang="en-US" altLang="zh-CN"/>
              <a:t>HBGary</a:t>
            </a:r>
            <a:r>
              <a:rPr lang="zh-CN" altLang="en-US"/>
              <a:t>等安全公司受委托进行调查</a:t>
            </a:r>
            <a:endParaRPr lang="en-US" altLang="zh-CN"/>
          </a:p>
        </p:txBody>
      </p:sp>
    </p:spTree>
    <p:custDataLst>
      <p:tags r:id="rId1"/>
    </p:custDataLst>
    <p:extLst>
      <p:ext uri="{BB962C8B-B14F-4D97-AF65-F5344CB8AC3E}">
        <p14:creationId xmlns:p14="http://schemas.microsoft.com/office/powerpoint/2010/main" val="3088601744"/>
      </p:ext>
    </p:extLst>
  </p:cSld>
  <p:clrMapOvr>
    <a:masterClrMapping/>
  </p:clrMapOvr>
  <p:transition advTm="77030"/>
</p:sld>
</file>

<file path=ppt/slides/slide6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9154" name="标题 1"/>
          <p:cNvSpPr>
            <a:spLocks noGrp="1"/>
          </p:cNvSpPr>
          <p:nvPr>
            <p:ph type="title"/>
          </p:nvPr>
        </p:nvSpPr>
        <p:spPr>
          <a:xfrm>
            <a:off x="1691680" y="188640"/>
            <a:ext cx="8382000" cy="702915"/>
          </a:xfrm>
        </p:spPr>
        <p:txBody>
          <a:bodyPr/>
          <a:lstStyle/>
          <a:p>
            <a:r>
              <a:rPr lang="zh-CN" altLang="en-US" sz="3600" dirty="0"/>
              <a:t>从“极光”事件看攻击形态</a:t>
            </a:r>
          </a:p>
        </p:txBody>
      </p:sp>
      <p:sp>
        <p:nvSpPr>
          <p:cNvPr id="49155" name="内容占位符 2"/>
          <p:cNvSpPr>
            <a:spLocks noGrp="1"/>
          </p:cNvSpPr>
          <p:nvPr>
            <p:ph idx="1"/>
          </p:nvPr>
        </p:nvSpPr>
        <p:spPr>
          <a:xfrm>
            <a:off x="468313" y="1700213"/>
            <a:ext cx="8229600" cy="4695825"/>
          </a:xfrm>
        </p:spPr>
        <p:txBody>
          <a:bodyPr/>
          <a:lstStyle/>
          <a:p>
            <a:r>
              <a:rPr lang="zh-CN" altLang="en-US" sz="2000" dirty="0"/>
              <a:t>计算机系统</a:t>
            </a:r>
            <a:endParaRPr lang="en-US" altLang="zh-CN" sz="2000" dirty="0"/>
          </a:p>
          <a:p>
            <a:pPr lvl="1"/>
            <a:r>
              <a:rPr lang="zh-CN" altLang="en-US" sz="1800" dirty="0"/>
              <a:t>硬件、操作系统、网络服务</a:t>
            </a:r>
            <a:r>
              <a:rPr lang="en-US" altLang="zh-CN" sz="1800" dirty="0"/>
              <a:t>/</a:t>
            </a:r>
            <a:r>
              <a:rPr lang="zh-CN" altLang="en-US" sz="1800" dirty="0"/>
              <a:t>应用程序</a:t>
            </a:r>
            <a:endParaRPr lang="en-US" altLang="zh-CN" sz="1800" dirty="0"/>
          </a:p>
          <a:p>
            <a:pPr lvl="1"/>
            <a:r>
              <a:rPr lang="zh-CN" altLang="en-US" sz="1800" dirty="0"/>
              <a:t>系统安全攻击：利用安全漏洞的渗透攻击和恶意代码感染</a:t>
            </a:r>
            <a:endParaRPr lang="en-US" altLang="zh-CN" sz="1800" dirty="0"/>
          </a:p>
          <a:p>
            <a:pPr lvl="1"/>
            <a:r>
              <a:rPr lang="en-US" altLang="zh-CN" sz="1800" dirty="0"/>
              <a:t>IE</a:t>
            </a:r>
            <a:r>
              <a:rPr lang="zh-CN" altLang="en-US" sz="1800" dirty="0"/>
              <a:t>“极光”网页木马渗透攻击：利用</a:t>
            </a:r>
            <a:r>
              <a:rPr lang="en-US" altLang="zh-CN" sz="1800" dirty="0"/>
              <a:t>IE</a:t>
            </a:r>
            <a:r>
              <a:rPr lang="zh-CN" altLang="en-US" sz="1800" dirty="0"/>
              <a:t>安全漏洞</a:t>
            </a:r>
            <a:endParaRPr lang="en-US" altLang="zh-CN" sz="1800" dirty="0"/>
          </a:p>
          <a:p>
            <a:r>
              <a:rPr lang="zh-CN" altLang="en-US" sz="2000" dirty="0"/>
              <a:t>网络</a:t>
            </a:r>
            <a:endParaRPr lang="en-US" altLang="zh-CN" sz="2000" dirty="0"/>
          </a:p>
          <a:p>
            <a:pPr lvl="1"/>
            <a:r>
              <a:rPr lang="zh-CN" altLang="en-US" sz="1800" dirty="0"/>
              <a:t>网络</a:t>
            </a:r>
            <a:r>
              <a:rPr lang="en-US" altLang="zh-CN" sz="1800" dirty="0"/>
              <a:t>(network of computers)</a:t>
            </a:r>
            <a:r>
              <a:rPr lang="en-US" altLang="zh-CN" sz="1800" dirty="0">
                <a:sym typeface="Wingdings" pitchFamily="2" charset="2"/>
              </a:rPr>
              <a:t></a:t>
            </a:r>
            <a:r>
              <a:rPr lang="zh-CN" altLang="en-US" sz="1800" dirty="0">
                <a:sym typeface="Wingdings" pitchFamily="2" charset="2"/>
              </a:rPr>
              <a:t>互联网</a:t>
            </a:r>
            <a:r>
              <a:rPr lang="en-US" altLang="zh-CN" sz="1800" dirty="0">
                <a:sym typeface="Wingdings" pitchFamily="2" charset="2"/>
              </a:rPr>
              <a:t>(network of networks)</a:t>
            </a:r>
          </a:p>
          <a:p>
            <a:pPr lvl="1"/>
            <a:r>
              <a:rPr lang="zh-CN" altLang="en-US" sz="1800" dirty="0"/>
              <a:t>网络协议攻击与滥用：设计缺陷</a:t>
            </a:r>
            <a:r>
              <a:rPr lang="en-US" altLang="zh-CN" sz="1800" dirty="0"/>
              <a:t>&amp;</a:t>
            </a:r>
            <a:r>
              <a:rPr lang="zh-CN" altLang="en-US" sz="1800" dirty="0"/>
              <a:t>滥用</a:t>
            </a:r>
            <a:r>
              <a:rPr lang="en-US" altLang="zh-CN" sz="1800" dirty="0"/>
              <a:t>(</a:t>
            </a:r>
            <a:r>
              <a:rPr lang="zh-CN" altLang="en-US" sz="1800" dirty="0"/>
              <a:t>源地址欺骗、</a:t>
            </a:r>
            <a:r>
              <a:rPr lang="en-US" altLang="zh-CN" sz="1800" dirty="0" err="1"/>
              <a:t>DDoS</a:t>
            </a:r>
            <a:r>
              <a:rPr lang="en-US" altLang="zh-CN" sz="1800" dirty="0"/>
              <a:t>)</a:t>
            </a:r>
          </a:p>
          <a:p>
            <a:pPr lvl="1"/>
            <a:r>
              <a:rPr lang="en-US" altLang="zh-CN" sz="1800" dirty="0"/>
              <a:t>Man-in-the-Mailbox</a:t>
            </a:r>
            <a:r>
              <a:rPr lang="zh-CN" altLang="en-US" sz="1800" dirty="0"/>
              <a:t>攻击：电子邮件缺乏身份认证</a:t>
            </a:r>
            <a:endParaRPr lang="en-US" altLang="zh-CN" sz="1800" dirty="0"/>
          </a:p>
          <a:p>
            <a:r>
              <a:rPr lang="zh-CN" altLang="en-US" sz="2000" dirty="0"/>
              <a:t>人</a:t>
            </a:r>
            <a:endParaRPr lang="en-US" altLang="zh-CN" sz="2000" dirty="0"/>
          </a:p>
          <a:p>
            <a:pPr lvl="1"/>
            <a:r>
              <a:rPr lang="zh-CN" altLang="en-US" sz="1800" dirty="0"/>
              <a:t>计算机和互联网的使用者</a:t>
            </a:r>
            <a:endParaRPr lang="en-US" altLang="zh-CN" sz="1800" dirty="0"/>
          </a:p>
          <a:p>
            <a:pPr lvl="1"/>
            <a:r>
              <a:rPr lang="zh-CN" altLang="en-US" sz="1800" dirty="0"/>
              <a:t>物理攻击</a:t>
            </a:r>
            <a:r>
              <a:rPr lang="en-US" altLang="zh-CN" sz="1800" dirty="0"/>
              <a:t>/</a:t>
            </a:r>
            <a:r>
              <a:rPr lang="zh-CN" altLang="en-US" sz="1800" dirty="0"/>
              <a:t>社会工程学：环境与人性弱点</a:t>
            </a:r>
            <a:endParaRPr lang="en-US" altLang="zh-CN" sz="1800" dirty="0"/>
          </a:p>
          <a:p>
            <a:pPr lvl="1"/>
            <a:r>
              <a:rPr lang="zh-CN" altLang="en-US" sz="1800" dirty="0"/>
              <a:t>欺骗邮件：诱骗点击邮件中的链接</a:t>
            </a:r>
          </a:p>
        </p:txBody>
      </p:sp>
      <p:sp>
        <p:nvSpPr>
          <p:cNvPr id="49156" name="灯片编号占位符 3"/>
          <p:cNvSpPr>
            <a:spLocks noGrp="1"/>
          </p:cNvSpPr>
          <p:nvPr>
            <p:ph type="sldNum" sz="quarter" idx="12"/>
          </p:nvPr>
        </p:nvSpPr>
        <p:spPr>
          <a:noFill/>
        </p:spPr>
        <p:txBody>
          <a:bodyPr/>
          <a:lstStyle/>
          <a:p>
            <a:fld id="{61A50D73-23AC-4493-A6F9-E955BBD149CC}" type="slidenum">
              <a:rPr lang="en-US" altLang="zh-CN" smtClean="0"/>
              <a:pPr/>
              <a:t>68</a:t>
            </a:fld>
            <a:endParaRPr lang="en-US" altLang="zh-CN"/>
          </a:p>
        </p:txBody>
      </p:sp>
      <p:sp>
        <p:nvSpPr>
          <p:cNvPr id="3" name="Footer Placeholder 2"/>
          <p:cNvSpPr>
            <a:spLocks noGrp="1"/>
          </p:cNvSpPr>
          <p:nvPr>
            <p:ph type="ftr" sz="quarter" idx="11"/>
          </p:nvPr>
        </p:nvSpPr>
        <p:spPr/>
        <p:txBody>
          <a:bodyPr/>
          <a:lstStyle/>
          <a:p>
            <a:pPr>
              <a:defRPr/>
            </a:pPr>
            <a:endParaRPr lang="zh-CN" altLang="en-US" dirty="0"/>
          </a:p>
        </p:txBody>
      </p:sp>
    </p:spTree>
  </p:cSld>
  <p:clrMapOvr>
    <a:masterClrMapping/>
  </p:clrMapOvr>
  <p:transition advTm="76141"/>
</p:sld>
</file>

<file path=ppt/slides/slide6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0178" name="标题 1"/>
          <p:cNvSpPr>
            <a:spLocks noGrp="1"/>
          </p:cNvSpPr>
          <p:nvPr>
            <p:ph type="title"/>
          </p:nvPr>
        </p:nvSpPr>
        <p:spPr>
          <a:xfrm>
            <a:off x="1763688" y="188640"/>
            <a:ext cx="8001000" cy="747936"/>
          </a:xfrm>
        </p:spPr>
        <p:txBody>
          <a:bodyPr/>
          <a:lstStyle/>
          <a:p>
            <a:r>
              <a:rPr lang="zh-CN" altLang="en-US" dirty="0"/>
              <a:t>网络攻防技术框架</a:t>
            </a:r>
          </a:p>
        </p:txBody>
      </p:sp>
      <p:sp>
        <p:nvSpPr>
          <p:cNvPr id="50180" name="页脚占位符 4"/>
          <p:cNvSpPr>
            <a:spLocks noGrp="1"/>
          </p:cNvSpPr>
          <p:nvPr>
            <p:ph type="ftr" sz="quarter" idx="11"/>
          </p:nvPr>
        </p:nvSpPr>
        <p:spPr>
          <a:noFill/>
        </p:spPr>
        <p:txBody>
          <a:bodyPr/>
          <a:lstStyle/>
          <a:p>
            <a:endParaRPr lang="zh-CN" altLang="en-US"/>
          </a:p>
        </p:txBody>
      </p:sp>
      <p:sp>
        <p:nvSpPr>
          <p:cNvPr id="50181" name="灯片编号占位符 5"/>
          <p:cNvSpPr>
            <a:spLocks noGrp="1"/>
          </p:cNvSpPr>
          <p:nvPr>
            <p:ph type="sldNum" sz="quarter" idx="12"/>
          </p:nvPr>
        </p:nvSpPr>
        <p:spPr>
          <a:noFill/>
        </p:spPr>
        <p:txBody>
          <a:bodyPr/>
          <a:lstStyle/>
          <a:p>
            <a:fld id="{CB86A36C-BA0E-4FF0-8C45-33B30FF12FD2}" type="slidenum">
              <a:rPr lang="en-US" altLang="zh-CN" smtClean="0"/>
              <a:pPr/>
              <a:t>69</a:t>
            </a:fld>
            <a:endParaRPr lang="en-US" altLang="zh-CN"/>
          </a:p>
        </p:txBody>
      </p:sp>
      <p:pic>
        <p:nvPicPr>
          <p:cNvPr id="8" name="图片 7" descr="网络攻防基本类型.emf"/>
          <p:cNvPicPr/>
          <p:nvPr/>
        </p:nvPicPr>
        <p:blipFill>
          <a:blip r:embed="rId2" cstate="print"/>
          <a:stretch>
            <a:fillRect/>
          </a:stretch>
        </p:blipFill>
        <p:spPr>
          <a:xfrm>
            <a:off x="683568" y="1700808"/>
            <a:ext cx="7992888" cy="446449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194" name="标题 1"/>
          <p:cNvSpPr>
            <a:spLocks noGrp="1"/>
          </p:cNvSpPr>
          <p:nvPr>
            <p:ph type="title"/>
          </p:nvPr>
        </p:nvSpPr>
        <p:spPr>
          <a:xfrm>
            <a:off x="1547664" y="188640"/>
            <a:ext cx="8001000" cy="747936"/>
          </a:xfrm>
        </p:spPr>
        <p:txBody>
          <a:bodyPr/>
          <a:lstStyle/>
          <a:p>
            <a:pPr eaLnBrk="1" hangingPunct="1"/>
            <a:r>
              <a:rPr lang="zh-CN" altLang="en-US" dirty="0"/>
              <a:t>案例背景</a:t>
            </a:r>
            <a:r>
              <a:rPr lang="en-US" altLang="zh-CN" dirty="0"/>
              <a:t> – “</a:t>
            </a:r>
            <a:r>
              <a:rPr lang="zh-CN" altLang="en-US" dirty="0"/>
              <a:t>黛蛇</a:t>
            </a:r>
            <a:r>
              <a:rPr lang="en-US" altLang="zh-CN" dirty="0"/>
              <a:t>”</a:t>
            </a:r>
            <a:r>
              <a:rPr lang="zh-CN" altLang="en-US" dirty="0"/>
              <a:t>蠕虫</a:t>
            </a:r>
          </a:p>
        </p:txBody>
      </p:sp>
      <p:sp>
        <p:nvSpPr>
          <p:cNvPr id="8195" name="内容占位符 2"/>
          <p:cNvSpPr>
            <a:spLocks noGrp="1"/>
          </p:cNvSpPr>
          <p:nvPr>
            <p:ph idx="1"/>
          </p:nvPr>
        </p:nvSpPr>
        <p:spPr/>
        <p:txBody>
          <a:bodyPr/>
          <a:lstStyle/>
          <a:p>
            <a:pPr eaLnBrk="1" hangingPunct="1">
              <a:lnSpc>
                <a:spcPct val="80000"/>
              </a:lnSpc>
            </a:pPr>
            <a:r>
              <a:rPr lang="zh-CN" altLang="en-US" sz="2000" dirty="0"/>
              <a:t>黛蛇蠕虫</a:t>
            </a:r>
            <a:r>
              <a:rPr lang="en-US" altLang="zh-CN" sz="2000" dirty="0"/>
              <a:t>(Dasher)</a:t>
            </a:r>
            <a:r>
              <a:rPr lang="zh-CN" altLang="en-US" sz="2000" dirty="0"/>
              <a:t>：</a:t>
            </a:r>
            <a:r>
              <a:rPr lang="en-US" altLang="zh-CN" sz="2000" dirty="0"/>
              <a:t>2005</a:t>
            </a:r>
            <a:r>
              <a:rPr lang="zh-CN" altLang="en-US" sz="2000" dirty="0"/>
              <a:t>年互联网上的知名蠕虫病毒案例</a:t>
            </a:r>
            <a:endParaRPr lang="en-US" altLang="zh-CN" sz="2000" dirty="0"/>
          </a:p>
          <a:p>
            <a:pPr lvl="1" eaLnBrk="1" hangingPunct="1">
              <a:lnSpc>
                <a:spcPct val="80000"/>
              </a:lnSpc>
            </a:pPr>
            <a:r>
              <a:rPr lang="zh-CN" altLang="en-US" sz="1800" dirty="0"/>
              <a:t>中国蜜网项目组（狩猎女神项目组）参与应急处理的第一个实际网络攻击案例</a:t>
            </a:r>
            <a:endParaRPr lang="en-US" altLang="zh-CN" sz="1800" dirty="0"/>
          </a:p>
          <a:p>
            <a:pPr eaLnBrk="1" hangingPunct="1">
              <a:lnSpc>
                <a:spcPct val="80000"/>
              </a:lnSpc>
            </a:pPr>
            <a:endParaRPr lang="en-US" altLang="zh-CN" sz="2000" dirty="0"/>
          </a:p>
          <a:p>
            <a:pPr eaLnBrk="1" hangingPunct="1">
              <a:lnSpc>
                <a:spcPct val="80000"/>
              </a:lnSpc>
            </a:pPr>
            <a:r>
              <a:rPr lang="en-US" altLang="zh-CN" sz="2000" dirty="0"/>
              <a:t>2005</a:t>
            </a:r>
            <a:r>
              <a:rPr lang="zh-CN" altLang="en-US" sz="2000" dirty="0"/>
              <a:t>年</a:t>
            </a:r>
            <a:r>
              <a:rPr lang="en-US" altLang="zh-CN" sz="2000" dirty="0"/>
              <a:t>12</a:t>
            </a:r>
            <a:r>
              <a:rPr lang="zh-CN" altLang="en-US" sz="2000" dirty="0"/>
              <a:t>月</a:t>
            </a:r>
            <a:r>
              <a:rPr lang="en-US" altLang="zh-CN" sz="2000" dirty="0"/>
              <a:t>15</a:t>
            </a:r>
            <a:r>
              <a:rPr lang="zh-CN" altLang="en-US" sz="2000" dirty="0"/>
              <a:t>日北京时间</a:t>
            </a:r>
            <a:r>
              <a:rPr lang="en-US" altLang="zh-CN" sz="2000" dirty="0"/>
              <a:t>21:45</a:t>
            </a:r>
            <a:r>
              <a:rPr lang="zh-CN" altLang="en-US" sz="2000" dirty="0"/>
              <a:t>，狩猎女神项目组国内第一时间截获蠕虫样本</a:t>
            </a:r>
          </a:p>
          <a:p>
            <a:pPr eaLnBrk="1" hangingPunct="1">
              <a:lnSpc>
                <a:spcPct val="80000"/>
              </a:lnSpc>
            </a:pPr>
            <a:r>
              <a:rPr lang="en-US" altLang="zh-CN" sz="2000" dirty="0"/>
              <a:t>2005</a:t>
            </a:r>
            <a:r>
              <a:rPr lang="zh-CN" altLang="en-US" sz="2000" dirty="0"/>
              <a:t>年</a:t>
            </a:r>
            <a:r>
              <a:rPr lang="en-US" altLang="zh-CN" sz="2000" dirty="0"/>
              <a:t>12</a:t>
            </a:r>
            <a:r>
              <a:rPr lang="zh-CN" altLang="en-US" sz="2000" dirty="0"/>
              <a:t>月</a:t>
            </a:r>
            <a:r>
              <a:rPr lang="en-US" altLang="zh-CN" sz="2000" dirty="0"/>
              <a:t>16</a:t>
            </a:r>
            <a:r>
              <a:rPr lang="zh-CN" altLang="en-US" sz="2000" dirty="0"/>
              <a:t>日北京时间</a:t>
            </a:r>
            <a:r>
              <a:rPr lang="en-US" altLang="zh-CN" sz="2000" dirty="0"/>
              <a:t>10:24</a:t>
            </a:r>
            <a:r>
              <a:rPr lang="zh-CN" altLang="en-US" sz="2000" dirty="0"/>
              <a:t>，向</a:t>
            </a:r>
            <a:r>
              <a:rPr lang="en-US" altLang="zh-CN" sz="2000" dirty="0"/>
              <a:t>CNCERT/CC</a:t>
            </a:r>
            <a:r>
              <a:rPr lang="zh-CN" altLang="en-US" sz="2000" dirty="0"/>
              <a:t>汇报了</a:t>
            </a:r>
            <a:r>
              <a:rPr lang="en-US" altLang="zh-CN" sz="2000" dirty="0"/>
              <a:t>Dasher</a:t>
            </a:r>
            <a:r>
              <a:rPr lang="zh-CN" altLang="en-US" sz="2000" dirty="0"/>
              <a:t>蠕虫的爆发</a:t>
            </a:r>
            <a:r>
              <a:rPr lang="en-US" altLang="zh-CN" sz="2000" dirty="0"/>
              <a:t>, </a:t>
            </a:r>
            <a:r>
              <a:rPr lang="zh-CN" altLang="en-US" sz="2000" dirty="0"/>
              <a:t>定位用于传播的命令控制、</a:t>
            </a:r>
            <a:r>
              <a:rPr lang="en-US" altLang="zh-CN" sz="2000" dirty="0"/>
              <a:t>FTP</a:t>
            </a:r>
            <a:r>
              <a:rPr lang="zh-CN" altLang="en-US" sz="2000" dirty="0"/>
              <a:t>服务器</a:t>
            </a:r>
          </a:p>
          <a:p>
            <a:pPr eaLnBrk="1" hangingPunct="1">
              <a:lnSpc>
                <a:spcPct val="80000"/>
              </a:lnSpc>
            </a:pPr>
            <a:r>
              <a:rPr lang="en-US" altLang="zh-CN" sz="2000" dirty="0"/>
              <a:t>2005</a:t>
            </a:r>
            <a:r>
              <a:rPr lang="zh-CN" altLang="en-US" sz="2000" dirty="0"/>
              <a:t>年</a:t>
            </a:r>
            <a:r>
              <a:rPr lang="en-US" altLang="zh-CN" sz="2000" dirty="0"/>
              <a:t>12</a:t>
            </a:r>
            <a:r>
              <a:rPr lang="zh-CN" altLang="en-US" sz="2000" dirty="0"/>
              <a:t>月</a:t>
            </a:r>
            <a:r>
              <a:rPr lang="en-US" altLang="zh-CN" sz="2000" dirty="0"/>
              <a:t>16</a:t>
            </a:r>
            <a:r>
              <a:rPr lang="zh-CN" altLang="en-US" sz="2000" dirty="0"/>
              <a:t>日北京时间</a:t>
            </a:r>
            <a:r>
              <a:rPr lang="en-US" altLang="zh-CN" sz="2000" dirty="0"/>
              <a:t>19:30</a:t>
            </a:r>
            <a:r>
              <a:rPr lang="zh-CN" altLang="en-US" sz="2000" dirty="0"/>
              <a:t>， 协助</a:t>
            </a:r>
            <a:r>
              <a:rPr lang="en-US" altLang="zh-CN" sz="2000" dirty="0"/>
              <a:t>CNCERT/CC</a:t>
            </a:r>
            <a:r>
              <a:rPr lang="zh-CN" altLang="en-US" sz="2000" dirty="0"/>
              <a:t>关闭</a:t>
            </a:r>
            <a:r>
              <a:rPr lang="en-US" altLang="zh-CN" sz="2000" dirty="0"/>
              <a:t>FTP, Dasher</a:t>
            </a:r>
            <a:r>
              <a:rPr lang="zh-CN" altLang="en-US" sz="2000" dirty="0"/>
              <a:t>蠕虫感染上万台主机 </a:t>
            </a:r>
          </a:p>
          <a:p>
            <a:pPr eaLnBrk="1" hangingPunct="1">
              <a:lnSpc>
                <a:spcPct val="80000"/>
              </a:lnSpc>
            </a:pPr>
            <a:r>
              <a:rPr lang="en-US" altLang="zh-CN" sz="2000" dirty="0"/>
              <a:t>2005</a:t>
            </a:r>
            <a:r>
              <a:rPr lang="zh-CN" altLang="en-US" sz="2000" dirty="0"/>
              <a:t>年</a:t>
            </a:r>
            <a:r>
              <a:rPr lang="en-US" altLang="zh-CN" sz="2000" dirty="0"/>
              <a:t>12</a:t>
            </a:r>
            <a:r>
              <a:rPr lang="zh-CN" altLang="en-US" sz="2000" dirty="0"/>
              <a:t>月</a:t>
            </a:r>
            <a:r>
              <a:rPr lang="en-US" altLang="zh-CN" sz="2000" dirty="0"/>
              <a:t>16</a:t>
            </a:r>
            <a:r>
              <a:rPr lang="zh-CN" altLang="en-US" sz="2000" dirty="0"/>
              <a:t>日北京时间</a:t>
            </a:r>
            <a:r>
              <a:rPr lang="en-US" altLang="zh-CN" sz="2000" dirty="0"/>
              <a:t>19:45</a:t>
            </a:r>
            <a:r>
              <a:rPr lang="zh-CN" altLang="en-US" sz="2000" dirty="0"/>
              <a:t>， 发布黛蛇蠕虫分析报告</a:t>
            </a:r>
          </a:p>
          <a:p>
            <a:pPr eaLnBrk="1" hangingPunct="1">
              <a:lnSpc>
                <a:spcPct val="80000"/>
              </a:lnSpc>
            </a:pPr>
            <a:r>
              <a:rPr lang="en-US" altLang="zh-CN" sz="2000" dirty="0"/>
              <a:t>2005</a:t>
            </a:r>
            <a:r>
              <a:rPr lang="zh-CN" altLang="en-US" sz="2000" dirty="0"/>
              <a:t>年</a:t>
            </a:r>
            <a:r>
              <a:rPr lang="en-US" altLang="zh-CN" sz="2000" dirty="0"/>
              <a:t>12</a:t>
            </a:r>
            <a:r>
              <a:rPr lang="zh-CN" altLang="en-US" sz="2000" dirty="0"/>
              <a:t>月</a:t>
            </a:r>
            <a:r>
              <a:rPr lang="en-US" altLang="zh-CN" sz="2000" dirty="0"/>
              <a:t>17</a:t>
            </a:r>
            <a:r>
              <a:rPr lang="zh-CN" altLang="en-US" sz="2000" dirty="0"/>
              <a:t>日协助</a:t>
            </a:r>
            <a:r>
              <a:rPr lang="en-US" altLang="zh-CN" sz="2000" dirty="0"/>
              <a:t>CNCERT/CC</a:t>
            </a:r>
            <a:r>
              <a:rPr lang="zh-CN" altLang="en-US" sz="2000" dirty="0"/>
              <a:t>对相关主机进行取证分析</a:t>
            </a:r>
            <a:r>
              <a:rPr lang="en-US" altLang="zh-CN" sz="2000" dirty="0"/>
              <a:t>, </a:t>
            </a:r>
            <a:r>
              <a:rPr lang="zh-CN" altLang="en-US" sz="2000" dirty="0"/>
              <a:t>定位蠕虫编写和投放者为河南南阳某</a:t>
            </a:r>
            <a:r>
              <a:rPr lang="en-US" altLang="zh-CN" sz="2000" dirty="0"/>
              <a:t>ADSL</a:t>
            </a:r>
            <a:r>
              <a:rPr lang="zh-CN" altLang="en-US" sz="2000" dirty="0"/>
              <a:t>用户</a:t>
            </a:r>
            <a:r>
              <a:rPr lang="en-US" altLang="zh-CN" sz="2000" dirty="0"/>
              <a:t>, </a:t>
            </a:r>
            <a:r>
              <a:rPr lang="zh-CN" altLang="en-US" sz="2000" dirty="0"/>
              <a:t>上报相关部门</a:t>
            </a:r>
          </a:p>
          <a:p>
            <a:pPr eaLnBrk="1" hangingPunct="1">
              <a:lnSpc>
                <a:spcPct val="80000"/>
              </a:lnSpc>
            </a:pPr>
            <a:r>
              <a:rPr lang="en-US" altLang="zh-CN" sz="2000" dirty="0"/>
              <a:t>2005</a:t>
            </a:r>
            <a:r>
              <a:rPr lang="zh-CN" altLang="en-US" sz="2000" dirty="0"/>
              <a:t>年</a:t>
            </a:r>
            <a:r>
              <a:rPr lang="en-US" altLang="zh-CN" sz="2000" dirty="0"/>
              <a:t>12</a:t>
            </a:r>
            <a:r>
              <a:rPr lang="zh-CN" altLang="en-US" sz="2000" dirty="0"/>
              <a:t>月</a:t>
            </a:r>
            <a:r>
              <a:rPr lang="en-US" altLang="zh-CN" sz="2000" dirty="0"/>
              <a:t>18</a:t>
            </a:r>
            <a:r>
              <a:rPr lang="zh-CN" altLang="en-US" sz="2000" dirty="0"/>
              <a:t>日北京时间</a:t>
            </a:r>
            <a:r>
              <a:rPr lang="en-US" altLang="zh-CN" sz="2000" dirty="0"/>
              <a:t>15:00</a:t>
            </a:r>
            <a:r>
              <a:rPr lang="zh-CN" altLang="en-US" sz="2000" dirty="0"/>
              <a:t>，协助</a:t>
            </a:r>
            <a:r>
              <a:rPr lang="en-US" altLang="zh-CN" sz="2000" dirty="0"/>
              <a:t>CNCERT/CC</a:t>
            </a:r>
            <a:r>
              <a:rPr lang="zh-CN" altLang="en-US" sz="2000" dirty="0"/>
              <a:t>发布</a:t>
            </a:r>
            <a:r>
              <a:rPr lang="zh-CN" altLang="en-US" sz="2000" dirty="0">
                <a:latin typeface="Arial" charset="0"/>
              </a:rPr>
              <a:t>“</a:t>
            </a:r>
            <a:r>
              <a:rPr lang="zh-CN" altLang="en-US" sz="2000" dirty="0"/>
              <a:t>黛蛇</a:t>
            </a:r>
            <a:r>
              <a:rPr lang="zh-CN" altLang="en-US" sz="2000" dirty="0">
                <a:latin typeface="Arial" charset="0"/>
              </a:rPr>
              <a:t>”</a:t>
            </a:r>
            <a:r>
              <a:rPr lang="en-US" altLang="zh-CN" sz="2000" dirty="0"/>
              <a:t>(Dasher)</a:t>
            </a:r>
            <a:r>
              <a:rPr lang="zh-CN" altLang="en-US" sz="2000" dirty="0"/>
              <a:t>蠕虫公告</a:t>
            </a:r>
            <a:endParaRPr lang="en-US" altLang="zh-CN" sz="2000" dirty="0"/>
          </a:p>
        </p:txBody>
      </p:sp>
      <p:sp>
        <p:nvSpPr>
          <p:cNvPr id="8197" name="页脚占位符 4"/>
          <p:cNvSpPr>
            <a:spLocks noGrp="1"/>
          </p:cNvSpPr>
          <p:nvPr>
            <p:ph type="ftr" sz="quarter" idx="11"/>
          </p:nvPr>
        </p:nvSpPr>
        <p:spPr>
          <a:noFill/>
        </p:spPr>
        <p:txBody>
          <a:bodyPr/>
          <a:lstStyle/>
          <a:p>
            <a:endParaRPr lang="zh-CN" altLang="en-US"/>
          </a:p>
        </p:txBody>
      </p:sp>
      <p:sp>
        <p:nvSpPr>
          <p:cNvPr id="8198" name="灯片编号占位符 5"/>
          <p:cNvSpPr>
            <a:spLocks noGrp="1"/>
          </p:cNvSpPr>
          <p:nvPr>
            <p:ph type="sldNum" sz="quarter" idx="12"/>
          </p:nvPr>
        </p:nvSpPr>
        <p:spPr>
          <a:noFill/>
        </p:spPr>
        <p:txBody>
          <a:bodyPr/>
          <a:lstStyle/>
          <a:p>
            <a:fld id="{8536AC2C-352F-47F9-A433-B04429D8653E}" type="slidenum">
              <a:rPr lang="en-US" altLang="zh-CN" smtClean="0"/>
              <a:pPr/>
              <a:t>7</a:t>
            </a:fld>
            <a:endParaRPr lang="en-US" altLang="zh-CN"/>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2226" name="标题 1"/>
          <p:cNvSpPr>
            <a:spLocks noGrp="1"/>
          </p:cNvSpPr>
          <p:nvPr>
            <p:ph type="title"/>
          </p:nvPr>
        </p:nvSpPr>
        <p:spPr>
          <a:xfrm>
            <a:off x="1691680" y="188640"/>
            <a:ext cx="8001000" cy="747936"/>
          </a:xfrm>
        </p:spPr>
        <p:txBody>
          <a:bodyPr/>
          <a:lstStyle/>
          <a:p>
            <a:r>
              <a:rPr lang="zh-CN" altLang="en-US" dirty="0"/>
              <a:t>网络协议层面的安全攻防</a:t>
            </a:r>
          </a:p>
        </p:txBody>
      </p:sp>
      <p:sp>
        <p:nvSpPr>
          <p:cNvPr id="52227" name="内容占位符 2"/>
          <p:cNvSpPr>
            <a:spLocks noGrp="1"/>
          </p:cNvSpPr>
          <p:nvPr>
            <p:ph idx="1"/>
          </p:nvPr>
        </p:nvSpPr>
        <p:spPr/>
        <p:txBody>
          <a:bodyPr/>
          <a:lstStyle/>
          <a:p>
            <a:r>
              <a:rPr lang="en-US" altLang="zh-CN" sz="2800" dirty="0"/>
              <a:t>TCP/IP</a:t>
            </a:r>
            <a:r>
              <a:rPr lang="zh-CN" altLang="zh-CN" sz="2800" dirty="0"/>
              <a:t>网络协议在设计时存在的安全缺陷或不安全因素</a:t>
            </a:r>
            <a:r>
              <a:rPr lang="zh-CN" altLang="en-US" sz="2800" dirty="0"/>
              <a:t>。</a:t>
            </a:r>
            <a:endParaRPr lang="en-US" altLang="zh-CN" sz="2800" dirty="0"/>
          </a:p>
          <a:p>
            <a:r>
              <a:rPr lang="zh-CN" altLang="en-US" sz="2800" dirty="0"/>
              <a:t>网络信息收集</a:t>
            </a:r>
            <a:endParaRPr lang="en-US" altLang="zh-CN" sz="2800" dirty="0"/>
          </a:p>
          <a:p>
            <a:r>
              <a:rPr lang="zh-CN" altLang="zh-CN" sz="2800" dirty="0"/>
              <a:t>网络接口层</a:t>
            </a:r>
            <a:r>
              <a:rPr lang="zh-CN" altLang="en-US" sz="2800" dirty="0"/>
              <a:t>：网络嗅探</a:t>
            </a:r>
            <a:endParaRPr lang="en-US" altLang="zh-CN" sz="2800" dirty="0"/>
          </a:p>
          <a:p>
            <a:r>
              <a:rPr lang="zh-CN" altLang="en-US" sz="2800" dirty="0"/>
              <a:t>网络互连层：</a:t>
            </a:r>
            <a:r>
              <a:rPr lang="en-US" altLang="zh-CN" sz="2800" dirty="0"/>
              <a:t>IP</a:t>
            </a:r>
            <a:r>
              <a:rPr lang="zh-CN" altLang="en-US" sz="2800" dirty="0"/>
              <a:t>源地址欺骗、</a:t>
            </a:r>
            <a:r>
              <a:rPr lang="en-US" altLang="zh-CN" sz="2800" dirty="0"/>
              <a:t>ARP</a:t>
            </a:r>
            <a:r>
              <a:rPr lang="zh-CN" altLang="en-US" sz="2800" dirty="0"/>
              <a:t>欺骗、</a:t>
            </a:r>
            <a:r>
              <a:rPr lang="en-US" altLang="zh-CN" sz="2800" dirty="0"/>
              <a:t>ICMP</a:t>
            </a:r>
            <a:r>
              <a:rPr lang="zh-CN" altLang="en-US" sz="2800" dirty="0"/>
              <a:t>协议攻击</a:t>
            </a:r>
            <a:endParaRPr lang="en-US" altLang="zh-CN" sz="2800" dirty="0"/>
          </a:p>
          <a:p>
            <a:r>
              <a:rPr lang="zh-CN" altLang="en-US" sz="2800" dirty="0"/>
              <a:t>传输层：</a:t>
            </a:r>
            <a:r>
              <a:rPr lang="en-US" altLang="zh-CN" sz="2800" dirty="0"/>
              <a:t>TCP</a:t>
            </a:r>
            <a:r>
              <a:rPr lang="zh-CN" altLang="en-US" sz="2800" dirty="0"/>
              <a:t>重置攻击、会话劫持、</a:t>
            </a:r>
            <a:r>
              <a:rPr lang="en-US" altLang="zh-CN" sz="2800" dirty="0"/>
              <a:t>SYN</a:t>
            </a:r>
            <a:r>
              <a:rPr lang="zh-CN" altLang="en-US" sz="2800" dirty="0"/>
              <a:t>洪泛、</a:t>
            </a:r>
            <a:r>
              <a:rPr lang="en-US" altLang="zh-CN" sz="2800" dirty="0"/>
              <a:t>UDP</a:t>
            </a:r>
            <a:r>
              <a:rPr lang="zh-CN" altLang="en-US" sz="2800" dirty="0"/>
              <a:t>洪泛</a:t>
            </a:r>
            <a:endParaRPr lang="en-US" altLang="zh-CN" sz="2800" dirty="0"/>
          </a:p>
          <a:p>
            <a:r>
              <a:rPr lang="zh-CN" altLang="en-US" sz="2800" dirty="0"/>
              <a:t>应用层：敏感信息窃听、篡改与身份假冒</a:t>
            </a:r>
          </a:p>
        </p:txBody>
      </p:sp>
      <p:sp>
        <p:nvSpPr>
          <p:cNvPr id="52229" name="页脚占位符 4"/>
          <p:cNvSpPr>
            <a:spLocks noGrp="1"/>
          </p:cNvSpPr>
          <p:nvPr>
            <p:ph type="ftr" sz="quarter" idx="11"/>
          </p:nvPr>
        </p:nvSpPr>
        <p:spPr>
          <a:noFill/>
        </p:spPr>
        <p:txBody>
          <a:bodyPr/>
          <a:lstStyle/>
          <a:p>
            <a:endParaRPr lang="zh-CN" altLang="en-US"/>
          </a:p>
        </p:txBody>
      </p:sp>
      <p:sp>
        <p:nvSpPr>
          <p:cNvPr id="52230" name="灯片编号占位符 5"/>
          <p:cNvSpPr>
            <a:spLocks noGrp="1"/>
          </p:cNvSpPr>
          <p:nvPr>
            <p:ph type="sldNum" sz="quarter" idx="12"/>
          </p:nvPr>
        </p:nvSpPr>
        <p:spPr>
          <a:noFill/>
        </p:spPr>
        <p:txBody>
          <a:bodyPr/>
          <a:lstStyle/>
          <a:p>
            <a:fld id="{E63BFA7F-9A67-4020-90CE-CC4C6DF84A55}" type="slidenum">
              <a:rPr lang="en-US" altLang="zh-CN" smtClean="0"/>
              <a:pPr/>
              <a:t>70</a:t>
            </a:fld>
            <a:endParaRPr lang="en-US" altLang="zh-CN"/>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2" name="页脚占位符 5"/>
          <p:cNvSpPr>
            <a:spLocks noGrp="1"/>
          </p:cNvSpPr>
          <p:nvPr>
            <p:ph type="ftr" sz="quarter" idx="11"/>
          </p:nvPr>
        </p:nvSpPr>
        <p:spPr>
          <a:noFill/>
        </p:spPr>
        <p:txBody>
          <a:bodyPr/>
          <a:lstStyle/>
          <a:p>
            <a:endParaRPr lang="zh-CN" altLang="en-US"/>
          </a:p>
        </p:txBody>
      </p:sp>
      <p:sp>
        <p:nvSpPr>
          <p:cNvPr id="2053" name="灯片编号占位符 6"/>
          <p:cNvSpPr>
            <a:spLocks noGrp="1"/>
          </p:cNvSpPr>
          <p:nvPr>
            <p:ph type="sldNum" sz="quarter" idx="12"/>
          </p:nvPr>
        </p:nvSpPr>
        <p:spPr>
          <a:noFill/>
        </p:spPr>
        <p:txBody>
          <a:bodyPr/>
          <a:lstStyle/>
          <a:p>
            <a:fld id="{DA7F0B3E-DB37-4CF0-ABF7-69FE26BAF7FD}" type="slidenum">
              <a:rPr lang="en-US" altLang="zh-CN" smtClean="0"/>
              <a:pPr/>
              <a:t>71</a:t>
            </a:fld>
            <a:endParaRPr lang="en-US" altLang="zh-CN"/>
          </a:p>
        </p:txBody>
      </p:sp>
      <p:sp>
        <p:nvSpPr>
          <p:cNvPr id="2054" name="Rectangle 2"/>
          <p:cNvSpPr>
            <a:spLocks noGrp="1" noChangeArrowheads="1"/>
          </p:cNvSpPr>
          <p:nvPr>
            <p:ph type="title"/>
          </p:nvPr>
        </p:nvSpPr>
        <p:spPr>
          <a:xfrm>
            <a:off x="1763688" y="188640"/>
            <a:ext cx="8001000" cy="675928"/>
          </a:xfrm>
        </p:spPr>
        <p:txBody>
          <a:bodyPr/>
          <a:lstStyle/>
          <a:p>
            <a:pPr eaLnBrk="1" hangingPunct="1"/>
            <a:r>
              <a:rPr lang="zh-CN" altLang="en-US" dirty="0"/>
              <a:t>系统层面的安全攻防</a:t>
            </a:r>
          </a:p>
        </p:txBody>
      </p:sp>
      <p:sp>
        <p:nvSpPr>
          <p:cNvPr id="2055" name="Rectangle 3"/>
          <p:cNvSpPr>
            <a:spLocks noGrp="1" noChangeArrowheads="1"/>
          </p:cNvSpPr>
          <p:nvPr>
            <p:ph type="body" sz="half" idx="1"/>
          </p:nvPr>
        </p:nvSpPr>
        <p:spPr>
          <a:xfrm>
            <a:off x="566738" y="1752600"/>
            <a:ext cx="7821612" cy="4267200"/>
          </a:xfrm>
        </p:spPr>
        <p:txBody>
          <a:bodyPr/>
          <a:lstStyle/>
          <a:p>
            <a:pPr eaLnBrk="1" hangingPunct="1">
              <a:lnSpc>
                <a:spcPct val="80000"/>
              </a:lnSpc>
            </a:pPr>
            <a:r>
              <a:rPr lang="zh-CN" altLang="en-US" sz="2200" dirty="0"/>
              <a:t>系统攻防的基础 </a:t>
            </a:r>
            <a:r>
              <a:rPr lang="en-US" altLang="zh-CN" sz="2200" dirty="0"/>
              <a:t>– </a:t>
            </a:r>
            <a:r>
              <a:rPr lang="zh-CN" altLang="en-US" sz="2200" dirty="0"/>
              <a:t>安全漏洞</a:t>
            </a:r>
            <a:endParaRPr lang="en-US" altLang="zh-CN" sz="2200" dirty="0"/>
          </a:p>
          <a:p>
            <a:pPr eaLnBrk="1" hangingPunct="1">
              <a:lnSpc>
                <a:spcPct val="80000"/>
              </a:lnSpc>
            </a:pPr>
            <a:endParaRPr lang="en-US" altLang="zh-CN" sz="2200" dirty="0"/>
          </a:p>
          <a:p>
            <a:pPr eaLnBrk="1" hangingPunct="1">
              <a:lnSpc>
                <a:spcPct val="80000"/>
              </a:lnSpc>
            </a:pPr>
            <a:endParaRPr lang="en-US" altLang="zh-CN" sz="2200" dirty="0"/>
          </a:p>
          <a:p>
            <a:pPr eaLnBrk="1" hangingPunct="1">
              <a:lnSpc>
                <a:spcPct val="80000"/>
              </a:lnSpc>
            </a:pPr>
            <a:endParaRPr lang="en-US" altLang="zh-CN" sz="2200" dirty="0"/>
          </a:p>
          <a:p>
            <a:pPr eaLnBrk="1" hangingPunct="1">
              <a:lnSpc>
                <a:spcPct val="80000"/>
              </a:lnSpc>
            </a:pPr>
            <a:endParaRPr lang="en-US" altLang="zh-CN" sz="2200" dirty="0"/>
          </a:p>
          <a:p>
            <a:pPr eaLnBrk="1" hangingPunct="1">
              <a:lnSpc>
                <a:spcPct val="80000"/>
              </a:lnSpc>
            </a:pPr>
            <a:endParaRPr lang="en-US" altLang="zh-CN" sz="2200" dirty="0"/>
          </a:p>
          <a:p>
            <a:pPr eaLnBrk="1" hangingPunct="1">
              <a:lnSpc>
                <a:spcPct val="80000"/>
              </a:lnSpc>
            </a:pPr>
            <a:endParaRPr lang="en-US" altLang="zh-CN" sz="2200" dirty="0"/>
          </a:p>
          <a:p>
            <a:pPr eaLnBrk="1" hangingPunct="1">
              <a:lnSpc>
                <a:spcPct val="80000"/>
              </a:lnSpc>
            </a:pPr>
            <a:endParaRPr lang="en-US" altLang="zh-CN" sz="2200" dirty="0"/>
          </a:p>
          <a:p>
            <a:pPr eaLnBrk="1" hangingPunct="1">
              <a:lnSpc>
                <a:spcPct val="80000"/>
              </a:lnSpc>
            </a:pPr>
            <a:r>
              <a:rPr lang="zh-CN" altLang="en-US" sz="2200" dirty="0"/>
              <a:t>安全漏洞生命周期</a:t>
            </a:r>
            <a:endParaRPr lang="en-US" altLang="zh-CN" sz="2200" dirty="0"/>
          </a:p>
          <a:p>
            <a:pPr eaLnBrk="1" hangingPunct="1">
              <a:lnSpc>
                <a:spcPct val="80000"/>
              </a:lnSpc>
            </a:pPr>
            <a:endParaRPr lang="en-US" altLang="zh-CN" sz="2200" dirty="0"/>
          </a:p>
          <a:p>
            <a:pPr eaLnBrk="1" hangingPunct="1">
              <a:lnSpc>
                <a:spcPct val="80000"/>
              </a:lnSpc>
            </a:pPr>
            <a:r>
              <a:rPr lang="zh-CN" altLang="en-US" sz="2200" dirty="0"/>
              <a:t>系统攻防的核心：安全漏洞、</a:t>
            </a:r>
            <a:r>
              <a:rPr lang="en-US" altLang="zh-CN" sz="2200" dirty="0"/>
              <a:t>Exploit(</a:t>
            </a:r>
            <a:r>
              <a:rPr lang="zh-CN" altLang="en-US" sz="2200" dirty="0"/>
              <a:t>渗透攻击</a:t>
            </a:r>
            <a:r>
              <a:rPr lang="en-US" altLang="zh-CN" sz="2200" dirty="0"/>
              <a:t>)/</a:t>
            </a:r>
            <a:r>
              <a:rPr lang="zh-CN" altLang="en-US" sz="2200" dirty="0"/>
              <a:t>恶意代码、系统防御与安全检测机制的技术博弈</a:t>
            </a:r>
            <a:endParaRPr lang="en-US" altLang="zh-CN" sz="2200" dirty="0"/>
          </a:p>
        </p:txBody>
      </p:sp>
      <p:graphicFrame>
        <p:nvGraphicFramePr>
          <p:cNvPr id="2050" name="Object 4"/>
          <p:cNvGraphicFramePr>
            <a:graphicFrameLocks noGrp="1" noChangeAspect="1"/>
          </p:cNvGraphicFramePr>
          <p:nvPr>
            <p:ph sz="half" idx="2"/>
            <p:extLst>
              <p:ext uri="{D42A27DB-BD31-4B8C-83A1-F6EECF244321}">
                <p14:modId xmlns:p14="http://schemas.microsoft.com/office/powerpoint/2010/main" val="2136203118"/>
              </p:ext>
            </p:extLst>
          </p:nvPr>
        </p:nvGraphicFramePr>
        <p:xfrm>
          <a:off x="-87304" y="2074862"/>
          <a:ext cx="9113533" cy="2362250"/>
        </p:xfrm>
        <a:graphic>
          <a:graphicData uri="http://schemas.openxmlformats.org/presentationml/2006/ole">
            <mc:AlternateContent xmlns:mc="http://schemas.openxmlformats.org/markup-compatibility/2006">
              <mc:Choice xmlns:v="urn:schemas-microsoft-com:vml" Requires="v">
                <p:oleObj spid="_x0000_s2705" name="Visio" r:id="rId3" imgW="7416089" imgH="1923593" progId="">
                  <p:embed/>
                </p:oleObj>
              </mc:Choice>
              <mc:Fallback>
                <p:oleObj name="Visio" r:id="rId3" imgW="7416089" imgH="1923593" progId="">
                  <p:embed/>
                  <p:pic>
                    <p:nvPicPr>
                      <p:cNvPr id="0" name="Picture 580"/>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304" y="2074862"/>
                        <a:ext cx="9113533" cy="23622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171" name="页脚占位符 4"/>
          <p:cNvSpPr>
            <a:spLocks noGrp="1"/>
          </p:cNvSpPr>
          <p:nvPr>
            <p:ph type="ftr" sz="quarter" idx="11"/>
          </p:nvPr>
        </p:nvSpPr>
        <p:spPr>
          <a:noFill/>
        </p:spPr>
        <p:txBody>
          <a:bodyPr/>
          <a:lstStyle/>
          <a:p>
            <a:endParaRPr lang="zh-CN" altLang="en-US"/>
          </a:p>
        </p:txBody>
      </p:sp>
      <p:sp>
        <p:nvSpPr>
          <p:cNvPr id="7172" name="灯片编号占位符 5"/>
          <p:cNvSpPr>
            <a:spLocks noGrp="1"/>
          </p:cNvSpPr>
          <p:nvPr>
            <p:ph type="sldNum" sz="quarter" idx="12"/>
          </p:nvPr>
        </p:nvSpPr>
        <p:spPr>
          <a:noFill/>
        </p:spPr>
        <p:txBody>
          <a:bodyPr/>
          <a:lstStyle/>
          <a:p>
            <a:fld id="{C9D05ACB-A042-464E-BEC5-855C29D27CBC}" type="slidenum">
              <a:rPr lang="en-US" altLang="zh-CN" smtClean="0"/>
              <a:pPr/>
              <a:t>72</a:t>
            </a:fld>
            <a:endParaRPr lang="en-US" altLang="zh-CN"/>
          </a:p>
        </p:txBody>
      </p:sp>
      <p:sp>
        <p:nvSpPr>
          <p:cNvPr id="7173" name="Rectangle 2"/>
          <p:cNvSpPr>
            <a:spLocks noGrp="1" noChangeArrowheads="1"/>
          </p:cNvSpPr>
          <p:nvPr>
            <p:ph type="title"/>
          </p:nvPr>
        </p:nvSpPr>
        <p:spPr>
          <a:xfrm>
            <a:off x="1763688" y="260648"/>
            <a:ext cx="8001000" cy="747936"/>
          </a:xfrm>
          <a:noFill/>
        </p:spPr>
        <p:txBody>
          <a:bodyPr/>
          <a:lstStyle/>
          <a:p>
            <a:pPr eaLnBrk="1" hangingPunct="1"/>
            <a:r>
              <a:rPr lang="zh-CN" altLang="en-US" dirty="0"/>
              <a:t>内容</a:t>
            </a:r>
          </a:p>
        </p:txBody>
      </p:sp>
      <p:sp>
        <p:nvSpPr>
          <p:cNvPr id="7174" name="Rectangle 3"/>
          <p:cNvSpPr>
            <a:spLocks noGrp="1" noChangeArrowheads="1"/>
          </p:cNvSpPr>
          <p:nvPr>
            <p:ph type="body" idx="1"/>
          </p:nvPr>
        </p:nvSpPr>
        <p:spPr>
          <a:noFill/>
        </p:spPr>
        <p:txBody>
          <a:bodyPr/>
          <a:lstStyle/>
          <a:p>
            <a:pPr marL="571500" indent="-571500" eaLnBrk="1" hangingPunct="1">
              <a:buFont typeface="Wingdings" pitchFamily="2" charset="2"/>
              <a:buAutoNum type="arabicPeriod"/>
            </a:pPr>
            <a:r>
              <a:rPr lang="zh-CN" altLang="en-US" sz="3700" dirty="0">
                <a:ea typeface="黑体" pitchFamily="49" charset="-122"/>
              </a:rPr>
              <a:t>“黛蛇”蠕虫追踪案例</a:t>
            </a:r>
          </a:p>
          <a:p>
            <a:pPr marL="571500" indent="-571500" eaLnBrk="1" hangingPunct="1">
              <a:buFont typeface="Wingdings" pitchFamily="2" charset="2"/>
              <a:buAutoNum type="arabicPeriod"/>
            </a:pPr>
            <a:r>
              <a:rPr lang="zh-CN" altLang="en-US" sz="3700" dirty="0">
                <a:ea typeface="黑体" pitchFamily="49" charset="-122"/>
              </a:rPr>
              <a:t>黑客与黑客道</a:t>
            </a:r>
          </a:p>
          <a:p>
            <a:pPr marL="571500" indent="-571500" eaLnBrk="1" hangingPunct="1">
              <a:buFont typeface="Wingdings" pitchFamily="2" charset="2"/>
              <a:buAutoNum type="arabicPeriod"/>
            </a:pPr>
            <a:r>
              <a:rPr lang="zh-CN" altLang="en-US" sz="3700" dirty="0">
                <a:ea typeface="黑体" pitchFamily="49" charset="-122"/>
              </a:rPr>
              <a:t>网络安全攻防技术概述</a:t>
            </a:r>
            <a:endParaRPr lang="en-US" altLang="zh-CN" sz="3700" dirty="0">
              <a:ea typeface="黑体" pitchFamily="49" charset="-122"/>
            </a:endParaRPr>
          </a:p>
          <a:p>
            <a:pPr marL="571500" indent="-571500" eaLnBrk="1" hangingPunct="1">
              <a:buFont typeface="Wingdings" pitchFamily="2" charset="2"/>
              <a:buAutoNum type="arabicPeriod"/>
            </a:pPr>
            <a:r>
              <a:rPr lang="zh-CN" altLang="en-US" sz="3700" dirty="0">
                <a:solidFill>
                  <a:schemeClr val="accent2"/>
                </a:solidFill>
                <a:ea typeface="黑体" pitchFamily="49" charset="-122"/>
              </a:rPr>
              <a:t>物理攻击与社会工程学</a:t>
            </a:r>
            <a:endParaRPr lang="en-US" altLang="zh-CN" sz="3700" dirty="0">
              <a:solidFill>
                <a:schemeClr val="accent2"/>
              </a:solidFill>
              <a:ea typeface="黑体" pitchFamily="49" charset="-122"/>
            </a:endParaRPr>
          </a:p>
        </p:txBody>
      </p:sp>
    </p:spTree>
    <p:extLst>
      <p:ext uri="{BB962C8B-B14F-4D97-AF65-F5344CB8AC3E}">
        <p14:creationId xmlns:p14="http://schemas.microsoft.com/office/powerpoint/2010/main" val="340222819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8370" name="标题 1"/>
          <p:cNvSpPr>
            <a:spLocks noGrp="1"/>
          </p:cNvSpPr>
          <p:nvPr>
            <p:ph type="title"/>
          </p:nvPr>
        </p:nvSpPr>
        <p:spPr>
          <a:xfrm>
            <a:off x="1763688" y="188640"/>
            <a:ext cx="8001000" cy="747936"/>
          </a:xfrm>
        </p:spPr>
        <p:txBody>
          <a:bodyPr/>
          <a:lstStyle/>
          <a:p>
            <a:r>
              <a:rPr lang="zh-CN" altLang="en-US" dirty="0"/>
              <a:t>物理攻击与社会工程学</a:t>
            </a:r>
          </a:p>
        </p:txBody>
      </p:sp>
      <p:sp>
        <p:nvSpPr>
          <p:cNvPr id="58373" name="页脚占位符 4"/>
          <p:cNvSpPr>
            <a:spLocks noGrp="1"/>
          </p:cNvSpPr>
          <p:nvPr>
            <p:ph type="ftr" sz="quarter" idx="11"/>
          </p:nvPr>
        </p:nvSpPr>
        <p:spPr>
          <a:xfrm>
            <a:off x="27856" y="6483350"/>
            <a:ext cx="6560368" cy="476250"/>
          </a:xfrm>
          <a:noFill/>
        </p:spPr>
        <p:txBody>
          <a:bodyPr/>
          <a:lstStyle/>
          <a:p>
            <a:r>
              <a:rPr lang="zh-CN" altLang="en-US" dirty="0"/>
              <a:t>图片来源：</a:t>
            </a:r>
            <a:r>
              <a:rPr lang="en-US" altLang="zh-CN" dirty="0"/>
              <a:t>https://baike.baidu.com/item/%E8%B6%8A%E7%8B%B1/6090</a:t>
            </a:r>
            <a:endParaRPr lang="zh-CN" altLang="en-US" dirty="0"/>
          </a:p>
        </p:txBody>
      </p:sp>
      <p:sp>
        <p:nvSpPr>
          <p:cNvPr id="58374" name="灯片编号占位符 5"/>
          <p:cNvSpPr>
            <a:spLocks noGrp="1"/>
          </p:cNvSpPr>
          <p:nvPr>
            <p:ph type="sldNum" sz="quarter" idx="12"/>
          </p:nvPr>
        </p:nvSpPr>
        <p:spPr>
          <a:noFill/>
        </p:spPr>
        <p:txBody>
          <a:bodyPr/>
          <a:lstStyle/>
          <a:p>
            <a:fld id="{A08EEF33-B44E-49DF-8C18-B26E939F6134}" type="slidenum">
              <a:rPr lang="en-US" altLang="zh-CN" smtClean="0"/>
              <a:pPr/>
              <a:t>73</a:t>
            </a:fld>
            <a:endParaRPr lang="en-US" altLang="zh-CN"/>
          </a:p>
        </p:txBody>
      </p:sp>
      <p:pic>
        <p:nvPicPr>
          <p:cNvPr id="138246" name="Picture 6" descr="http://t1.gstatic.com/images?q=tbn:ANd9GcQpKI5oBp-j4MPZN8yvYyzN2PAhaCg6J8ZthgiheU3xtr_NWA0&amp;t=1&amp;usg=__qboL6NdhYl8HymGfZ8SnyJoxTY0="/>
          <p:cNvPicPr>
            <a:picLocks noChangeAspect="1" noChangeArrowheads="1"/>
          </p:cNvPicPr>
          <p:nvPr/>
        </p:nvPicPr>
        <p:blipFill>
          <a:blip r:embed="rId3" cstate="print"/>
          <a:srcRect/>
          <a:stretch>
            <a:fillRect/>
          </a:stretch>
        </p:blipFill>
        <p:spPr bwMode="auto">
          <a:xfrm>
            <a:off x="5764188" y="1249598"/>
            <a:ext cx="2160240" cy="2697613"/>
          </a:xfrm>
          <a:prstGeom prst="rect">
            <a:avLst/>
          </a:prstGeom>
          <a:noFill/>
        </p:spPr>
      </p:pic>
      <p:pic>
        <p:nvPicPr>
          <p:cNvPr id="138248" name="Picture 8" descr="http://www.ifengwo.com/uploads/allimg/090426/1623351.jpg"/>
          <p:cNvPicPr>
            <a:picLocks noChangeAspect="1" noChangeArrowheads="1"/>
          </p:cNvPicPr>
          <p:nvPr/>
        </p:nvPicPr>
        <p:blipFill>
          <a:blip r:embed="rId4" cstate="print"/>
          <a:srcRect/>
          <a:stretch>
            <a:fillRect/>
          </a:stretch>
        </p:blipFill>
        <p:spPr bwMode="auto">
          <a:xfrm>
            <a:off x="4900092" y="4000224"/>
            <a:ext cx="3888432" cy="2193475"/>
          </a:xfrm>
          <a:prstGeom prst="rect">
            <a:avLst/>
          </a:prstGeom>
          <a:noFill/>
        </p:spPr>
      </p:pic>
      <p:pic>
        <p:nvPicPr>
          <p:cNvPr id="3" name="图片 2">
            <a:extLst>
              <a:ext uri="{FF2B5EF4-FFF2-40B4-BE49-F238E27FC236}">
                <a16:creationId xmlns:a16="http://schemas.microsoft.com/office/drawing/2014/main" id="{BF08D50B-99C9-4259-8DB9-0E24067D8D2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9512" y="1249598"/>
            <a:ext cx="3539259" cy="4616425"/>
          </a:xfrm>
          <a:prstGeom prst="rect">
            <a:avLst/>
          </a:prstGeom>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ph type="title"/>
          </p:nvPr>
        </p:nvSpPr>
        <p:spPr>
          <a:xfrm>
            <a:off x="1835696" y="260648"/>
            <a:ext cx="8001000" cy="675928"/>
          </a:xfrm>
        </p:spPr>
        <p:txBody>
          <a:bodyPr/>
          <a:lstStyle/>
          <a:p>
            <a:r>
              <a:rPr lang="zh-CN" altLang="en-US" dirty="0"/>
              <a:t>物理攻击</a:t>
            </a:r>
          </a:p>
        </p:txBody>
      </p:sp>
      <p:sp>
        <p:nvSpPr>
          <p:cNvPr id="3" name="内容占位符 2"/>
          <p:cNvSpPr>
            <a:spLocks noGrp="1"/>
          </p:cNvSpPr>
          <p:nvPr>
            <p:ph idx="1"/>
          </p:nvPr>
        </p:nvSpPr>
        <p:spPr>
          <a:xfrm>
            <a:off x="304800" y="1268760"/>
            <a:ext cx="8229600" cy="4824536"/>
          </a:xfrm>
        </p:spPr>
        <p:txBody>
          <a:bodyPr>
            <a:noAutofit/>
          </a:bodyPr>
          <a:lstStyle/>
          <a:p>
            <a:r>
              <a:rPr lang="zh-CN" altLang="en-US" sz="2400" dirty="0"/>
              <a:t>物理攻击定义</a:t>
            </a:r>
            <a:endParaRPr lang="en-US" altLang="zh-CN" sz="2400" dirty="0"/>
          </a:p>
          <a:p>
            <a:pPr lvl="1"/>
            <a:r>
              <a:rPr lang="zh-CN" altLang="zh-CN" sz="2000" dirty="0"/>
              <a:t>通过各种技术手段绕开物理安全防护体系，从而进入受保护的设施场所或设备资源内，获取或破坏信息系统物理媒体中受保护信息的攻击方式</a:t>
            </a:r>
            <a:endParaRPr lang="en-US" altLang="zh-CN" sz="2000" dirty="0"/>
          </a:p>
          <a:p>
            <a:pPr marL="471487" lvl="1" indent="0">
              <a:buNone/>
            </a:pPr>
            <a:endParaRPr lang="en-US" altLang="zh-CN" sz="2000" dirty="0"/>
          </a:p>
          <a:p>
            <a:r>
              <a:rPr lang="zh-CN" altLang="en-US" sz="2400" dirty="0"/>
              <a:t>经典物理攻击场景</a:t>
            </a:r>
            <a:endParaRPr lang="en-US" altLang="zh-CN" sz="2400" dirty="0"/>
          </a:p>
          <a:p>
            <a:pPr lvl="1"/>
            <a:r>
              <a:rPr lang="zh-CN" altLang="zh-CN" sz="2000" dirty="0"/>
              <a:t>《碟中谍</a:t>
            </a:r>
            <a:r>
              <a:rPr lang="en-US" altLang="zh-CN" sz="2000" dirty="0"/>
              <a:t>1</a:t>
            </a:r>
            <a:r>
              <a:rPr lang="zh-CN" altLang="zh-CN" sz="2000" dirty="0"/>
              <a:t>》之潜入中央情报局偷取</a:t>
            </a:r>
            <a:r>
              <a:rPr lang="en-US" altLang="zh-CN" sz="2000" dirty="0"/>
              <a:t> NOC</a:t>
            </a:r>
            <a:r>
              <a:rPr lang="zh-CN" altLang="zh-CN" sz="2000" dirty="0"/>
              <a:t>名单</a:t>
            </a:r>
            <a:endParaRPr lang="en-US" altLang="zh-CN" sz="2000" dirty="0"/>
          </a:p>
          <a:p>
            <a:pPr lvl="1"/>
            <a:r>
              <a:rPr lang="zh-CN" altLang="zh-CN" sz="2000" dirty="0"/>
              <a:t>《越狱》</a:t>
            </a:r>
            <a:r>
              <a:rPr lang="zh-CN" altLang="en-US" sz="2000" dirty="0"/>
              <a:t>之</a:t>
            </a:r>
            <a:r>
              <a:rPr lang="zh-CN" altLang="zh-CN" sz="2000" dirty="0"/>
              <a:t>闯入</a:t>
            </a:r>
            <a:r>
              <a:rPr lang="en-US" altLang="zh-CN" sz="2000" dirty="0"/>
              <a:t>Company</a:t>
            </a:r>
            <a:r>
              <a:rPr lang="zh-CN" altLang="zh-CN" sz="2000" dirty="0"/>
              <a:t>总部偷取</a:t>
            </a:r>
            <a:r>
              <a:rPr lang="en-US" altLang="zh-CN" sz="2000" dirty="0"/>
              <a:t>Scylla</a:t>
            </a:r>
          </a:p>
          <a:p>
            <a:pPr marL="471487" lvl="1" indent="0">
              <a:buNone/>
            </a:pPr>
            <a:endParaRPr lang="en-US" altLang="zh-CN" sz="2000" dirty="0"/>
          </a:p>
          <a:p>
            <a:r>
              <a:rPr lang="zh-CN" altLang="en-US" sz="2400" dirty="0"/>
              <a:t>物理攻击并非遥不可及</a:t>
            </a:r>
            <a:endParaRPr lang="en-US" altLang="zh-CN" sz="2400" dirty="0"/>
          </a:p>
          <a:p>
            <a:pPr lvl="1"/>
            <a:r>
              <a:rPr lang="zh-CN" altLang="zh-CN" sz="2000" dirty="0"/>
              <a:t>《战争游戏》</a:t>
            </a:r>
            <a:r>
              <a:rPr lang="zh-CN" altLang="en-US" sz="2000" dirty="0"/>
              <a:t>：</a:t>
            </a:r>
            <a:r>
              <a:rPr lang="zh-CN" altLang="zh-CN" sz="2000" dirty="0"/>
              <a:t>便贴纸上窥视到</a:t>
            </a:r>
            <a:r>
              <a:rPr lang="zh-CN" altLang="en-US" sz="2000" dirty="0"/>
              <a:t>教务系统</a:t>
            </a:r>
            <a:r>
              <a:rPr lang="zh-CN" altLang="zh-CN" sz="2000" dirty="0"/>
              <a:t>登录口令</a:t>
            </a:r>
            <a:r>
              <a:rPr lang="en-US" altLang="zh-CN" sz="2000" dirty="0"/>
              <a:t> &gt;&gt;</a:t>
            </a:r>
          </a:p>
          <a:p>
            <a:pPr lvl="1"/>
            <a:r>
              <a:rPr lang="en-US" altLang="en-US" sz="2000" dirty="0"/>
              <a:t>宾馆的锁头也不安全</a:t>
            </a:r>
            <a:endParaRPr lang="en-US" altLang="zh-CN" sz="2000" dirty="0"/>
          </a:p>
          <a:p>
            <a:pPr lvl="1"/>
            <a:r>
              <a:rPr lang="en-US" altLang="zh-CN" sz="2000" dirty="0"/>
              <a:t>1978</a:t>
            </a:r>
            <a:r>
              <a:rPr lang="zh-CN" altLang="en-US" sz="2000" dirty="0"/>
              <a:t>年</a:t>
            </a:r>
            <a:r>
              <a:rPr lang="zh-CN" altLang="en-US" sz="2000" dirty="0">
                <a:solidFill>
                  <a:srgbClr val="111111"/>
                </a:solidFill>
                <a:latin typeface="华文细黑"/>
                <a:ea typeface="华文细黑" pitchFamily="2" charset="-122"/>
              </a:rPr>
              <a:t>“</a:t>
            </a:r>
            <a:r>
              <a:rPr lang="zh-CN" altLang="en-US" sz="2000" dirty="0">
                <a:solidFill>
                  <a:srgbClr val="111111"/>
                </a:solidFill>
                <a:latin typeface="Arial" pitchFamily="34" charset="0"/>
                <a:ea typeface="华文细黑" pitchFamily="2" charset="-122"/>
              </a:rPr>
              <a:t>最大的计算机诈骗案</a:t>
            </a:r>
            <a:r>
              <a:rPr lang="zh-CN" altLang="en-US" sz="2000" dirty="0">
                <a:solidFill>
                  <a:srgbClr val="111111"/>
                </a:solidFill>
                <a:latin typeface="华文细黑"/>
                <a:ea typeface="华文细黑" pitchFamily="2" charset="-122"/>
              </a:rPr>
              <a:t>”</a:t>
            </a:r>
          </a:p>
        </p:txBody>
      </p:sp>
      <p:sp>
        <p:nvSpPr>
          <p:cNvPr id="6" name="Slide Number Placeholder 5"/>
          <p:cNvSpPr>
            <a:spLocks noGrp="1"/>
          </p:cNvSpPr>
          <p:nvPr>
            <p:ph type="sldNum" sz="quarter" idx="12"/>
          </p:nvPr>
        </p:nvSpPr>
        <p:spPr/>
        <p:txBody>
          <a:bodyPr/>
          <a:lstStyle/>
          <a:p>
            <a:pPr>
              <a:defRPr/>
            </a:pPr>
            <a:fld id="{47D22251-280C-465C-99E6-6A8AAA327959}" type="slidenum">
              <a:rPr lang="en-US" altLang="zh-CN" smtClean="0"/>
              <a:pPr>
                <a:defRPr/>
              </a:pPr>
              <a:t>74</a:t>
            </a:fld>
            <a:endParaRPr lang="en-US" altLang="zh-CN"/>
          </a:p>
        </p:txBody>
      </p:sp>
      <p:pic>
        <p:nvPicPr>
          <p:cNvPr id="7" name="图片 6">
            <a:extLst>
              <a:ext uri="{FF2B5EF4-FFF2-40B4-BE49-F238E27FC236}">
                <a16:creationId xmlns:a16="http://schemas.microsoft.com/office/drawing/2014/main" id="{85DC094A-15DE-4C74-B655-60FDA7517C8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32240" y="2690428"/>
            <a:ext cx="1981200" cy="1981200"/>
          </a:xfrm>
          <a:prstGeom prst="rect">
            <a:avLst/>
          </a:prstGeom>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ph type="title"/>
          </p:nvPr>
        </p:nvSpPr>
        <p:spPr>
          <a:xfrm>
            <a:off x="1763688" y="228600"/>
            <a:ext cx="8001000" cy="675928"/>
          </a:xfrm>
        </p:spPr>
        <p:txBody>
          <a:bodyPr/>
          <a:lstStyle/>
          <a:p>
            <a:r>
              <a:rPr lang="zh-CN" altLang="en-US" dirty="0"/>
              <a:t>物理攻击防御措施</a:t>
            </a:r>
          </a:p>
        </p:txBody>
      </p:sp>
      <p:pic>
        <p:nvPicPr>
          <p:cNvPr id="1028" name="图片 2"/>
          <p:cNvPicPr>
            <a:picLocks noChangeAspect="1" noChangeArrowheads="1"/>
          </p:cNvPicPr>
          <p:nvPr/>
        </p:nvPicPr>
        <p:blipFill>
          <a:blip r:embed="rId2" cstate="print"/>
          <a:srcRect/>
          <a:stretch>
            <a:fillRect/>
          </a:stretch>
        </p:blipFill>
        <p:spPr bwMode="auto">
          <a:xfrm>
            <a:off x="1104124" y="1772816"/>
            <a:ext cx="3312368" cy="2484276"/>
          </a:xfrm>
          <a:prstGeom prst="rect">
            <a:avLst/>
          </a:prstGeom>
          <a:noFill/>
        </p:spPr>
      </p:pic>
      <p:pic>
        <p:nvPicPr>
          <p:cNvPr id="1027" name="图片 16"/>
          <p:cNvPicPr>
            <a:picLocks noChangeAspect="1" noChangeArrowheads="1"/>
          </p:cNvPicPr>
          <p:nvPr/>
        </p:nvPicPr>
        <p:blipFill>
          <a:blip r:embed="rId3" cstate="print"/>
          <a:srcRect/>
          <a:stretch>
            <a:fillRect/>
          </a:stretch>
        </p:blipFill>
        <p:spPr bwMode="auto">
          <a:xfrm>
            <a:off x="4644008" y="1772816"/>
            <a:ext cx="3312368" cy="2480495"/>
          </a:xfrm>
          <a:prstGeom prst="rect">
            <a:avLst/>
          </a:prstGeom>
          <a:noFill/>
        </p:spPr>
      </p:pic>
      <p:pic>
        <p:nvPicPr>
          <p:cNvPr id="1026" name="图片 8"/>
          <p:cNvPicPr>
            <a:picLocks noChangeAspect="1" noChangeArrowheads="1"/>
          </p:cNvPicPr>
          <p:nvPr/>
        </p:nvPicPr>
        <p:blipFill>
          <a:blip r:embed="rId4" cstate="print"/>
          <a:srcRect/>
          <a:stretch>
            <a:fillRect/>
          </a:stretch>
        </p:blipFill>
        <p:spPr bwMode="auto">
          <a:xfrm>
            <a:off x="1104123" y="4293096"/>
            <a:ext cx="3323861" cy="2492896"/>
          </a:xfrm>
          <a:prstGeom prst="rect">
            <a:avLst/>
          </a:prstGeom>
          <a:noFill/>
        </p:spPr>
      </p:pic>
      <p:pic>
        <p:nvPicPr>
          <p:cNvPr id="1025" name="图片 11"/>
          <p:cNvPicPr>
            <a:picLocks noChangeAspect="1" noChangeArrowheads="1"/>
          </p:cNvPicPr>
          <p:nvPr/>
        </p:nvPicPr>
        <p:blipFill>
          <a:blip r:embed="rId5" cstate="print"/>
          <a:srcRect/>
          <a:stretch>
            <a:fillRect/>
          </a:stretch>
        </p:blipFill>
        <p:spPr bwMode="auto">
          <a:xfrm>
            <a:off x="4644008" y="4365104"/>
            <a:ext cx="3240360" cy="2430270"/>
          </a:xfrm>
          <a:prstGeom prst="rect">
            <a:avLst/>
          </a:prstGeom>
          <a:noFill/>
        </p:spPr>
      </p:pic>
      <p:sp>
        <p:nvSpPr>
          <p:cNvPr id="1029" name="Rectangle 5"/>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a:ln>
                <a:noFill/>
              </a:ln>
              <a:solidFill>
                <a:schemeClr val="tx1"/>
              </a:solidFill>
              <a:effectLst/>
              <a:latin typeface="Arial" pitchFamily="34" charset="0"/>
              <a:ea typeface="宋体" pitchFamily="2" charset="-122"/>
              <a:cs typeface="宋体" pitchFamily="2" charset="-122"/>
            </a:endParaRPr>
          </a:p>
        </p:txBody>
      </p:sp>
      <p:sp>
        <p:nvSpPr>
          <p:cNvPr id="1030" name="Rectangle 6"/>
          <p:cNvSpPr>
            <a:spLocks noChangeArrowheads="1"/>
          </p:cNvSpPr>
          <p:nvPr/>
        </p:nvSpPr>
        <p:spPr bwMode="auto">
          <a:xfrm>
            <a:off x="0" y="3590925"/>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Footer Placeholder 3"/>
          <p:cNvSpPr>
            <a:spLocks noGrp="1"/>
          </p:cNvSpPr>
          <p:nvPr>
            <p:ph type="ftr" sz="quarter" idx="11"/>
          </p:nvPr>
        </p:nvSpPr>
        <p:spPr/>
        <p:txBody>
          <a:bodyPr/>
          <a:lstStyle/>
          <a:p>
            <a:pPr>
              <a:defRPr/>
            </a:pPr>
            <a:endParaRPr lang="zh-CN" altLang="en-US" dirty="0"/>
          </a:p>
        </p:txBody>
      </p:sp>
      <p:sp>
        <p:nvSpPr>
          <p:cNvPr id="5" name="Slide Number Placeholder 4"/>
          <p:cNvSpPr>
            <a:spLocks noGrp="1"/>
          </p:cNvSpPr>
          <p:nvPr>
            <p:ph type="sldNum" sz="quarter" idx="12"/>
          </p:nvPr>
        </p:nvSpPr>
        <p:spPr/>
        <p:txBody>
          <a:bodyPr/>
          <a:lstStyle/>
          <a:p>
            <a:pPr>
              <a:defRPr/>
            </a:pPr>
            <a:fld id="{47D22251-280C-465C-99E6-6A8AAA327959}" type="slidenum">
              <a:rPr lang="en-US" altLang="zh-CN" smtClean="0"/>
              <a:pPr>
                <a:defRPr/>
              </a:pPr>
              <a:t>75</a:t>
            </a:fld>
            <a:endParaRPr lang="en-US" altLang="zh-CN"/>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ph type="title"/>
          </p:nvPr>
        </p:nvSpPr>
        <p:spPr>
          <a:xfrm>
            <a:off x="1763688" y="260648"/>
            <a:ext cx="8001000" cy="675928"/>
          </a:xfrm>
        </p:spPr>
        <p:txBody>
          <a:bodyPr/>
          <a:lstStyle/>
          <a:p>
            <a:r>
              <a:rPr lang="zh-CN" altLang="en-US" dirty="0"/>
              <a:t>社会工程学</a:t>
            </a:r>
          </a:p>
        </p:txBody>
      </p:sp>
      <p:sp>
        <p:nvSpPr>
          <p:cNvPr id="3" name="内容占位符 2"/>
          <p:cNvSpPr>
            <a:spLocks noGrp="1"/>
          </p:cNvSpPr>
          <p:nvPr>
            <p:ph idx="1"/>
          </p:nvPr>
        </p:nvSpPr>
        <p:spPr>
          <a:xfrm>
            <a:off x="571500" y="1477516"/>
            <a:ext cx="8001000" cy="4267200"/>
          </a:xfrm>
        </p:spPr>
        <p:txBody>
          <a:bodyPr/>
          <a:lstStyle/>
          <a:p>
            <a:r>
              <a:rPr lang="zh-CN" altLang="zh-CN" sz="2400" dirty="0"/>
              <a:t>“只有两种事物是无穷尽的——宇宙和人类的愚蠢，但对于前者我不敢确定。”</a:t>
            </a:r>
            <a:r>
              <a:rPr lang="en-US" altLang="zh-CN" sz="2400" dirty="0"/>
              <a:t>	</a:t>
            </a:r>
            <a:r>
              <a:rPr lang="zh-CN" altLang="zh-CN" sz="2400" dirty="0"/>
              <a:t>——爱因斯坦</a:t>
            </a:r>
            <a:endParaRPr lang="en-US" altLang="zh-CN" sz="2400" dirty="0"/>
          </a:p>
          <a:p>
            <a:r>
              <a:rPr lang="zh-CN" altLang="en-US" sz="2400" dirty="0"/>
              <a:t>社会工程学攻击</a:t>
            </a:r>
            <a:endParaRPr lang="en-US" altLang="zh-CN" sz="2400" dirty="0"/>
          </a:p>
          <a:p>
            <a:pPr lvl="1"/>
            <a:r>
              <a:rPr lang="zh-CN" altLang="zh-CN" sz="2000" dirty="0"/>
              <a:t>利用人类的愚蠢，操纵他人执行预期的动作或泄漏机密信息的一门艺术与学问。</a:t>
            </a:r>
          </a:p>
          <a:p>
            <a:r>
              <a:rPr lang="zh-CN" altLang="en-US" sz="2400" dirty="0"/>
              <a:t>社会工程学技巧</a:t>
            </a:r>
            <a:endParaRPr lang="en-US" altLang="zh-CN" sz="2400" dirty="0"/>
          </a:p>
          <a:p>
            <a:pPr lvl="1"/>
            <a:r>
              <a:rPr lang="zh-CN" altLang="zh-CN" sz="2000" dirty="0"/>
              <a:t>不引人关注的职业</a:t>
            </a:r>
            <a:r>
              <a:rPr lang="zh-CN" altLang="en-US" sz="2000" dirty="0"/>
              <a:t>，</a:t>
            </a:r>
            <a:r>
              <a:rPr lang="zh-CN" altLang="zh-CN" sz="2000" dirty="0"/>
              <a:t>攻击新员工</a:t>
            </a:r>
            <a:r>
              <a:rPr lang="zh-CN" altLang="en-US" sz="2000" dirty="0"/>
              <a:t>，</a:t>
            </a:r>
            <a:r>
              <a:rPr lang="zh-CN" altLang="zh-CN" sz="2000" dirty="0"/>
              <a:t>伪装身份</a:t>
            </a:r>
            <a:r>
              <a:rPr lang="zh-CN" altLang="en-US" sz="2000" dirty="0"/>
              <a:t>，</a:t>
            </a:r>
            <a:r>
              <a:rPr lang="zh-CN" altLang="zh-CN" sz="2000" dirty="0"/>
              <a:t>正面攻击</a:t>
            </a:r>
            <a:r>
              <a:rPr lang="zh-CN" altLang="en-US" sz="2000" dirty="0"/>
              <a:t>，</a:t>
            </a:r>
            <a:r>
              <a:rPr lang="zh-CN" altLang="zh-CN" sz="2000" dirty="0"/>
              <a:t>构造陷阱施以援手</a:t>
            </a:r>
            <a:r>
              <a:rPr lang="zh-CN" altLang="en-US" sz="2000" dirty="0"/>
              <a:t>，</a:t>
            </a:r>
            <a:r>
              <a:rPr lang="zh-CN" altLang="zh-CN" sz="2000" dirty="0"/>
              <a:t>制造陷阱</a:t>
            </a:r>
            <a:r>
              <a:rPr lang="zh-CN" altLang="en-US" sz="2000" dirty="0"/>
              <a:t>骗取同情与帮助，</a:t>
            </a:r>
            <a:r>
              <a:rPr lang="zh-CN" altLang="en-US" sz="2000" dirty="0">
                <a:solidFill>
                  <a:srgbClr val="FF0000"/>
                </a:solidFill>
              </a:rPr>
              <a:t>奉承改善自我感觉</a:t>
            </a:r>
            <a:r>
              <a:rPr lang="zh-CN" altLang="en-US" sz="2000" dirty="0"/>
              <a:t>，</a:t>
            </a:r>
            <a:r>
              <a:rPr lang="zh-CN" altLang="zh-CN" sz="2000" dirty="0"/>
              <a:t>施以小恩小惠</a:t>
            </a:r>
            <a:r>
              <a:rPr lang="zh-CN" altLang="en-US" sz="2000" dirty="0"/>
              <a:t>，</a:t>
            </a:r>
            <a:r>
              <a:rPr lang="zh-CN" altLang="zh-CN" sz="2000" dirty="0"/>
              <a:t>垃圾搜寻</a:t>
            </a:r>
            <a:r>
              <a:rPr lang="zh-CN" altLang="en-US" sz="2000" dirty="0"/>
              <a:t>，结合多种技术手段</a:t>
            </a:r>
          </a:p>
          <a:p>
            <a:pPr eaLnBrk="1" hangingPunct="1">
              <a:lnSpc>
                <a:spcPct val="80000"/>
              </a:lnSpc>
            </a:pPr>
            <a:r>
              <a:rPr lang="zh-CN" altLang="en-US" sz="2100" dirty="0"/>
              <a:t>知名社会工程师</a:t>
            </a:r>
          </a:p>
          <a:p>
            <a:pPr lvl="1" eaLnBrk="1" hangingPunct="1">
              <a:lnSpc>
                <a:spcPct val="80000"/>
              </a:lnSpc>
            </a:pPr>
            <a:r>
              <a:rPr lang="en-US" altLang="zh-CN" sz="2000" dirty="0"/>
              <a:t>Kevin </a:t>
            </a:r>
            <a:r>
              <a:rPr lang="en-US" altLang="zh-CN" sz="2000" dirty="0" err="1"/>
              <a:t>Mitnick</a:t>
            </a:r>
            <a:r>
              <a:rPr lang="en-US" altLang="zh-CN" sz="2000" dirty="0"/>
              <a:t>: </a:t>
            </a:r>
            <a:r>
              <a:rPr lang="en-US" altLang="zh-CN" sz="1800" dirty="0"/>
              <a:t>Book-The Art of Deception, The Art of Intrusion, Ghost in the Wires..</a:t>
            </a:r>
          </a:p>
          <a:p>
            <a:pPr lvl="1" eaLnBrk="1" hangingPunct="1">
              <a:lnSpc>
                <a:spcPct val="80000"/>
              </a:lnSpc>
            </a:pPr>
            <a:r>
              <a:rPr lang="en-US" altLang="zh-CN" sz="2000" dirty="0"/>
              <a:t>Frank </a:t>
            </a:r>
            <a:r>
              <a:rPr lang="en-US" altLang="zh-CN" sz="2000" dirty="0" err="1"/>
              <a:t>Abagnale</a:t>
            </a:r>
            <a:r>
              <a:rPr lang="en-US" altLang="zh-CN" sz="2000" dirty="0"/>
              <a:t>: </a:t>
            </a:r>
            <a:r>
              <a:rPr lang="en-US" altLang="zh-CN" sz="1800" dirty="0"/>
              <a:t>Movie/Book-Catch Me if You Can</a:t>
            </a:r>
          </a:p>
        </p:txBody>
      </p:sp>
      <p:sp>
        <p:nvSpPr>
          <p:cNvPr id="5" name="页脚占位符 4"/>
          <p:cNvSpPr>
            <a:spLocks noGrp="1"/>
          </p:cNvSpPr>
          <p:nvPr>
            <p:ph type="ftr" sz="quarter" idx="11"/>
          </p:nvPr>
        </p:nvSpPr>
        <p:spPr/>
        <p:txBody>
          <a:bodyPr/>
          <a:lstStyle/>
          <a:p>
            <a:pPr>
              <a:defRPr/>
            </a:pPr>
            <a:endParaRPr lang="zh-CN" altLang="en-US"/>
          </a:p>
        </p:txBody>
      </p:sp>
      <p:sp>
        <p:nvSpPr>
          <p:cNvPr id="6" name="灯片编号占位符 5"/>
          <p:cNvSpPr>
            <a:spLocks noGrp="1"/>
          </p:cNvSpPr>
          <p:nvPr>
            <p:ph type="sldNum" sz="quarter" idx="12"/>
          </p:nvPr>
        </p:nvSpPr>
        <p:spPr/>
        <p:txBody>
          <a:bodyPr/>
          <a:lstStyle/>
          <a:p>
            <a:pPr>
              <a:defRPr/>
            </a:pPr>
            <a:fld id="{47D22251-280C-465C-99E6-6A8AAA327959}" type="slidenum">
              <a:rPr lang="en-US" altLang="zh-CN" smtClean="0"/>
              <a:pPr>
                <a:defRPr/>
              </a:pPr>
              <a:t>76</a:t>
            </a:fld>
            <a:endParaRPr lang="en-US" altLang="zh-CN"/>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ph type="title"/>
          </p:nvPr>
        </p:nvSpPr>
        <p:spPr>
          <a:xfrm>
            <a:off x="1691680" y="-27384"/>
            <a:ext cx="8001000" cy="1216025"/>
          </a:xfrm>
        </p:spPr>
        <p:txBody>
          <a:bodyPr/>
          <a:lstStyle/>
          <a:p>
            <a:pPr eaLnBrk="1" hangingPunct="1"/>
            <a:r>
              <a:rPr lang="zh-CN" altLang="en-US" sz="3600" dirty="0">
                <a:solidFill>
                  <a:schemeClr val="tx1"/>
                </a:solidFill>
              </a:rPr>
              <a:t>《Catch me if you can》中的</a:t>
            </a:r>
            <a:br>
              <a:rPr lang="en-US" altLang="zh-CN" sz="3600" dirty="0">
                <a:solidFill>
                  <a:schemeClr val="tx1"/>
                </a:solidFill>
              </a:rPr>
            </a:br>
            <a:r>
              <a:rPr lang="zh-CN" altLang="en-US" sz="3600" dirty="0">
                <a:solidFill>
                  <a:schemeClr val="tx1"/>
                </a:solidFill>
              </a:rPr>
              <a:t>经典社会工程学片段</a:t>
            </a:r>
          </a:p>
        </p:txBody>
      </p:sp>
      <p:sp>
        <p:nvSpPr>
          <p:cNvPr id="3" name="内容占位符 2"/>
          <p:cNvSpPr>
            <a:spLocks noGrp="1"/>
          </p:cNvSpPr>
          <p:nvPr>
            <p:ph idx="1"/>
          </p:nvPr>
        </p:nvSpPr>
        <p:spPr/>
        <p:txBody>
          <a:bodyPr/>
          <a:lstStyle/>
          <a:p>
            <a:pPr marL="0" indent="355600"/>
            <a:r>
              <a:rPr lang="zh-CN" altLang="en-US" b="0" dirty="0">
                <a:solidFill>
                  <a:srgbClr val="111111"/>
                </a:solidFill>
                <a:latin typeface="Arial" pitchFamily="34" charset="0"/>
                <a:ea typeface="华文细黑" pitchFamily="2" charset="-122"/>
              </a:rPr>
              <a:t>1.采访、电话获取信息</a:t>
            </a:r>
            <a:endParaRPr lang="zh-CN" altLang="en-US" b="0" dirty="0">
              <a:solidFill>
                <a:srgbClr val="111111"/>
              </a:solidFill>
              <a:latin typeface="Arial" pitchFamily="34" charset="0"/>
              <a:ea typeface="华文细黑" pitchFamily="2" charset="-122"/>
              <a:hlinkClick r:id="rId3" action="ppaction://hlinkfile"/>
            </a:endParaRPr>
          </a:p>
          <a:p>
            <a:pPr marL="0" indent="355600"/>
            <a:endParaRPr lang="zh-CN" altLang="en-US" b="0" dirty="0">
              <a:solidFill>
                <a:srgbClr val="111111"/>
              </a:solidFill>
              <a:latin typeface="Arial" pitchFamily="34" charset="0"/>
              <a:ea typeface="华文细黑" pitchFamily="2" charset="-122"/>
            </a:endParaRPr>
          </a:p>
          <a:p>
            <a:pPr marL="0" indent="355600"/>
            <a:r>
              <a:rPr lang="en-US" altLang="zh-CN" b="0" dirty="0">
                <a:solidFill>
                  <a:srgbClr val="FF0000"/>
                </a:solidFill>
                <a:latin typeface="Arial" pitchFamily="34" charset="0"/>
                <a:ea typeface="华文细黑" pitchFamily="2" charset="-122"/>
              </a:rPr>
              <a:t>2</a:t>
            </a:r>
            <a:r>
              <a:rPr lang="zh-CN" altLang="en-US" b="0" dirty="0">
                <a:solidFill>
                  <a:srgbClr val="FF0000"/>
                </a:solidFill>
                <a:latin typeface="Arial" pitchFamily="34" charset="0"/>
                <a:ea typeface="华文细黑" pitchFamily="2" charset="-122"/>
              </a:rPr>
              <a:t>.兑现支票</a:t>
            </a:r>
            <a:r>
              <a:rPr lang="en-US" altLang="zh-CN" b="0" dirty="0">
                <a:solidFill>
                  <a:srgbClr val="FF0000"/>
                </a:solidFill>
                <a:latin typeface="Arial" pitchFamily="34" charset="0"/>
                <a:ea typeface="华文细黑" pitchFamily="2" charset="-122"/>
              </a:rPr>
              <a:t> &gt;&gt;</a:t>
            </a:r>
          </a:p>
          <a:p>
            <a:pPr marL="0" indent="355600"/>
            <a:endParaRPr lang="en-US" altLang="zh-CN" b="0" dirty="0">
              <a:solidFill>
                <a:srgbClr val="111111"/>
              </a:solidFill>
              <a:latin typeface="Arial" pitchFamily="34" charset="0"/>
              <a:ea typeface="华文细黑" pitchFamily="2" charset="-122"/>
            </a:endParaRPr>
          </a:p>
          <a:p>
            <a:pPr marL="0" indent="355600"/>
            <a:r>
              <a:rPr lang="en-US" altLang="zh-CN" b="0" dirty="0">
                <a:solidFill>
                  <a:srgbClr val="111111"/>
                </a:solidFill>
                <a:latin typeface="Arial" pitchFamily="34" charset="0"/>
                <a:ea typeface="华文细黑" pitchFamily="2" charset="-122"/>
              </a:rPr>
              <a:t>3</a:t>
            </a:r>
            <a:r>
              <a:rPr lang="zh-CN" altLang="en-US" b="0" dirty="0">
                <a:solidFill>
                  <a:srgbClr val="111111"/>
                </a:solidFill>
                <a:latin typeface="Arial" pitchFamily="34" charset="0"/>
                <a:ea typeface="华文细黑" pitchFamily="2" charset="-122"/>
              </a:rPr>
              <a:t>.第一次抓捕</a:t>
            </a:r>
          </a:p>
          <a:p>
            <a:pPr marL="0" indent="355600"/>
            <a:endParaRPr lang="zh-CN" altLang="en-US" b="0" dirty="0">
              <a:solidFill>
                <a:srgbClr val="111111"/>
              </a:solidFill>
              <a:latin typeface="Arial" pitchFamily="34" charset="0"/>
              <a:ea typeface="华文细黑" pitchFamily="2" charset="-122"/>
            </a:endParaRPr>
          </a:p>
          <a:p>
            <a:pPr marL="0" indent="355600">
              <a:buNone/>
            </a:pPr>
            <a:endParaRPr lang="zh-CN" altLang="en-US" sz="2400" b="0" dirty="0">
              <a:solidFill>
                <a:srgbClr val="111111"/>
              </a:solidFill>
              <a:latin typeface="Arial" pitchFamily="34" charset="0"/>
              <a:ea typeface="华文细黑" pitchFamily="2" charset="-122"/>
            </a:endParaRPr>
          </a:p>
          <a:p>
            <a:endParaRPr lang="zh-CN" altLang="en-US" dirty="0"/>
          </a:p>
        </p:txBody>
      </p:sp>
      <p:sp>
        <p:nvSpPr>
          <p:cNvPr id="5" name="页脚占位符 4"/>
          <p:cNvSpPr>
            <a:spLocks noGrp="1"/>
          </p:cNvSpPr>
          <p:nvPr>
            <p:ph type="ftr" sz="quarter" idx="11"/>
          </p:nvPr>
        </p:nvSpPr>
        <p:spPr/>
        <p:txBody>
          <a:bodyPr/>
          <a:lstStyle/>
          <a:p>
            <a:pPr>
              <a:defRPr/>
            </a:pPr>
            <a:endParaRPr lang="zh-CN" altLang="en-US"/>
          </a:p>
        </p:txBody>
      </p:sp>
      <p:sp>
        <p:nvSpPr>
          <p:cNvPr id="6" name="灯片编号占位符 5"/>
          <p:cNvSpPr>
            <a:spLocks noGrp="1"/>
          </p:cNvSpPr>
          <p:nvPr>
            <p:ph type="sldNum" sz="quarter" idx="12"/>
          </p:nvPr>
        </p:nvSpPr>
        <p:spPr/>
        <p:txBody>
          <a:bodyPr/>
          <a:lstStyle/>
          <a:p>
            <a:pPr>
              <a:defRPr/>
            </a:pPr>
            <a:fld id="{47D22251-280C-465C-99E6-6A8AAA327959}" type="slidenum">
              <a:rPr lang="en-US" altLang="zh-CN" smtClean="0"/>
              <a:pPr>
                <a:defRPr/>
              </a:pPr>
              <a:t>77</a:t>
            </a:fld>
            <a:endParaRPr lang="en-US" altLang="zh-CN"/>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9395" name="页脚占位符 4"/>
          <p:cNvSpPr>
            <a:spLocks noGrp="1"/>
          </p:cNvSpPr>
          <p:nvPr>
            <p:ph type="ftr" sz="quarter" idx="11"/>
          </p:nvPr>
        </p:nvSpPr>
        <p:spPr>
          <a:noFill/>
        </p:spPr>
        <p:txBody>
          <a:bodyPr/>
          <a:lstStyle/>
          <a:p>
            <a:endParaRPr lang="zh-CN" altLang="en-US"/>
          </a:p>
        </p:txBody>
      </p:sp>
      <p:sp>
        <p:nvSpPr>
          <p:cNvPr id="59396" name="灯片编号占位符 5"/>
          <p:cNvSpPr>
            <a:spLocks noGrp="1"/>
          </p:cNvSpPr>
          <p:nvPr>
            <p:ph type="sldNum" sz="quarter" idx="12"/>
          </p:nvPr>
        </p:nvSpPr>
        <p:spPr>
          <a:noFill/>
        </p:spPr>
        <p:txBody>
          <a:bodyPr/>
          <a:lstStyle/>
          <a:p>
            <a:fld id="{1C229F48-592E-40D9-AC0D-E56313CC5389}" type="slidenum">
              <a:rPr lang="en-US" altLang="zh-CN" smtClean="0"/>
              <a:pPr/>
              <a:t>78</a:t>
            </a:fld>
            <a:endParaRPr lang="en-US" altLang="zh-CN"/>
          </a:p>
        </p:txBody>
      </p:sp>
      <p:sp>
        <p:nvSpPr>
          <p:cNvPr id="59397" name="Rectangle 2"/>
          <p:cNvSpPr>
            <a:spLocks noGrp="1" noChangeArrowheads="1"/>
          </p:cNvSpPr>
          <p:nvPr>
            <p:ph type="title"/>
          </p:nvPr>
        </p:nvSpPr>
        <p:spPr>
          <a:xfrm>
            <a:off x="1763688" y="260648"/>
            <a:ext cx="8001000" cy="531912"/>
          </a:xfrm>
        </p:spPr>
        <p:txBody>
          <a:bodyPr/>
          <a:lstStyle/>
          <a:p>
            <a:pPr eaLnBrk="1" hangingPunct="1"/>
            <a:r>
              <a:rPr lang="zh-CN" altLang="en-US" dirty="0">
                <a:solidFill>
                  <a:schemeClr val="tx1"/>
                </a:solidFill>
              </a:rPr>
              <a:t>社会工程学</a:t>
            </a:r>
            <a:r>
              <a:rPr lang="zh-CN" altLang="zh-CN" dirty="0"/>
              <a:t>防御措施</a:t>
            </a:r>
            <a:endParaRPr lang="zh-CN" altLang="en-US" dirty="0">
              <a:solidFill>
                <a:schemeClr val="tx1"/>
              </a:solidFill>
            </a:endParaRPr>
          </a:p>
        </p:txBody>
      </p:sp>
      <p:sp>
        <p:nvSpPr>
          <p:cNvPr id="59398" name="Rectangle 3"/>
          <p:cNvSpPr>
            <a:spLocks noGrp="1" noChangeArrowheads="1"/>
          </p:cNvSpPr>
          <p:nvPr>
            <p:ph type="body" idx="1"/>
          </p:nvPr>
        </p:nvSpPr>
        <p:spPr>
          <a:xfrm>
            <a:off x="566738" y="1752600"/>
            <a:ext cx="8001000" cy="4412704"/>
          </a:xfrm>
        </p:spPr>
        <p:txBody>
          <a:bodyPr/>
          <a:lstStyle/>
          <a:p>
            <a:pPr lvl="0"/>
            <a:r>
              <a:rPr lang="zh-CN" altLang="en-US" sz="2000" dirty="0"/>
              <a:t>在不可靠的网站上，</a:t>
            </a:r>
            <a:r>
              <a:rPr lang="zh-CN" altLang="zh-CN" sz="2000" dirty="0"/>
              <a:t>尽可能不要</a:t>
            </a:r>
            <a:r>
              <a:rPr lang="zh-CN" altLang="en-US" sz="2000" dirty="0"/>
              <a:t>暴露自己的个人信息（包括照片等）</a:t>
            </a:r>
            <a:r>
              <a:rPr lang="zh-CN" altLang="zh-CN" sz="2000" dirty="0"/>
              <a:t>，将真实世界与网络世界划清明确的界限</a:t>
            </a:r>
            <a:r>
              <a:rPr lang="zh-CN" altLang="en-US" sz="2000" dirty="0"/>
              <a:t>；</a:t>
            </a:r>
            <a:endParaRPr lang="zh-CN" altLang="zh-CN" sz="2000" dirty="0"/>
          </a:p>
          <a:p>
            <a:pPr lvl="0"/>
            <a:r>
              <a:rPr lang="zh-CN" altLang="zh-CN" sz="2000" dirty="0"/>
              <a:t>不要轻易相信别人，尤其是未曾谋面或未建立起信任关系的陌生人；</a:t>
            </a:r>
          </a:p>
          <a:p>
            <a:pPr lvl="0"/>
            <a:r>
              <a:rPr lang="zh-CN" altLang="zh-CN" sz="2000" dirty="0"/>
              <a:t>别把自己的电脑或移动终端轻易留给别人使用，必要时刻</a:t>
            </a:r>
            <a:r>
              <a:rPr lang="en-US" altLang="zh-CN" sz="2000" dirty="0"/>
              <a:t>(</a:t>
            </a:r>
            <a:r>
              <a:rPr lang="zh-CN" altLang="zh-CN" sz="2000" dirty="0"/>
              <a:t>如维修电脑时</a:t>
            </a:r>
            <a:r>
              <a:rPr lang="en-US" altLang="zh-CN" sz="2000" dirty="0"/>
              <a:t>)</a:t>
            </a:r>
            <a:r>
              <a:rPr lang="zh-CN" altLang="zh-CN" sz="2000" dirty="0"/>
              <a:t>务必清理上面的个人隐私信息，否则结果可能会很惨；</a:t>
            </a:r>
          </a:p>
          <a:p>
            <a:pPr lvl="0"/>
            <a:r>
              <a:rPr lang="zh-CN" altLang="zh-CN" sz="2000" dirty="0"/>
              <a:t>单位应建立起规范的安全操作规程，包括门禁和人员控制，不同分类资料数据的访问机制，规范的垃圾回收和处理机制等；</a:t>
            </a:r>
          </a:p>
          <a:p>
            <a:pPr lvl="0"/>
            <a:r>
              <a:rPr lang="zh-CN" altLang="zh-CN" sz="2000" dirty="0"/>
              <a:t>单位应对员工进行安全意识和操作规程培训</a:t>
            </a:r>
            <a:r>
              <a:rPr lang="zh-CN" altLang="en-US" sz="2000" dirty="0"/>
              <a:t>，使其</a:t>
            </a:r>
            <a:r>
              <a:rPr lang="zh-CN" altLang="zh-CN" sz="2000" dirty="0"/>
              <a:t>具备基础的社会工程学抵御能力。</a:t>
            </a:r>
          </a:p>
          <a:p>
            <a:r>
              <a:rPr lang="zh-CN" altLang="zh-CN" sz="2000" dirty="0"/>
              <a:t>涉密信息与计算机系统的处理有着相应更加严格的保密流程与规范。</a:t>
            </a:r>
            <a:endParaRPr lang="en-US" altLang="zh-CN" sz="2000" dirty="0"/>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a:xfrm>
            <a:off x="1619672" y="-99392"/>
            <a:ext cx="8001000" cy="1216025"/>
          </a:xfrm>
        </p:spPr>
        <p:txBody>
          <a:bodyPr/>
          <a:lstStyle/>
          <a:p>
            <a:pPr eaLnBrk="1" hangingPunct="1"/>
            <a:r>
              <a:rPr lang="zh-CN" altLang="en-US" sz="3000" dirty="0"/>
              <a:t>黑客道文化精髓</a:t>
            </a:r>
            <a:r>
              <a:rPr lang="en-US" altLang="zh-CN" sz="3000" dirty="0"/>
              <a:t>:</a:t>
            </a:r>
            <a:br>
              <a:rPr lang="en-US" altLang="zh-CN" sz="3000" dirty="0"/>
            </a:br>
            <a:r>
              <a:rPr lang="en-US" altLang="zh-CN" sz="3000" dirty="0"/>
              <a:t>ESR</a:t>
            </a:r>
            <a:r>
              <a:rPr lang="zh-CN" altLang="en-US" sz="3000" dirty="0"/>
              <a:t>五部曲之</a:t>
            </a:r>
            <a:r>
              <a:rPr lang="en-US" altLang="zh-CN" sz="3000" dirty="0"/>
              <a:t>《</a:t>
            </a:r>
            <a:r>
              <a:rPr lang="zh-CN" altLang="en-US" sz="3000" dirty="0"/>
              <a:t>黑客道</a:t>
            </a:r>
            <a:r>
              <a:rPr lang="en-US" altLang="zh-CN" sz="3000" dirty="0"/>
              <a:t>: </a:t>
            </a:r>
            <a:r>
              <a:rPr lang="zh-CN" altLang="en-US" sz="3000" dirty="0"/>
              <a:t>如何成为一名黑客</a:t>
            </a:r>
            <a:r>
              <a:rPr lang="en-US" altLang="zh-CN" sz="3000" dirty="0"/>
              <a:t>》</a:t>
            </a:r>
          </a:p>
        </p:txBody>
      </p:sp>
      <p:sp>
        <p:nvSpPr>
          <p:cNvPr id="33795" name="Rectangle 3"/>
          <p:cNvSpPr>
            <a:spLocks noGrp="1" noChangeArrowheads="1"/>
          </p:cNvSpPr>
          <p:nvPr>
            <p:ph idx="1"/>
          </p:nvPr>
        </p:nvSpPr>
        <p:spPr>
          <a:xfrm>
            <a:off x="566738" y="1752600"/>
            <a:ext cx="8220075" cy="4267200"/>
          </a:xfrm>
        </p:spPr>
        <p:txBody>
          <a:bodyPr/>
          <a:lstStyle/>
          <a:p>
            <a:pPr eaLnBrk="1" hangingPunct="1"/>
            <a:r>
              <a:rPr lang="zh-CN" altLang="en-US" sz="2600" dirty="0"/>
              <a:t>搞清楚黑客和骇客的区别</a:t>
            </a:r>
          </a:p>
          <a:p>
            <a:pPr lvl="1" eaLnBrk="1" hangingPunct="1"/>
            <a:r>
              <a:rPr lang="zh-CN" altLang="en-US" sz="2200" dirty="0"/>
              <a:t>根本的区别是：黑客搞建设，骇客搞破坏</a:t>
            </a:r>
          </a:p>
          <a:p>
            <a:pPr lvl="1" eaLnBrk="1" hangingPunct="1"/>
            <a:r>
              <a:rPr lang="zh-CN" altLang="en-US" sz="2200" dirty="0"/>
              <a:t>骇客往往自称为黑客，黑客往往是由</a:t>
            </a:r>
            <a:r>
              <a:rPr lang="en-US" altLang="zh-CN" sz="2200" dirty="0"/>
              <a:t>community</a:t>
            </a:r>
            <a:r>
              <a:rPr lang="zh-CN" altLang="en-US" sz="2200" dirty="0"/>
              <a:t>所认可</a:t>
            </a:r>
          </a:p>
          <a:p>
            <a:pPr eaLnBrk="1" hangingPunct="1"/>
            <a:r>
              <a:rPr lang="zh-CN" altLang="en-US" sz="2600" dirty="0"/>
              <a:t>如何成为一名黑客</a:t>
            </a:r>
          </a:p>
          <a:p>
            <a:pPr lvl="1" eaLnBrk="1" hangingPunct="1"/>
            <a:r>
              <a:rPr lang="en-US" altLang="zh-CN" sz="2200" dirty="0"/>
              <a:t>To follow the path: (</a:t>
            </a:r>
            <a:r>
              <a:rPr lang="zh-CN" altLang="en-US" sz="2200" dirty="0"/>
              <a:t>沿着这样一条道路</a:t>
            </a:r>
            <a:r>
              <a:rPr lang="en-US" altLang="zh-CN" sz="2200" dirty="0"/>
              <a:t>: )</a:t>
            </a:r>
          </a:p>
          <a:p>
            <a:pPr lvl="1" eaLnBrk="1" hangingPunct="1"/>
            <a:r>
              <a:rPr lang="en-US" altLang="zh-CN" sz="2200" dirty="0"/>
              <a:t>look to the master, (</a:t>
            </a:r>
            <a:r>
              <a:rPr lang="zh-CN" altLang="en-US" sz="2200" dirty="0"/>
              <a:t>寻找大师</a:t>
            </a:r>
            <a:r>
              <a:rPr lang="en-US" altLang="zh-CN" sz="2200" dirty="0"/>
              <a:t>,)</a:t>
            </a:r>
          </a:p>
          <a:p>
            <a:pPr lvl="1" eaLnBrk="1" hangingPunct="1"/>
            <a:r>
              <a:rPr lang="en-US" altLang="zh-CN" sz="2200" dirty="0"/>
              <a:t>follow the master,  (</a:t>
            </a:r>
            <a:r>
              <a:rPr lang="zh-CN" altLang="en-US" sz="2200" dirty="0"/>
              <a:t>跟随大师</a:t>
            </a:r>
            <a:r>
              <a:rPr lang="en-US" altLang="zh-CN" sz="2200" dirty="0"/>
              <a:t>,)</a:t>
            </a:r>
          </a:p>
          <a:p>
            <a:pPr lvl="1" eaLnBrk="1" hangingPunct="1"/>
            <a:r>
              <a:rPr lang="en-US" altLang="zh-CN" sz="2200" dirty="0"/>
              <a:t>walk with the master, (</a:t>
            </a:r>
            <a:r>
              <a:rPr lang="zh-CN" altLang="en-US" sz="2200" dirty="0"/>
              <a:t>与大师同行</a:t>
            </a:r>
            <a:r>
              <a:rPr lang="en-US" altLang="zh-CN" sz="2200" dirty="0"/>
              <a:t>,)</a:t>
            </a:r>
          </a:p>
          <a:p>
            <a:pPr lvl="1" eaLnBrk="1" hangingPunct="1"/>
            <a:r>
              <a:rPr lang="en-US" altLang="zh-CN" sz="2200" dirty="0"/>
              <a:t>see through the master, (</a:t>
            </a:r>
            <a:r>
              <a:rPr lang="zh-CN" altLang="en-US" sz="2200" dirty="0"/>
              <a:t>洞察大师</a:t>
            </a:r>
            <a:r>
              <a:rPr lang="en-US" altLang="zh-CN" sz="2200" dirty="0"/>
              <a:t>,)</a:t>
            </a:r>
          </a:p>
          <a:p>
            <a:pPr lvl="1" eaLnBrk="1" hangingPunct="1"/>
            <a:r>
              <a:rPr lang="en-US" altLang="zh-CN" sz="2200" dirty="0"/>
              <a:t>become the master. (</a:t>
            </a:r>
            <a:r>
              <a:rPr lang="zh-CN" altLang="en-US" sz="2200" dirty="0"/>
              <a:t>成为大师</a:t>
            </a:r>
            <a:r>
              <a:rPr lang="en-US" altLang="zh-CN" sz="2200" dirty="0"/>
              <a:t>.)</a:t>
            </a:r>
          </a:p>
        </p:txBody>
      </p:sp>
      <p:sp>
        <p:nvSpPr>
          <p:cNvPr id="33797" name="页脚占位符 4"/>
          <p:cNvSpPr>
            <a:spLocks noGrp="1"/>
          </p:cNvSpPr>
          <p:nvPr>
            <p:ph type="ftr" sz="quarter" idx="11"/>
          </p:nvPr>
        </p:nvSpPr>
        <p:spPr>
          <a:noFill/>
        </p:spPr>
        <p:txBody>
          <a:bodyPr/>
          <a:lstStyle/>
          <a:p>
            <a:endParaRPr lang="zh-CN" altLang="en-US"/>
          </a:p>
        </p:txBody>
      </p:sp>
      <p:sp>
        <p:nvSpPr>
          <p:cNvPr id="33798" name="灯片编号占位符 5"/>
          <p:cNvSpPr>
            <a:spLocks noGrp="1"/>
          </p:cNvSpPr>
          <p:nvPr>
            <p:ph type="sldNum" sz="quarter" idx="12"/>
          </p:nvPr>
        </p:nvSpPr>
        <p:spPr>
          <a:noFill/>
        </p:spPr>
        <p:txBody>
          <a:bodyPr/>
          <a:lstStyle/>
          <a:p>
            <a:fld id="{A851EA55-461F-452E-967B-C81F2113EE0B}" type="slidenum">
              <a:rPr lang="en-US" altLang="zh-CN" smtClean="0"/>
              <a:pPr/>
              <a:t>79</a:t>
            </a:fld>
            <a:endParaRPr lang="en-US" altLang="zh-CN"/>
          </a:p>
        </p:txBody>
      </p:sp>
    </p:spTree>
    <p:extLst>
      <p:ext uri="{BB962C8B-B14F-4D97-AF65-F5344CB8AC3E}">
        <p14:creationId xmlns:p14="http://schemas.microsoft.com/office/powerpoint/2010/main" val="23529460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218" name="标题 1"/>
          <p:cNvSpPr>
            <a:spLocks noGrp="1"/>
          </p:cNvSpPr>
          <p:nvPr>
            <p:ph type="title"/>
          </p:nvPr>
        </p:nvSpPr>
        <p:spPr>
          <a:xfrm>
            <a:off x="1691680" y="260648"/>
            <a:ext cx="8001000" cy="459904"/>
          </a:xfrm>
        </p:spPr>
        <p:txBody>
          <a:bodyPr/>
          <a:lstStyle/>
          <a:p>
            <a:r>
              <a:rPr lang="zh-CN" altLang="en-US" dirty="0"/>
              <a:t>黛蛇蠕虫</a:t>
            </a:r>
            <a:r>
              <a:rPr lang="en-US" altLang="zh-CN" dirty="0"/>
              <a:t>CNCERT/CC</a:t>
            </a:r>
            <a:r>
              <a:rPr lang="zh-CN" altLang="en-US" dirty="0"/>
              <a:t>公告</a:t>
            </a:r>
          </a:p>
        </p:txBody>
      </p:sp>
      <p:sp>
        <p:nvSpPr>
          <p:cNvPr id="9220" name="页脚占位符 4"/>
          <p:cNvSpPr>
            <a:spLocks noGrp="1"/>
          </p:cNvSpPr>
          <p:nvPr>
            <p:ph type="ftr" sz="quarter" idx="11"/>
          </p:nvPr>
        </p:nvSpPr>
        <p:spPr>
          <a:noFill/>
        </p:spPr>
        <p:txBody>
          <a:bodyPr/>
          <a:lstStyle/>
          <a:p>
            <a:endParaRPr lang="zh-CN" altLang="en-US"/>
          </a:p>
        </p:txBody>
      </p:sp>
      <p:sp>
        <p:nvSpPr>
          <p:cNvPr id="9221" name="灯片编号占位符 5"/>
          <p:cNvSpPr>
            <a:spLocks noGrp="1"/>
          </p:cNvSpPr>
          <p:nvPr>
            <p:ph type="sldNum" sz="quarter" idx="12"/>
          </p:nvPr>
        </p:nvSpPr>
        <p:spPr>
          <a:noFill/>
        </p:spPr>
        <p:txBody>
          <a:bodyPr/>
          <a:lstStyle/>
          <a:p>
            <a:fld id="{E73651DB-47E8-445B-B1EB-4975EAE21F19}" type="slidenum">
              <a:rPr lang="en-US" altLang="zh-CN" smtClean="0"/>
              <a:pPr/>
              <a:t>8</a:t>
            </a:fld>
            <a:endParaRPr lang="en-US" altLang="zh-CN"/>
          </a:p>
        </p:txBody>
      </p:sp>
      <p:grpSp>
        <p:nvGrpSpPr>
          <p:cNvPr id="9222" name="组合 9"/>
          <p:cNvGrpSpPr>
            <a:grpSpLocks/>
          </p:cNvGrpSpPr>
          <p:nvPr/>
        </p:nvGrpSpPr>
        <p:grpSpPr bwMode="auto">
          <a:xfrm>
            <a:off x="868363" y="1677988"/>
            <a:ext cx="7258050" cy="4465637"/>
            <a:chOff x="868389" y="1714488"/>
            <a:chExt cx="7257621" cy="4465637"/>
          </a:xfrm>
        </p:grpSpPr>
        <p:pic>
          <p:nvPicPr>
            <p:cNvPr id="9223" name="Picture 5" descr="dasher"/>
            <p:cNvPicPr>
              <a:picLocks noChangeAspect="1" noChangeArrowheads="1"/>
            </p:cNvPicPr>
            <p:nvPr/>
          </p:nvPicPr>
          <p:blipFill>
            <a:blip r:embed="rId2" cstate="print"/>
            <a:srcRect/>
            <a:stretch>
              <a:fillRect/>
            </a:stretch>
          </p:blipFill>
          <p:spPr bwMode="auto">
            <a:xfrm>
              <a:off x="868389" y="1714488"/>
              <a:ext cx="7257621" cy="4465637"/>
            </a:xfrm>
            <a:prstGeom prst="rect">
              <a:avLst/>
            </a:prstGeom>
            <a:noFill/>
            <a:ln w="9525">
              <a:noFill/>
              <a:miter lim="800000"/>
              <a:headEnd/>
              <a:tailEnd/>
            </a:ln>
          </p:spPr>
        </p:pic>
        <p:sp>
          <p:nvSpPr>
            <p:cNvPr id="9224" name="Line 6"/>
            <p:cNvSpPr>
              <a:spLocks noChangeShapeType="1"/>
            </p:cNvSpPr>
            <p:nvPr/>
          </p:nvSpPr>
          <p:spPr bwMode="auto">
            <a:xfrm>
              <a:off x="2676551" y="5266677"/>
              <a:ext cx="3357563" cy="0"/>
            </a:xfrm>
            <a:prstGeom prst="line">
              <a:avLst/>
            </a:prstGeom>
            <a:noFill/>
            <a:ln w="38100">
              <a:solidFill>
                <a:srgbClr val="FF0000"/>
              </a:solidFill>
              <a:round/>
              <a:headEnd/>
              <a:tailEnd/>
            </a:ln>
          </p:spPr>
          <p:txBody>
            <a:bodyPr/>
            <a:lstStyle/>
            <a:p>
              <a:endParaRPr lang="zh-CN" altLang="en-US"/>
            </a:p>
          </p:txBody>
        </p:sp>
      </p:gr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819" name="页脚占位符 4"/>
          <p:cNvSpPr>
            <a:spLocks noGrp="1"/>
          </p:cNvSpPr>
          <p:nvPr>
            <p:ph type="ftr" sz="quarter" idx="11"/>
          </p:nvPr>
        </p:nvSpPr>
        <p:spPr>
          <a:noFill/>
        </p:spPr>
        <p:txBody>
          <a:bodyPr/>
          <a:lstStyle/>
          <a:p>
            <a:endParaRPr lang="zh-CN" altLang="en-US"/>
          </a:p>
        </p:txBody>
      </p:sp>
      <p:sp>
        <p:nvSpPr>
          <p:cNvPr id="34820" name="灯片编号占位符 5"/>
          <p:cNvSpPr>
            <a:spLocks noGrp="1"/>
          </p:cNvSpPr>
          <p:nvPr>
            <p:ph type="sldNum" sz="quarter" idx="12"/>
          </p:nvPr>
        </p:nvSpPr>
        <p:spPr>
          <a:noFill/>
        </p:spPr>
        <p:txBody>
          <a:bodyPr/>
          <a:lstStyle/>
          <a:p>
            <a:fld id="{8F27E2E6-EF40-47C2-A586-16181BAD3707}" type="slidenum">
              <a:rPr lang="en-US" altLang="zh-CN" smtClean="0"/>
              <a:pPr/>
              <a:t>80</a:t>
            </a:fld>
            <a:endParaRPr lang="en-US" altLang="zh-CN"/>
          </a:p>
        </p:txBody>
      </p:sp>
      <p:sp>
        <p:nvSpPr>
          <p:cNvPr id="34821" name="Rectangle 2"/>
          <p:cNvSpPr>
            <a:spLocks noGrp="1" noChangeArrowheads="1"/>
          </p:cNvSpPr>
          <p:nvPr>
            <p:ph type="title"/>
          </p:nvPr>
        </p:nvSpPr>
        <p:spPr>
          <a:xfrm>
            <a:off x="1907704" y="260648"/>
            <a:ext cx="8001000" cy="747936"/>
          </a:xfrm>
        </p:spPr>
        <p:txBody>
          <a:bodyPr/>
          <a:lstStyle/>
          <a:p>
            <a:pPr eaLnBrk="1" hangingPunct="1"/>
            <a:r>
              <a:rPr lang="zh-CN" altLang="en-US" dirty="0"/>
              <a:t>黑客应有的态度</a:t>
            </a:r>
          </a:p>
        </p:txBody>
      </p:sp>
      <p:sp>
        <p:nvSpPr>
          <p:cNvPr id="34822" name="Rectangle 3"/>
          <p:cNvSpPr>
            <a:spLocks noGrp="1" noChangeArrowheads="1"/>
          </p:cNvSpPr>
          <p:nvPr>
            <p:ph type="body" idx="1"/>
          </p:nvPr>
        </p:nvSpPr>
        <p:spPr/>
        <p:txBody>
          <a:bodyPr/>
          <a:lstStyle/>
          <a:p>
            <a:pPr eaLnBrk="1" hangingPunct="1">
              <a:lnSpc>
                <a:spcPct val="90000"/>
              </a:lnSpc>
            </a:pPr>
            <a:r>
              <a:rPr lang="en-US" altLang="zh-CN" dirty="0"/>
              <a:t>1. </a:t>
            </a:r>
            <a:r>
              <a:rPr lang="zh-CN" altLang="en-US" dirty="0"/>
              <a:t>世界充满了待解决的迷人问题。</a:t>
            </a:r>
          </a:p>
          <a:p>
            <a:pPr lvl="1" eaLnBrk="1" hangingPunct="1">
              <a:lnSpc>
                <a:spcPct val="90000"/>
              </a:lnSpc>
            </a:pPr>
            <a:r>
              <a:rPr lang="zh-CN" altLang="en-US" sz="2700" dirty="0"/>
              <a:t>做一名黑客会有很多乐趣，但却是要费很多气力方能得到的乐趣。</a:t>
            </a:r>
          </a:p>
          <a:p>
            <a:pPr lvl="1" eaLnBrk="1" hangingPunct="1">
              <a:lnSpc>
                <a:spcPct val="90000"/>
              </a:lnSpc>
            </a:pPr>
            <a:r>
              <a:rPr lang="zh-CN" altLang="en-US" sz="2700" dirty="0"/>
              <a:t>做黑客，你得能从解决问题，磨练技术及锻炼智力中得到基本的乐趣。 </a:t>
            </a:r>
          </a:p>
          <a:p>
            <a:pPr eaLnBrk="1" hangingPunct="1">
              <a:lnSpc>
                <a:spcPct val="90000"/>
              </a:lnSpc>
            </a:pPr>
            <a:r>
              <a:rPr lang="en-US" altLang="zh-CN" dirty="0"/>
              <a:t>2. </a:t>
            </a:r>
            <a:r>
              <a:rPr lang="zh-CN" altLang="en-US" dirty="0"/>
              <a:t>一个问题不应该被解决两次。</a:t>
            </a:r>
          </a:p>
          <a:p>
            <a:pPr lvl="1" eaLnBrk="1" hangingPunct="1">
              <a:lnSpc>
                <a:spcPct val="90000"/>
              </a:lnSpc>
            </a:pPr>
            <a:r>
              <a:rPr lang="zh-CN" altLang="en-US" sz="2700" dirty="0"/>
              <a:t>聪明的脑袋是有限的宝贵资源。 </a:t>
            </a:r>
          </a:p>
          <a:p>
            <a:pPr lvl="1" eaLnBrk="1" hangingPunct="1">
              <a:lnSpc>
                <a:spcPct val="90000"/>
              </a:lnSpc>
            </a:pPr>
            <a:r>
              <a:rPr lang="zh-CN" altLang="en-US" sz="2700" dirty="0"/>
              <a:t>解决问题并发布结果给其他黑客几乎是一种道义。</a:t>
            </a:r>
          </a:p>
          <a:p>
            <a:pPr eaLnBrk="1" hangingPunct="1">
              <a:lnSpc>
                <a:spcPct val="90000"/>
              </a:lnSpc>
            </a:pPr>
            <a:endParaRPr lang="en-US" altLang="zh-CN" dirty="0"/>
          </a:p>
        </p:txBody>
      </p:sp>
    </p:spTree>
    <p:extLst>
      <p:ext uri="{BB962C8B-B14F-4D97-AF65-F5344CB8AC3E}">
        <p14:creationId xmlns:p14="http://schemas.microsoft.com/office/powerpoint/2010/main" val="374359868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5843" name="页脚占位符 4"/>
          <p:cNvSpPr>
            <a:spLocks noGrp="1"/>
          </p:cNvSpPr>
          <p:nvPr>
            <p:ph type="ftr" sz="quarter" idx="11"/>
          </p:nvPr>
        </p:nvSpPr>
        <p:spPr>
          <a:noFill/>
        </p:spPr>
        <p:txBody>
          <a:bodyPr/>
          <a:lstStyle/>
          <a:p>
            <a:endParaRPr lang="zh-CN" altLang="en-US"/>
          </a:p>
        </p:txBody>
      </p:sp>
      <p:sp>
        <p:nvSpPr>
          <p:cNvPr id="35844" name="灯片编号占位符 5"/>
          <p:cNvSpPr>
            <a:spLocks noGrp="1"/>
          </p:cNvSpPr>
          <p:nvPr>
            <p:ph type="sldNum" sz="quarter" idx="12"/>
          </p:nvPr>
        </p:nvSpPr>
        <p:spPr>
          <a:noFill/>
        </p:spPr>
        <p:txBody>
          <a:bodyPr/>
          <a:lstStyle/>
          <a:p>
            <a:fld id="{562F5BB6-E9D1-4933-A2C7-84F84C2D0320}" type="slidenum">
              <a:rPr lang="en-US" altLang="zh-CN" smtClean="0"/>
              <a:pPr/>
              <a:t>81</a:t>
            </a:fld>
            <a:endParaRPr lang="en-US" altLang="zh-CN"/>
          </a:p>
        </p:txBody>
      </p:sp>
      <p:sp>
        <p:nvSpPr>
          <p:cNvPr id="35845" name="Rectangle 2"/>
          <p:cNvSpPr>
            <a:spLocks noGrp="1" noChangeArrowheads="1"/>
          </p:cNvSpPr>
          <p:nvPr>
            <p:ph type="title"/>
          </p:nvPr>
        </p:nvSpPr>
        <p:spPr>
          <a:xfrm>
            <a:off x="1763688" y="188640"/>
            <a:ext cx="8001000" cy="675928"/>
          </a:xfrm>
        </p:spPr>
        <p:txBody>
          <a:bodyPr/>
          <a:lstStyle/>
          <a:p>
            <a:pPr eaLnBrk="1" hangingPunct="1"/>
            <a:r>
              <a:rPr lang="zh-CN" altLang="en-US" dirty="0"/>
              <a:t>黑客应有的态度</a:t>
            </a:r>
            <a:r>
              <a:rPr lang="en-US" altLang="zh-CN" dirty="0"/>
              <a:t>(2)</a:t>
            </a:r>
          </a:p>
        </p:txBody>
      </p:sp>
      <p:sp>
        <p:nvSpPr>
          <p:cNvPr id="35846" name="Rectangle 3"/>
          <p:cNvSpPr>
            <a:spLocks noGrp="1" noChangeArrowheads="1"/>
          </p:cNvSpPr>
          <p:nvPr>
            <p:ph type="body" idx="1"/>
          </p:nvPr>
        </p:nvSpPr>
        <p:spPr>
          <a:xfrm>
            <a:off x="566738" y="1752600"/>
            <a:ext cx="8001000" cy="4413250"/>
          </a:xfrm>
        </p:spPr>
        <p:txBody>
          <a:bodyPr/>
          <a:lstStyle/>
          <a:p>
            <a:pPr eaLnBrk="1" hangingPunct="1">
              <a:lnSpc>
                <a:spcPct val="90000"/>
              </a:lnSpc>
            </a:pPr>
            <a:r>
              <a:rPr lang="en-US" altLang="zh-CN" sz="2600" dirty="0"/>
              <a:t>3. </a:t>
            </a:r>
            <a:r>
              <a:rPr lang="zh-CN" altLang="en-US" sz="2600" dirty="0"/>
              <a:t>重复就是罪恶。</a:t>
            </a:r>
          </a:p>
          <a:p>
            <a:pPr lvl="1" eaLnBrk="1" hangingPunct="1">
              <a:lnSpc>
                <a:spcPct val="90000"/>
              </a:lnSpc>
            </a:pPr>
            <a:r>
              <a:rPr lang="zh-CN" altLang="en-US" sz="2000" dirty="0"/>
              <a:t>重复而缺乏创造性的任务是无聊且乏味的。</a:t>
            </a:r>
            <a:endParaRPr lang="en-US" altLang="zh-CN" sz="2000" dirty="0"/>
          </a:p>
          <a:p>
            <a:pPr lvl="1" eaLnBrk="1" hangingPunct="1">
              <a:lnSpc>
                <a:spcPct val="90000"/>
              </a:lnSpc>
            </a:pPr>
            <a:r>
              <a:rPr lang="zh-CN" altLang="en-US" sz="2000" dirty="0"/>
              <a:t>作为一个黑客，你必须坚信这点并尽可能多地将乏味的任务自动化，不仅为你自己，也为了其他人（尤其是其他黑客们）。</a:t>
            </a:r>
            <a:r>
              <a:rPr lang="zh-CN" altLang="en-US" sz="2000" b="0" dirty="0"/>
              <a:t>  </a:t>
            </a:r>
          </a:p>
          <a:p>
            <a:pPr eaLnBrk="1" hangingPunct="1">
              <a:lnSpc>
                <a:spcPct val="90000"/>
              </a:lnSpc>
            </a:pPr>
            <a:r>
              <a:rPr lang="en-US" altLang="zh-CN" sz="2600" dirty="0"/>
              <a:t>4. </a:t>
            </a:r>
            <a:r>
              <a:rPr lang="zh-CN" altLang="en-US" sz="2600" dirty="0"/>
              <a:t>尊重合法合规前提下的自由。</a:t>
            </a:r>
          </a:p>
          <a:p>
            <a:pPr lvl="1" eaLnBrk="1" hangingPunct="1">
              <a:lnSpc>
                <a:spcPct val="90000"/>
              </a:lnSpc>
            </a:pPr>
            <a:r>
              <a:rPr lang="zh-CN" altLang="en-US" sz="2000" dirty="0"/>
              <a:t>合法合规是作为一名黑客的底线。</a:t>
            </a:r>
          </a:p>
          <a:p>
            <a:pPr lvl="1" eaLnBrk="1" hangingPunct="1">
              <a:lnSpc>
                <a:spcPct val="90000"/>
              </a:lnSpc>
            </a:pPr>
            <a:r>
              <a:rPr lang="zh-CN" altLang="en-US" sz="2000" dirty="0"/>
              <a:t>作为一个黑客， 你得对非法的入侵和审查，以及使用不正当武力或欺骗去压迫有行为能力的人们的做法有一种本能的敌意。  </a:t>
            </a:r>
          </a:p>
          <a:p>
            <a:pPr eaLnBrk="1" hangingPunct="1">
              <a:lnSpc>
                <a:spcPct val="90000"/>
              </a:lnSpc>
            </a:pPr>
            <a:r>
              <a:rPr lang="en-US" altLang="zh-CN" sz="2600" dirty="0"/>
              <a:t>5. </a:t>
            </a:r>
            <a:r>
              <a:rPr lang="zh-CN" altLang="en-US" sz="2600"/>
              <a:t>态度和能力缺一不可。</a:t>
            </a:r>
            <a:endParaRPr lang="zh-CN" altLang="en-US" sz="2600" dirty="0"/>
          </a:p>
          <a:p>
            <a:pPr lvl="1" eaLnBrk="1" hangingPunct="1">
              <a:lnSpc>
                <a:spcPct val="90000"/>
              </a:lnSpc>
            </a:pPr>
            <a:r>
              <a:rPr lang="zh-CN" altLang="en-US" sz="2000" dirty="0"/>
              <a:t>成为一名黑客需要智力，实践，奉献精神和辛苦工作。</a:t>
            </a:r>
          </a:p>
          <a:p>
            <a:pPr lvl="1" eaLnBrk="1" hangingPunct="1">
              <a:lnSpc>
                <a:spcPct val="90000"/>
              </a:lnSpc>
            </a:pPr>
            <a:r>
              <a:rPr lang="zh-CN" altLang="en-US" sz="2000" dirty="0"/>
              <a:t>你必须学会怀疑，并尊重各种各样的能力。</a:t>
            </a:r>
            <a:r>
              <a:rPr lang="zh-CN" altLang="en-US" sz="2200" dirty="0"/>
              <a:t> </a:t>
            </a:r>
          </a:p>
        </p:txBody>
      </p:sp>
    </p:spTree>
    <p:extLst>
      <p:ext uri="{BB962C8B-B14F-4D97-AF65-F5344CB8AC3E}">
        <p14:creationId xmlns:p14="http://schemas.microsoft.com/office/powerpoint/2010/main" val="32850522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27" name="标题 1"/>
          <p:cNvSpPr>
            <a:spLocks noGrp="1"/>
          </p:cNvSpPr>
          <p:nvPr>
            <p:ph type="title"/>
          </p:nvPr>
        </p:nvSpPr>
        <p:spPr>
          <a:xfrm>
            <a:off x="1763688" y="304800"/>
            <a:ext cx="8001000" cy="675928"/>
          </a:xfrm>
        </p:spPr>
        <p:txBody>
          <a:bodyPr/>
          <a:lstStyle/>
          <a:p>
            <a:r>
              <a:rPr lang="zh-CN" altLang="en-US" dirty="0"/>
              <a:t>黛蛇蠕虫机理图示</a:t>
            </a:r>
          </a:p>
        </p:txBody>
      </p:sp>
      <p:sp>
        <p:nvSpPr>
          <p:cNvPr id="1030" name="灯片编号占位符 5"/>
          <p:cNvSpPr>
            <a:spLocks noGrp="1"/>
          </p:cNvSpPr>
          <p:nvPr>
            <p:ph type="sldNum" sz="quarter" idx="12"/>
          </p:nvPr>
        </p:nvSpPr>
        <p:spPr>
          <a:noFill/>
        </p:spPr>
        <p:txBody>
          <a:bodyPr/>
          <a:lstStyle/>
          <a:p>
            <a:fld id="{DF1CBC6E-0B33-4187-A55B-A5FE682F7E00}" type="slidenum">
              <a:rPr lang="en-US" altLang="zh-CN" smtClean="0"/>
              <a:pPr/>
              <a:t>9</a:t>
            </a:fld>
            <a:endParaRPr lang="en-US" altLang="zh-CN"/>
          </a:p>
        </p:txBody>
      </p:sp>
      <p:graphicFrame>
        <p:nvGraphicFramePr>
          <p:cNvPr id="1026" name="Object 8"/>
          <p:cNvGraphicFramePr>
            <a:graphicFrameLocks noChangeAspect="1"/>
          </p:cNvGraphicFramePr>
          <p:nvPr>
            <p:extLst>
              <p:ext uri="{D42A27DB-BD31-4B8C-83A1-F6EECF244321}">
                <p14:modId xmlns:p14="http://schemas.microsoft.com/office/powerpoint/2010/main" val="1047871407"/>
              </p:ext>
            </p:extLst>
          </p:nvPr>
        </p:nvGraphicFramePr>
        <p:xfrm>
          <a:off x="1403648" y="1355618"/>
          <a:ext cx="6480109" cy="5342408"/>
        </p:xfrm>
        <a:graphic>
          <a:graphicData uri="http://schemas.openxmlformats.org/presentationml/2006/ole">
            <mc:AlternateContent xmlns:mc="http://schemas.openxmlformats.org/markup-compatibility/2006">
              <mc:Choice xmlns:v="urn:schemas-microsoft-com:vml" Requires="v">
                <p:oleObj spid="_x0000_s1681" name="Visio" r:id="rId4" imgW="4611253" imgH="3799569" progId="">
                  <p:embed/>
                </p:oleObj>
              </mc:Choice>
              <mc:Fallback>
                <p:oleObj name="Visio" r:id="rId4" imgW="4611253" imgH="3799569" progId="">
                  <p:embed/>
                  <p:pic>
                    <p:nvPicPr>
                      <p:cNvPr id="0" name="Picture 58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03648" y="1355618"/>
                        <a:ext cx="6480109" cy="534240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pic>
        <p:nvPicPr>
          <p:cNvPr id="2" name="Picture 1"/>
          <p:cNvPicPr>
            <a:picLocks noChangeAspect="1"/>
          </p:cNvPicPr>
          <p:nvPr/>
        </p:nvPicPr>
        <p:blipFill>
          <a:blip r:embed="rId6"/>
          <a:stretch>
            <a:fillRect/>
          </a:stretch>
        </p:blipFill>
        <p:spPr>
          <a:xfrm>
            <a:off x="5942558" y="1186226"/>
            <a:ext cx="1003300" cy="1003300"/>
          </a:xfrm>
          <a:prstGeom prst="rect">
            <a:avLst/>
          </a:prstGeom>
        </p:spPr>
      </p:pic>
      <p:cxnSp>
        <p:nvCxnSpPr>
          <p:cNvPr id="4" name="Straight Arrow Connector 3"/>
          <p:cNvCxnSpPr>
            <a:cxnSpLocks/>
            <a:stCxn id="2" idx="1"/>
          </p:cNvCxnSpPr>
          <p:nvPr/>
        </p:nvCxnSpPr>
        <p:spPr bwMode="auto">
          <a:xfrm flipH="1">
            <a:off x="4355976" y="1687876"/>
            <a:ext cx="1586582" cy="22414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9" name="Straight Arrow Connector 8"/>
          <p:cNvCxnSpPr>
            <a:cxnSpLocks/>
          </p:cNvCxnSpPr>
          <p:nvPr/>
        </p:nvCxnSpPr>
        <p:spPr bwMode="auto">
          <a:xfrm flipH="1">
            <a:off x="6228184" y="2053132"/>
            <a:ext cx="139948" cy="51128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0.1|0.2|0.1|0.1"/>
</p:tagLst>
</file>

<file path=ppt/theme/theme1.xml><?xml version="1.0" encoding="utf-8"?>
<a:theme xmlns:a="http://schemas.openxmlformats.org/drawingml/2006/main" name="Profile">
  <a:themeElements>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fontScheme name="Profile">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altLang="en-US" sz="2000" b="0" i="0" u="none" strike="noStrike" cap="none" normalizeH="0" baseline="0" smtClean="0">
            <a:ln>
              <a:noFill/>
            </a:ln>
            <a:solidFill>
              <a:schemeClr val="tx1"/>
            </a:solidFill>
            <a:effectLst/>
            <a:latin typeface="Verdana"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altLang="en-US" sz="2000" b="0" i="0" u="none" strike="noStrike" cap="none" normalizeH="0" baseline="0" smtClean="0">
            <a:ln>
              <a:noFill/>
            </a:ln>
            <a:solidFill>
              <a:schemeClr val="tx1"/>
            </a:solidFill>
            <a:effectLst/>
            <a:latin typeface="Verdana" pitchFamily="34" charset="0"/>
            <a:ea typeface="宋体" pitchFamily="2" charset="-122"/>
          </a:defRPr>
        </a:defPPr>
      </a:lstStyle>
    </a:lnDef>
  </a:objectDefaults>
  <a:extraClrSchemeLst>
    <a:extraClrScheme>
      <a:clrScheme name="Profile 1">
        <a:dk1>
          <a:srgbClr val="A50021"/>
        </a:dk1>
        <a:lt1>
          <a:srgbClr val="FFFFFF"/>
        </a:lt1>
        <a:dk2>
          <a:srgbClr val="800000"/>
        </a:dk2>
        <a:lt2>
          <a:srgbClr val="FFFFFF"/>
        </a:lt2>
        <a:accent1>
          <a:srgbClr val="FF9900"/>
        </a:accent1>
        <a:accent2>
          <a:srgbClr val="FF3300"/>
        </a:accent2>
        <a:accent3>
          <a:srgbClr val="C0AAAA"/>
        </a:accent3>
        <a:accent4>
          <a:srgbClr val="DADADA"/>
        </a:accent4>
        <a:accent5>
          <a:srgbClr val="FFCAAA"/>
        </a:accent5>
        <a:accent6>
          <a:srgbClr val="E72D00"/>
        </a:accent6>
        <a:hlink>
          <a:srgbClr val="FFFFCC"/>
        </a:hlink>
        <a:folHlink>
          <a:srgbClr val="FFCC99"/>
        </a:folHlink>
      </a:clrScheme>
      <a:clrMap bg1="dk2" tx1="lt1" bg2="dk1" tx2="lt2" accent1="accent1" accent2="accent2" accent3="accent3" accent4="accent4" accent5="accent5" accent6="accent6" hlink="hlink" folHlink="folHlink"/>
    </a:extraClrScheme>
    <a:extraClrScheme>
      <a:clrScheme name="Profile 2">
        <a:dk1>
          <a:srgbClr val="3C001E"/>
        </a:dk1>
        <a:lt1>
          <a:srgbClr val="FFFFFF"/>
        </a:lt1>
        <a:dk2>
          <a:srgbClr val="51072E"/>
        </a:dk2>
        <a:lt2>
          <a:srgbClr val="FFFFFF"/>
        </a:lt2>
        <a:accent1>
          <a:srgbClr val="89A38F"/>
        </a:accent1>
        <a:accent2>
          <a:srgbClr val="666699"/>
        </a:accent2>
        <a:accent3>
          <a:srgbClr val="B3AAAD"/>
        </a:accent3>
        <a:accent4>
          <a:srgbClr val="DADADA"/>
        </a:accent4>
        <a:accent5>
          <a:srgbClr val="C4CEC6"/>
        </a:accent5>
        <a:accent6>
          <a:srgbClr val="5C5C8A"/>
        </a:accent6>
        <a:hlink>
          <a:srgbClr val="808000"/>
        </a:hlink>
        <a:folHlink>
          <a:srgbClr val="666633"/>
        </a:folHlink>
      </a:clrScheme>
      <a:clrMap bg1="dk2" tx1="lt1" bg2="dk1" tx2="lt2" accent1="accent1" accent2="accent2" accent3="accent3" accent4="accent4" accent5="accent5" accent6="accent6" hlink="hlink" folHlink="folHlink"/>
    </a:extraClrScheme>
    <a:extraClrScheme>
      <a:clrScheme name="Profile 3">
        <a:dk1>
          <a:srgbClr val="333333"/>
        </a:dk1>
        <a:lt1>
          <a:srgbClr val="FFFFFF"/>
        </a:lt1>
        <a:dk2>
          <a:srgbClr val="000000"/>
        </a:dk2>
        <a:lt2>
          <a:srgbClr val="FFFFFF"/>
        </a:lt2>
        <a:accent1>
          <a:srgbClr val="3399FF"/>
        </a:accent1>
        <a:accent2>
          <a:srgbClr val="CC0000"/>
        </a:accent2>
        <a:accent3>
          <a:srgbClr val="AAAAAA"/>
        </a:accent3>
        <a:accent4>
          <a:srgbClr val="DADADA"/>
        </a:accent4>
        <a:accent5>
          <a:srgbClr val="ADCAFF"/>
        </a:accent5>
        <a:accent6>
          <a:srgbClr val="B90000"/>
        </a:accent6>
        <a:hlink>
          <a:srgbClr val="666699"/>
        </a:hlink>
        <a:folHlink>
          <a:srgbClr val="6600CC"/>
        </a:folHlink>
      </a:clrScheme>
      <a:clrMap bg1="dk2" tx1="lt1" bg2="dk1" tx2="lt2" accent1="accent1" accent2="accent2" accent3="accent3" accent4="accent4" accent5="accent5" accent6="accent6" hlink="hlink" folHlink="folHlink"/>
    </a:extraClrScheme>
    <a:extraClrScheme>
      <a:clrScheme name="Profile 4">
        <a:dk1>
          <a:srgbClr val="4B3D1B"/>
        </a:dk1>
        <a:lt1>
          <a:srgbClr val="FFFFFF"/>
        </a:lt1>
        <a:dk2>
          <a:srgbClr val="330000"/>
        </a:dk2>
        <a:lt2>
          <a:srgbClr val="FFFFFF"/>
        </a:lt2>
        <a:accent1>
          <a:srgbClr val="CC9900"/>
        </a:accent1>
        <a:accent2>
          <a:srgbClr val="CC6600"/>
        </a:accent2>
        <a:accent3>
          <a:srgbClr val="ADAAAA"/>
        </a:accent3>
        <a:accent4>
          <a:srgbClr val="DADADA"/>
        </a:accent4>
        <a:accent5>
          <a:srgbClr val="E2CAAA"/>
        </a:accent5>
        <a:accent6>
          <a:srgbClr val="B95C00"/>
        </a:accent6>
        <a:hlink>
          <a:srgbClr val="666699"/>
        </a:hlink>
        <a:folHlink>
          <a:srgbClr val="CCCC00"/>
        </a:folHlink>
      </a:clrScheme>
      <a:clrMap bg1="dk2" tx1="lt1" bg2="dk1" tx2="lt2" accent1="accent1" accent2="accent2" accent3="accent3" accent4="accent4" accent5="accent5" accent6="accent6" hlink="hlink" folHlink="folHlink"/>
    </a:extraClrScheme>
    <a:extraClrScheme>
      <a:clrScheme name="Profile 5">
        <a:dk1>
          <a:srgbClr val="006666"/>
        </a:dk1>
        <a:lt1>
          <a:srgbClr val="FFFFFF"/>
        </a:lt1>
        <a:dk2>
          <a:srgbClr val="003366"/>
        </a:dk2>
        <a:lt2>
          <a:srgbClr val="FFFFFF"/>
        </a:lt2>
        <a:accent1>
          <a:srgbClr val="0099CC"/>
        </a:accent1>
        <a:accent2>
          <a:srgbClr val="6666FF"/>
        </a:accent2>
        <a:accent3>
          <a:srgbClr val="AAADB8"/>
        </a:accent3>
        <a:accent4>
          <a:srgbClr val="DADADA"/>
        </a:accent4>
        <a:accent5>
          <a:srgbClr val="AACAE2"/>
        </a:accent5>
        <a:accent6>
          <a:srgbClr val="5C5CE7"/>
        </a:accent6>
        <a:hlink>
          <a:srgbClr val="FFFFCC"/>
        </a:hlink>
        <a:folHlink>
          <a:srgbClr val="FFCC00"/>
        </a:folHlink>
      </a:clrScheme>
      <a:clrMap bg1="dk2" tx1="lt1" bg2="dk1" tx2="lt2" accent1="accent1" accent2="accent2" accent3="accent3" accent4="accent4" accent5="accent5" accent6="accent6" hlink="hlink" folHlink="folHlink"/>
    </a:extraClrScheme>
    <a:extraClrScheme>
      <a:clrScheme name="Profile 6">
        <a:dk1>
          <a:srgbClr val="003366"/>
        </a:dk1>
        <a:lt1>
          <a:srgbClr val="FFFFFF"/>
        </a:lt1>
        <a:dk2>
          <a:srgbClr val="006666"/>
        </a:dk2>
        <a:lt2>
          <a:srgbClr val="FFFFFF"/>
        </a:lt2>
        <a:accent1>
          <a:srgbClr val="6699FF"/>
        </a:accent1>
        <a:accent2>
          <a:srgbClr val="00CCFF"/>
        </a:accent2>
        <a:accent3>
          <a:srgbClr val="AAB8B8"/>
        </a:accent3>
        <a:accent4>
          <a:srgbClr val="DADADA"/>
        </a:accent4>
        <a:accent5>
          <a:srgbClr val="B8CAFF"/>
        </a:accent5>
        <a:accent6>
          <a:srgbClr val="00B9E7"/>
        </a:accent6>
        <a:hlink>
          <a:srgbClr val="FFFFCC"/>
        </a:hlink>
        <a:folHlink>
          <a:srgbClr val="33CCCC"/>
        </a:folHlink>
      </a:clrScheme>
      <a:clrMap bg1="dk2" tx1="lt1" bg2="dk1" tx2="lt2" accent1="accent1" accent2="accent2" accent3="accent3" accent4="accent4" accent5="accent5" accent6="accent6" hlink="hlink" folHlink="folHlink"/>
    </a:extraClrScheme>
    <a:extraClrScheme>
      <a:clrScheme name="Profile 7">
        <a:dk1>
          <a:srgbClr val="000000"/>
        </a:dk1>
        <a:lt1>
          <a:srgbClr val="619CB1"/>
        </a:lt1>
        <a:dk2>
          <a:srgbClr val="FFFFFF"/>
        </a:dk2>
        <a:lt2>
          <a:srgbClr val="4E899E"/>
        </a:lt2>
        <a:accent1>
          <a:srgbClr val="FFCC00"/>
        </a:accent1>
        <a:accent2>
          <a:srgbClr val="B6523E"/>
        </a:accent2>
        <a:accent3>
          <a:srgbClr val="B7CBD5"/>
        </a:accent3>
        <a:accent4>
          <a:srgbClr val="000000"/>
        </a:accent4>
        <a:accent5>
          <a:srgbClr val="FFE2AA"/>
        </a:accent5>
        <a:accent6>
          <a:srgbClr val="A54937"/>
        </a:accent6>
        <a:hlink>
          <a:srgbClr val="99CC00"/>
        </a:hlink>
        <a:folHlink>
          <a:srgbClr val="666699"/>
        </a:folHlink>
      </a:clrScheme>
      <a:clrMap bg1="lt1" tx1="dk1" bg2="lt2" tx2="dk2" accent1="accent1" accent2="accent2" accent3="accent3" accent4="accent4" accent5="accent5" accent6="accent6" hlink="hlink" folHlink="folHlink"/>
    </a:extraClrScheme>
    <a:extraClrScheme>
      <a:clrScheme name="Profile 8">
        <a:dk1>
          <a:srgbClr val="598600"/>
        </a:dk1>
        <a:lt1>
          <a:srgbClr val="FFFFFF"/>
        </a:lt1>
        <a:dk2>
          <a:srgbClr val="336600"/>
        </a:dk2>
        <a:lt2>
          <a:srgbClr val="FFFFFF"/>
        </a:lt2>
        <a:accent1>
          <a:srgbClr val="33CC33"/>
        </a:accent1>
        <a:accent2>
          <a:srgbClr val="99CC00"/>
        </a:accent2>
        <a:accent3>
          <a:srgbClr val="ADB8AA"/>
        </a:accent3>
        <a:accent4>
          <a:srgbClr val="DADADA"/>
        </a:accent4>
        <a:accent5>
          <a:srgbClr val="ADE2AD"/>
        </a:accent5>
        <a:accent6>
          <a:srgbClr val="8AB900"/>
        </a:accent6>
        <a:hlink>
          <a:srgbClr val="FFCC00"/>
        </a:hlink>
        <a:folHlink>
          <a:srgbClr val="FFFF99"/>
        </a:folHlink>
      </a:clrScheme>
      <a:clrMap bg1="dk2" tx1="lt1" bg2="dk1" tx2="lt2" accent1="accent1" accent2="accent2" accent3="accent3" accent4="accent4" accent5="accent5" accent6="accent6" hlink="hlink" folHlink="folHlink"/>
    </a:extraClrScheme>
    <a:extraClrScheme>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Profile</Template>
  <TotalTime>21299</TotalTime>
  <Words>8589</Words>
  <Application>Microsoft Office PowerPoint</Application>
  <PresentationFormat>全屏显示(4:3)</PresentationFormat>
  <Paragraphs>843</Paragraphs>
  <Slides>81</Slides>
  <Notes>44</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1</vt:i4>
      </vt:variant>
      <vt:variant>
        <vt:lpstr>幻灯片标题</vt:lpstr>
      </vt:variant>
      <vt:variant>
        <vt:i4>81</vt:i4>
      </vt:variant>
    </vt:vector>
  </HeadingPairs>
  <TitlesOfParts>
    <vt:vector size="92" baseType="lpstr">
      <vt:lpstr>Adobe 楷体 Std R</vt:lpstr>
      <vt:lpstr>黑体</vt:lpstr>
      <vt:lpstr>华文细黑</vt:lpstr>
      <vt:lpstr>宋体</vt:lpstr>
      <vt:lpstr>Arial</vt:lpstr>
      <vt:lpstr>Calibri</vt:lpstr>
      <vt:lpstr>Times New Roman</vt:lpstr>
      <vt:lpstr>Verdana</vt:lpstr>
      <vt:lpstr>Wingdings</vt:lpstr>
      <vt:lpstr>Profile</vt:lpstr>
      <vt:lpstr>Visio</vt:lpstr>
      <vt:lpstr>PowerPoint 演示文稿</vt:lpstr>
      <vt:lpstr>对网络安全的初步认识？</vt:lpstr>
      <vt:lpstr>内容</vt:lpstr>
      <vt:lpstr>你经历过这些“蠕虫”或“病毒”吗？</vt:lpstr>
      <vt:lpstr>你经历过这些“蠕虫”或“病毒”吗？</vt:lpstr>
      <vt:lpstr>案例 WannaCry勒索软件</vt:lpstr>
      <vt:lpstr>案例背景 – “黛蛇”蠕虫</vt:lpstr>
      <vt:lpstr>黛蛇蠕虫CNCERT/CC公告</vt:lpstr>
      <vt:lpstr>黛蛇蠕虫机理图示</vt:lpstr>
      <vt:lpstr>黛蛇蠕虫事件的取证与追踪过程</vt:lpstr>
      <vt:lpstr>黛蛇蠕虫案例小结</vt:lpstr>
      <vt:lpstr>内容</vt:lpstr>
      <vt:lpstr>黑客-Hacker</vt:lpstr>
      <vt:lpstr>黑客的定义-Jargon File</vt:lpstr>
      <vt:lpstr>黑客道-史前时代</vt:lpstr>
      <vt:lpstr>黑客道-远古时代之ITS文化</vt:lpstr>
      <vt:lpstr>黑客道-近古时代之Unix与微电脑文化</vt:lpstr>
      <vt:lpstr>黑客道近代史-开源软件与Wintel的对决</vt:lpstr>
      <vt:lpstr>黑客道现代史</vt:lpstr>
      <vt:lpstr>黑客道现代史——分化</vt:lpstr>
      <vt:lpstr>Kevin Mitnick</vt:lpstr>
      <vt:lpstr>Kevin Mitnick (2)</vt:lpstr>
      <vt:lpstr>线上的幽灵</vt:lpstr>
      <vt:lpstr>黑客道“现代史” </vt:lpstr>
      <vt:lpstr>中国的黑客道发展史-史前期</vt:lpstr>
      <vt:lpstr>中国黑客简史（萌芽期）</vt:lpstr>
      <vt:lpstr>国内网安简史（混沌发展期）</vt:lpstr>
      <vt:lpstr>国内网安简史（成熟发展期）</vt:lpstr>
      <vt:lpstr>国内网安简史（现状）</vt:lpstr>
      <vt:lpstr>国内网安简史（现状）</vt:lpstr>
      <vt:lpstr>国内网安简史（现状）</vt:lpstr>
      <vt:lpstr>地下产业链造成的损失</vt:lpstr>
      <vt:lpstr>揭开地下产业链的面纱</vt:lpstr>
      <vt:lpstr>真实资产盗窃地下产业链</vt:lpstr>
      <vt:lpstr>真实资产盗窃典型案件–“顶狐”案</vt:lpstr>
      <vt:lpstr>真实资产盗窃活跃案例</vt:lpstr>
      <vt:lpstr>网络虚拟资产盗窃地下产业链</vt:lpstr>
      <vt:lpstr>虚拟资产盗窃典型案件–“熊猫烧香”案</vt:lpstr>
      <vt:lpstr>网络虚拟资产盗窃活跃案例</vt:lpstr>
      <vt:lpstr>互联网资源与服务滥用地下产业链</vt:lpstr>
      <vt:lpstr>互联网资源与服务滥用典型案件 –“剑客DDoS勒索”案</vt:lpstr>
      <vt:lpstr>互联网资源与服务滥用地下产业链</vt:lpstr>
      <vt:lpstr>安卓手机僵尸网络恶意吸费案件</vt:lpstr>
      <vt:lpstr>央视315晚会 &amp; 新闻曝光</vt:lpstr>
      <vt:lpstr>黑帽技术、工具与培训地下产业链</vt:lpstr>
      <vt:lpstr>黑帽技术、工具与培训典型案件 –”鸡腿”外挂案</vt:lpstr>
      <vt:lpstr>黑帽技术、工具与培训典型案件 –”大小姐”木马案</vt:lpstr>
      <vt:lpstr>黑帽技术、工具与培训活跃案例 –“XX培训网”</vt:lpstr>
      <vt:lpstr>从地下黑市来监测信息安全地下产业链</vt:lpstr>
      <vt:lpstr>从地下黑市来监测信息安全地下产业链</vt:lpstr>
      <vt:lpstr>地下黑市监测统计信息</vt:lpstr>
      <vt:lpstr>地下黑市发帖数量月度统计</vt:lpstr>
      <vt:lpstr>地下黑市参与者月度数量统计</vt:lpstr>
      <vt:lpstr>百度地下黑市匿名参与者地理分布</vt:lpstr>
      <vt:lpstr>流行商品服务价格分析 – 网游 “信封”</vt:lpstr>
      <vt:lpstr>流行商品服务价格分析 – 网站访问流量</vt:lpstr>
      <vt:lpstr>流行商品服务价格分析 – “肉鸡”</vt:lpstr>
      <vt:lpstr>流行商品服务价格分析 – 木马程序</vt:lpstr>
      <vt:lpstr>网络犯罪案件与地下黑市监测数据的关联分析</vt:lpstr>
      <vt:lpstr>典型案件与地下黑市信息的关联分析</vt:lpstr>
      <vt:lpstr>地下黑市获得线索的实施中网络犯罪案例</vt:lpstr>
      <vt:lpstr>地下黑市获得线索的实施中网络犯罪案例</vt:lpstr>
      <vt:lpstr>刑法中关于计算机犯罪相关条款</vt:lpstr>
      <vt:lpstr>刑法修正案-285条</vt:lpstr>
      <vt:lpstr>内容</vt:lpstr>
      <vt:lpstr>“极光”APT攻击事件</vt:lpstr>
      <vt:lpstr>“极光”攻击技术内幕</vt:lpstr>
      <vt:lpstr>从“极光”事件看攻击形态</vt:lpstr>
      <vt:lpstr>网络攻防技术框架</vt:lpstr>
      <vt:lpstr>网络协议层面的安全攻防</vt:lpstr>
      <vt:lpstr>系统层面的安全攻防</vt:lpstr>
      <vt:lpstr>内容</vt:lpstr>
      <vt:lpstr>物理攻击与社会工程学</vt:lpstr>
      <vt:lpstr>物理攻击</vt:lpstr>
      <vt:lpstr>物理攻击防御措施</vt:lpstr>
      <vt:lpstr>社会工程学</vt:lpstr>
      <vt:lpstr>《Catch me if you can》中的 经典社会工程学片段</vt:lpstr>
      <vt:lpstr>社会工程学防御措施</vt:lpstr>
      <vt:lpstr>黑客道文化精髓: ESR五部曲之《黑客道: 如何成为一名黑客》</vt:lpstr>
      <vt:lpstr>黑客应有的态度</vt:lpstr>
      <vt:lpstr>黑客应有的态度(2)</vt:lpstr>
    </vt:vector>
  </TitlesOfParts>
  <Company>computer center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
  <cp:lastModifiedBy>Administrator</cp:lastModifiedBy>
  <cp:revision>7026</cp:revision>
  <dcterms:created xsi:type="dcterms:W3CDTF">2005-06-29T02:16:32Z</dcterms:created>
  <dcterms:modified xsi:type="dcterms:W3CDTF">2022-09-03T01:13:18Z</dcterms:modified>
</cp:coreProperties>
</file>

<file path=docProps/thumbnail.jpeg>
</file>